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</p:sldMasterIdLst>
  <p:notesMasterIdLst>
    <p:notesMasterId r:id="rId27"/>
  </p:notesMasterIdLst>
  <p:sldIdLst>
    <p:sldId id="278" r:id="rId2"/>
    <p:sldId id="279" r:id="rId3"/>
    <p:sldId id="257" r:id="rId4"/>
    <p:sldId id="258" r:id="rId5"/>
    <p:sldId id="283" r:id="rId6"/>
    <p:sldId id="284" r:id="rId7"/>
    <p:sldId id="259" r:id="rId8"/>
    <p:sldId id="260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0" r:id="rId20"/>
    <p:sldId id="273" r:id="rId21"/>
    <p:sldId id="274" r:id="rId22"/>
    <p:sldId id="276" r:id="rId23"/>
    <p:sldId id="277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48" d="100"/>
          <a:sy n="48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A4792-C512-6D49-B4CB-F45ED4E8E735}" type="datetimeFigureOut">
              <a:rPr lang="en-US" smtClean="0"/>
              <a:t>10/6/13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1EBB5-26F4-CF46-891A-99252684F4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5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5DBE3-E23F-CD47-86E8-07B689C3DC23}" type="slidenum">
              <a:rPr lang="en-US"/>
              <a:pPr/>
              <a:t>4</a:t>
            </a:fld>
            <a:endParaRPr lang="en-US"/>
          </a:p>
        </p:txBody>
      </p:sp>
      <p:sp>
        <p:nvSpPr>
          <p:cNvPr id="1228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9DBBD9-F635-4948-9A92-472F3F24F92C}" type="slidenum">
              <a:rPr lang="en-US"/>
              <a:pPr/>
              <a:t>20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DEB1C-51F2-4646-A0E5-13EF24C192FA}" type="slidenum">
              <a:rPr lang="en-US"/>
              <a:pPr/>
              <a:t>21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0B9EF-36E3-D941-B6E0-57EB7EA454FD}" type="slidenum">
              <a:rPr lang="en-US"/>
              <a:pPr/>
              <a:t>22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9C4BF-5A25-164A-88FA-0F005DF2E7A9}" type="slidenum">
              <a:rPr lang="en-US"/>
              <a:pPr/>
              <a:t>23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ED25-72FF-6B43-B041-817305DB09B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ED25-72FF-6B43-B041-817305DB09B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AD39-5F50-B348-84CD-5D494A18A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ED25-72FF-6B43-B041-817305DB09B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AD39-5F50-B348-84CD-5D494A18A5A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614651-91D7-7841-A1AF-70C5A03036AF}" type="slidenum">
              <a:rPr lang="en-US" altLang="zh-CN"/>
              <a:p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33087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ED25-72FF-6B43-B041-817305DB09B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AD39-5F50-B348-84CD-5D494A18A5A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ED25-72FF-6B43-B041-817305DB09B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AD39-5F50-B348-84CD-5D494A18A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ED25-72FF-6B43-B041-817305DB09B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AD39-5F50-B348-84CD-5D494A18A5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ED25-72FF-6B43-B041-817305DB09B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AD39-5F50-B348-84CD-5D494A18A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ED25-72FF-6B43-B041-817305DB09B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AD39-5F50-B348-84CD-5D494A18A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ED25-72FF-6B43-B041-817305DB09B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AD39-5F50-B348-84CD-5D494A18A5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ED25-72FF-6B43-B041-817305DB09B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AD39-5F50-B348-84CD-5D494A18A5A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ED25-72FF-6B43-B041-817305DB09B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BAD39-5F50-B348-84CD-5D494A18A5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75CED25-72FF-6B43-B041-817305DB09B4}" type="datetimeFigureOut">
              <a:rPr lang="en-US" smtClean="0"/>
              <a:t>10/6/13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12BAD39-5F50-B348-84CD-5D494A18A5A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45"/>
            <a:ext cx="7772400" cy="1470025"/>
          </a:xfrm>
        </p:spPr>
        <p:txBody>
          <a:bodyPr/>
          <a:lstStyle/>
          <a:p>
            <a:r>
              <a:rPr lang="en-US" dirty="0" smtClean="0"/>
              <a:t>Thermonuclear Supernovae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28333"/>
            <a:ext cx="6400800" cy="1752600"/>
          </a:xfrm>
        </p:spPr>
        <p:txBody>
          <a:bodyPr/>
          <a:lstStyle/>
          <a:p>
            <a:r>
              <a:rPr lang="en-US" dirty="0" smtClean="0"/>
              <a:t>Lifan Wang</a:t>
            </a:r>
          </a:p>
          <a:p>
            <a:r>
              <a:rPr lang="en-US" dirty="0" smtClean="0"/>
              <a:t>Texas A&amp;M University</a:t>
            </a:r>
          </a:p>
          <a:p>
            <a:r>
              <a:rPr lang="en-US" dirty="0" smtClean="0"/>
              <a:t>Oct 6</a:t>
            </a:r>
            <a:r>
              <a:rPr lang="en-US" dirty="0" smtClean="0"/>
              <a:t>, </a:t>
            </a:r>
            <a:r>
              <a:rPr lang="en-US" dirty="0" smtClean="0"/>
              <a:t>2013</a:t>
            </a:r>
          </a:p>
        </p:txBody>
      </p:sp>
    </p:spTree>
    <p:extLst>
      <p:ext uri="{BB962C8B-B14F-4D97-AF65-F5344CB8AC3E}">
        <p14:creationId xmlns:p14="http://schemas.microsoft.com/office/powerpoint/2010/main" val="236192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Quite 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83867" y="6471735"/>
            <a:ext cx="2584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Wang et al. 2013, Science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1734" y="1502305"/>
            <a:ext cx="8408184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High Velocity </a:t>
            </a:r>
            <a:r>
              <a:rPr lang="en-US" sz="2000" b="1" i="1" dirty="0" err="1" smtClean="0"/>
              <a:t>SNIa</a:t>
            </a:r>
            <a:r>
              <a:rPr lang="en-US" sz="2000" b="1" i="1" dirty="0" smtClean="0"/>
              <a:t> are intrinsically different from normal velocity </a:t>
            </a:r>
            <a:r>
              <a:rPr lang="en-US" sz="2000" b="1" i="1" dirty="0" err="1" smtClean="0"/>
              <a:t>SNIa</a:t>
            </a:r>
            <a:r>
              <a:rPr lang="en-US" sz="2000" b="1" i="1" dirty="0" smtClean="0"/>
              <a:t>. </a:t>
            </a:r>
          </a:p>
          <a:p>
            <a:endParaRPr lang="en-US" dirty="0"/>
          </a:p>
          <a:p>
            <a:r>
              <a:rPr lang="en-US" dirty="0" smtClean="0">
                <a:sym typeface="Wingdings"/>
              </a:rPr>
              <a:t>There are at least two populations of Type </a:t>
            </a:r>
            <a:r>
              <a:rPr lang="en-US" dirty="0" err="1" smtClean="0">
                <a:sym typeface="Wingdings"/>
              </a:rPr>
              <a:t>Ia</a:t>
            </a:r>
            <a:endParaRPr lang="en-US" dirty="0" smtClean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 </a:t>
            </a:r>
            <a:r>
              <a:rPr lang="en-US" dirty="0">
                <a:sym typeface="Wingdings"/>
              </a:rPr>
              <a:t>H</a:t>
            </a:r>
            <a:r>
              <a:rPr lang="en-US" dirty="0" smtClean="0">
                <a:sym typeface="Wingdings"/>
              </a:rPr>
              <a:t>igh velocity Si </a:t>
            </a:r>
            <a:r>
              <a:rPr lang="en-US" dirty="0" err="1" smtClean="0">
                <a:sym typeface="Wingdings"/>
              </a:rPr>
              <a:t>SNIa</a:t>
            </a:r>
            <a:r>
              <a:rPr lang="en-US" dirty="0" smtClean="0">
                <a:sym typeface="Wingdings"/>
              </a:rPr>
              <a:t> are associated with significant amount of </a:t>
            </a:r>
            <a:r>
              <a:rPr lang="en-US" dirty="0" err="1" smtClean="0">
                <a:sym typeface="Wingdings"/>
              </a:rPr>
              <a:t>cirmstellar</a:t>
            </a:r>
            <a:r>
              <a:rPr lang="en-US" dirty="0" smtClean="0">
                <a:sym typeface="Wingdings"/>
              </a:rPr>
              <a:t> matter</a:t>
            </a:r>
          </a:p>
          <a:p>
            <a:r>
              <a:rPr lang="en-US" dirty="0" smtClean="0">
                <a:sym typeface="Wingdings"/>
              </a:rPr>
              <a:t>         -  Single </a:t>
            </a:r>
            <a:r>
              <a:rPr lang="en-US" dirty="0">
                <a:sym typeface="Wingdings"/>
              </a:rPr>
              <a:t>w</a:t>
            </a:r>
            <a:r>
              <a:rPr lang="en-US" dirty="0" smtClean="0">
                <a:sym typeface="Wingdings"/>
              </a:rPr>
              <a:t>hite </a:t>
            </a:r>
            <a:r>
              <a:rPr lang="en-US" dirty="0">
                <a:sym typeface="Wingdings"/>
              </a:rPr>
              <a:t>d</a:t>
            </a:r>
            <a:r>
              <a:rPr lang="en-US" dirty="0" smtClean="0">
                <a:sym typeface="Wingdings"/>
              </a:rPr>
              <a:t>warf with non-degenerate companion </a:t>
            </a:r>
            <a:r>
              <a:rPr lang="en-US" dirty="0"/>
              <a:t>(Wang et al. 2013, Science)</a:t>
            </a:r>
            <a:r>
              <a:rPr lang="en-US" dirty="0" smtClean="0">
                <a:sym typeface="Wingdings"/>
              </a:rPr>
              <a:t>? </a:t>
            </a:r>
            <a:endParaRPr lang="en-US" dirty="0">
              <a:sym typeface="Wingdings"/>
            </a:endParaRP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 Normal velocity Si </a:t>
            </a:r>
            <a:r>
              <a:rPr lang="en-US" dirty="0" err="1" smtClean="0">
                <a:sym typeface="Wingdings"/>
              </a:rPr>
              <a:t>SNIa</a:t>
            </a:r>
            <a:r>
              <a:rPr lang="en-US" dirty="0" smtClean="0">
                <a:sym typeface="Wingdings"/>
              </a:rPr>
              <a:t> are associated with no detectable CSM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SN2011fe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</a:t>
            </a: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Historical Supernova Remnants in the Milky Way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Light Echoes in LMC (Schaefer et al. Nature) 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      - Double White Dwarfs?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4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57200" y="96324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Two SN </a:t>
            </a:r>
            <a:r>
              <a:rPr lang="en-US" altLang="zh-CN" sz="3200" b="1" dirty="0" err="1">
                <a:solidFill>
                  <a:srgbClr val="FF0000"/>
                </a:solidFill>
                <a:latin typeface="Calibri" charset="0"/>
                <a:ea typeface="宋体" charset="0"/>
              </a:rPr>
              <a:t>Ia</a:t>
            </a:r>
            <a:r>
              <a:rPr lang="en-US" altLang="zh-CN" sz="32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 populations?</a:t>
            </a:r>
            <a:endParaRPr lang="zh-CN" altLang="en-US" sz="3200" b="1" dirty="0">
              <a:solidFill>
                <a:srgbClr val="FF0000"/>
              </a:solidFill>
              <a:latin typeface="Calibri" charset="0"/>
              <a:ea typeface="宋体" charset="0"/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22532" name="内容占位符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22533" name="内容占位符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zh-CN" altLang="en-US">
              <a:latin typeface="Calibri" charset="0"/>
              <a:ea typeface="宋体" charset="0"/>
            </a:endParaRPr>
          </a:p>
        </p:txBody>
      </p:sp>
      <p:sp>
        <p:nvSpPr>
          <p:cNvPr id="22534" name="矩形 7"/>
          <p:cNvSpPr>
            <a:spLocks noChangeArrowheads="1"/>
          </p:cNvSpPr>
          <p:nvPr/>
        </p:nvSpPr>
        <p:spPr bwMode="auto">
          <a:xfrm>
            <a:off x="7165433" y="6462713"/>
            <a:ext cx="20954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3333FF"/>
                </a:solidFill>
              </a:rPr>
              <a:t>Wang, X. </a:t>
            </a:r>
            <a:r>
              <a:rPr lang="en-US" altLang="zh-CN" b="1" dirty="0">
                <a:solidFill>
                  <a:srgbClr val="3333FF"/>
                </a:solidFill>
              </a:rPr>
              <a:t>et al. 2009</a:t>
            </a:r>
            <a:endParaRPr lang="zh-CN" altLang="en-US" dirty="0"/>
          </a:p>
        </p:txBody>
      </p:sp>
      <p:pic>
        <p:nvPicPr>
          <p:cNvPr id="10" name="内容占位符 7" descr="高斯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557338"/>
            <a:ext cx="58324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R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9" t="8893" r="12140" b="8299"/>
          <a:stretch>
            <a:fillRect/>
          </a:stretch>
        </p:blipFill>
        <p:spPr bwMode="auto">
          <a:xfrm>
            <a:off x="1116013" y="1201753"/>
            <a:ext cx="6588654" cy="51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598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 descr="snrad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6" t="51028" r="24072" b="3403"/>
          <a:stretch>
            <a:fillRect/>
          </a:stretch>
        </p:blipFill>
        <p:spPr bwMode="auto">
          <a:xfrm>
            <a:off x="1116013" y="620713"/>
            <a:ext cx="69088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1060985" y="36516"/>
            <a:ext cx="70993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" charset="0"/>
              </a:rPr>
              <a:t>Radial Distribution of </a:t>
            </a:r>
            <a:r>
              <a:rPr lang="en-US" altLang="zh-CN" sz="2800" b="1" dirty="0" err="1">
                <a:solidFill>
                  <a:srgbClr val="FF0000"/>
                </a:solidFill>
                <a:latin typeface="Times" charset="0"/>
              </a:rPr>
              <a:t>SNe</a:t>
            </a:r>
            <a:r>
              <a:rPr lang="en-US" altLang="zh-CN" sz="2800" b="1" dirty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imes" charset="0"/>
              </a:rPr>
              <a:t>Ia</a:t>
            </a:r>
            <a:r>
              <a:rPr lang="en-US" altLang="zh-CN" sz="2800" b="1" dirty="0">
                <a:solidFill>
                  <a:srgbClr val="FF0000"/>
                </a:solidFill>
                <a:latin typeface="Times" charset="0"/>
              </a:rPr>
              <a:t> in host galaxies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82267" y="5977467"/>
            <a:ext cx="291618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Wang X. ,Wang L. et al. 2013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Science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25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sz="2400">
                <a:solidFill>
                  <a:srgbClr val="FF0000"/>
                </a:solidFill>
                <a:latin typeface="Comic Sans MS" charset="0"/>
                <a:ea typeface="宋体" charset="0"/>
              </a:rPr>
              <a:t> </a:t>
            </a:r>
            <a:endParaRPr lang="zh-CN" altLang="en-US" sz="2400">
              <a:solidFill>
                <a:srgbClr val="FF0000"/>
              </a:solidFill>
              <a:latin typeface="Comic Sans MS" charset="0"/>
              <a:ea typeface="宋体" charset="0"/>
            </a:endParaRPr>
          </a:p>
        </p:txBody>
      </p:sp>
      <p:sp>
        <p:nvSpPr>
          <p:cNvPr id="9222" name="标题 6"/>
          <p:cNvSpPr>
            <a:spLocks noGrp="1"/>
          </p:cNvSpPr>
          <p:nvPr>
            <p:ph type="title"/>
          </p:nvPr>
        </p:nvSpPr>
        <p:spPr>
          <a:xfrm>
            <a:off x="539750" y="804858"/>
            <a:ext cx="8229600" cy="871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b="1" dirty="0">
                <a:solidFill>
                  <a:srgbClr val="00B050"/>
                </a:solidFill>
                <a:latin typeface="Arial" charset="0"/>
                <a:ea typeface="宋体" charset="0"/>
                <a:cs typeface="Arial" charset="0"/>
              </a:rPr>
              <a:t>7</a:t>
            </a:r>
            <a:r>
              <a:rPr lang="en-US" altLang="zh-CN" sz="3600" b="1" dirty="0" smtClean="0">
                <a:solidFill>
                  <a:srgbClr val="00B050"/>
                </a:solidFill>
                <a:latin typeface="Arial" charset="0"/>
                <a:ea typeface="宋体" charset="0"/>
                <a:cs typeface="Arial" charset="0"/>
              </a:rPr>
              <a:t>. </a:t>
            </a:r>
            <a:r>
              <a:rPr lang="en-US" altLang="zh-CN" sz="3600" b="1" dirty="0" err="1" smtClean="0">
                <a:solidFill>
                  <a:srgbClr val="00B050"/>
                </a:solidFill>
                <a:latin typeface="Arial" charset="0"/>
                <a:ea typeface="宋体" charset="0"/>
                <a:cs typeface="Arial" charset="0"/>
              </a:rPr>
              <a:t>Circumstellar</a:t>
            </a:r>
            <a:r>
              <a:rPr lang="en-US" altLang="zh-CN" sz="3600" b="1" dirty="0" smtClean="0">
                <a:solidFill>
                  <a:srgbClr val="00B050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en-US" altLang="zh-CN" sz="3600" b="1" dirty="0">
                <a:solidFill>
                  <a:srgbClr val="00B050"/>
                </a:solidFill>
                <a:latin typeface="Arial" charset="0"/>
                <a:ea typeface="宋体" charset="0"/>
                <a:cs typeface="Arial" charset="0"/>
              </a:rPr>
              <a:t>material around </a:t>
            </a:r>
            <a:br>
              <a:rPr lang="en-US" altLang="zh-CN" sz="3600" b="1" dirty="0">
                <a:solidFill>
                  <a:srgbClr val="00B050"/>
                </a:solidFill>
                <a:latin typeface="Arial" charset="0"/>
                <a:ea typeface="宋体" charset="0"/>
                <a:cs typeface="Arial" charset="0"/>
              </a:rPr>
            </a:br>
            <a:r>
              <a:rPr lang="en-US" altLang="zh-CN" sz="3600" b="1" dirty="0">
                <a:solidFill>
                  <a:srgbClr val="00B050"/>
                </a:solidFill>
                <a:latin typeface="Arial" charset="0"/>
                <a:ea typeface="宋体" charset="0"/>
                <a:cs typeface="Arial" charset="0"/>
              </a:rPr>
              <a:t>SN 2006X </a:t>
            </a:r>
            <a:r>
              <a:rPr lang="en-US" altLang="zh-CN" sz="3600" b="1" dirty="0">
                <a:solidFill>
                  <a:srgbClr val="00B050"/>
                </a:solidFill>
                <a:latin typeface="Arial" charset="0"/>
                <a:ea typeface="宋体" charset="0"/>
                <a:cs typeface="Arial" charset="0"/>
                <a:sym typeface="Wingdings" charset="0"/>
              </a:rPr>
              <a:t> SD?</a:t>
            </a:r>
            <a:r>
              <a:rPr lang="en-US" altLang="zh-CN" sz="3600" b="1" dirty="0">
                <a:solidFill>
                  <a:srgbClr val="00B050"/>
                </a:solidFill>
                <a:latin typeface="Arial" charset="0"/>
                <a:ea typeface="宋体" charset="0"/>
                <a:cs typeface="Arial" charset="0"/>
              </a:rPr>
              <a:t> </a:t>
            </a:r>
            <a:r>
              <a:rPr lang="zh-CN" altLang="en-US" sz="3600" b="1" dirty="0">
                <a:solidFill>
                  <a:srgbClr val="00B050"/>
                </a:solidFill>
                <a:latin typeface="Arial" charset="0"/>
                <a:ea typeface="宋体" charset="0"/>
                <a:cs typeface="Arial" charset="0"/>
              </a:rPr>
              <a:t/>
            </a:r>
            <a:br>
              <a:rPr lang="zh-CN" altLang="en-US" sz="3600" b="1" dirty="0">
                <a:solidFill>
                  <a:srgbClr val="00B050"/>
                </a:solidFill>
                <a:latin typeface="Arial" charset="0"/>
                <a:ea typeface="宋体" charset="0"/>
                <a:cs typeface="Arial" charset="0"/>
              </a:rPr>
            </a:br>
            <a:endParaRPr lang="zh-CN" altLang="en-US" sz="3600" b="1" dirty="0">
              <a:solidFill>
                <a:srgbClr val="00B050"/>
              </a:solidFill>
              <a:latin typeface="Arial" charset="0"/>
              <a:ea typeface="宋体" charset="0"/>
              <a:cs typeface="Arial" charset="0"/>
            </a:endParaRP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3348038" y="1700213"/>
            <a:ext cx="535305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187450" y="2420938"/>
            <a:ext cx="2232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>
                <a:solidFill>
                  <a:schemeClr val="tx2"/>
                </a:solidFill>
                <a:latin typeface="Calibri" charset="0"/>
              </a:rPr>
              <a:t>Changes in CSM </a:t>
            </a:r>
          </a:p>
          <a:p>
            <a:r>
              <a:rPr lang="zh-CN">
                <a:solidFill>
                  <a:schemeClr val="tx2"/>
                </a:solidFill>
                <a:latin typeface="Calibri" charset="0"/>
              </a:rPr>
              <a:t>Ionization due to variable SN </a:t>
            </a:r>
          </a:p>
          <a:p>
            <a:r>
              <a:rPr lang="zh-CN">
                <a:solidFill>
                  <a:schemeClr val="tx2"/>
                </a:solidFill>
                <a:latin typeface="Calibri" charset="0"/>
              </a:rPr>
              <a:t>radiation</a:t>
            </a:r>
            <a:r>
              <a:rPr lang="en-US" altLang="zh-CN">
                <a:solidFill>
                  <a:schemeClr val="tx2"/>
                </a:solidFill>
                <a:latin typeface="Calibri" charset="0"/>
              </a:rPr>
              <a:t> </a:t>
            </a:r>
            <a:r>
              <a:rPr lang="zh-CN">
                <a:solidFill>
                  <a:schemeClr val="tx2"/>
                </a:solidFill>
                <a:latin typeface="Calibri" charset="0"/>
              </a:rPr>
              <a:t>field</a:t>
            </a:r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900113" y="4652963"/>
            <a:ext cx="25225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0000CC"/>
                </a:solidFill>
                <a:latin typeface="Calibri" charset="0"/>
              </a:rPr>
              <a:t>Patat et al. 2007, Science</a:t>
            </a:r>
            <a:endParaRPr lang="zh-CN" altLang="en-US">
              <a:solidFill>
                <a:srgbClr val="0000CC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690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39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Smoking Gun – Na ID Line Evolution</a:t>
            </a:r>
            <a:endParaRPr lang="en-US" sz="3600" dirty="0"/>
          </a:p>
        </p:txBody>
      </p:sp>
      <p:pic>
        <p:nvPicPr>
          <p:cNvPr id="4" name="Picture 3" descr="Screen Shot 2013-09-11 at 7.0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73" y="1659466"/>
            <a:ext cx="6285417" cy="5063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0602" y="5774251"/>
            <a:ext cx="24718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Chen, Wang X., Wang, L.</a:t>
            </a:r>
          </a:p>
          <a:p>
            <a:r>
              <a:rPr lang="en-US" dirty="0" smtClean="0"/>
              <a:t>2013, Nature, to be </a:t>
            </a:r>
          </a:p>
          <a:p>
            <a:r>
              <a:rPr lang="en-US" dirty="0" smtClean="0"/>
              <a:t>submitted</a:t>
            </a:r>
            <a:endParaRPr lang="en-US" dirty="0"/>
          </a:p>
        </p:txBody>
      </p:sp>
      <p:sp>
        <p:nvSpPr>
          <p:cNvPr id="8" name="Sun 7"/>
          <p:cNvSpPr/>
          <p:nvPr/>
        </p:nvSpPr>
        <p:spPr>
          <a:xfrm>
            <a:off x="7636933" y="3200399"/>
            <a:ext cx="1066800" cy="1100667"/>
          </a:xfrm>
          <a:prstGeom prst="sun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SN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6327755" y="1947321"/>
            <a:ext cx="3640668" cy="3589867"/>
          </a:xfrm>
          <a:prstGeom prst="don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61196" y="2218255"/>
            <a:ext cx="211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CSM, ionized by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supernova explosion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79417" y="1191683"/>
            <a:ext cx="1662985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are single</a:t>
            </a:r>
            <a:endParaRPr lang="en-US" dirty="0"/>
          </a:p>
        </p:txBody>
      </p:sp>
      <p:pic>
        <p:nvPicPr>
          <p:cNvPr id="5" name="Picture 6" descr="Iasp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6871" r="8893" b="9161"/>
          <a:stretch>
            <a:fillRect/>
          </a:stretch>
        </p:blipFill>
        <p:spPr>
          <a:xfrm>
            <a:off x="457200" y="1191683"/>
            <a:ext cx="4271963" cy="4697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20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8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. Clash 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between the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Calibri" charset="0"/>
                <a:ea typeface="宋体" charset="0"/>
              </a:rPr>
              <a:t>ejecta</a:t>
            </a:r>
            <a:r>
              <a:rPr lang="en-US" altLang="zh-CN" sz="32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 and the companion</a:t>
            </a:r>
            <a:endParaRPr lang="zh-CN" altLang="en-US" sz="3600" b="1" dirty="0">
              <a:solidFill>
                <a:srgbClr val="00B050"/>
              </a:solidFill>
              <a:latin typeface="Calibri" charset="0"/>
              <a:ea typeface="宋体" charset="0"/>
            </a:endParaRPr>
          </a:p>
        </p:txBody>
      </p:sp>
      <p:pic>
        <p:nvPicPr>
          <p:cNvPr id="14340" name="图片 5" descr="snIa_lc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7" t="50107" r="18527" b="8202"/>
          <a:stretch>
            <a:fillRect/>
          </a:stretch>
        </p:blipFill>
        <p:spPr bwMode="auto">
          <a:xfrm>
            <a:off x="4427538" y="1773238"/>
            <a:ext cx="46894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矩形 6"/>
          <p:cNvSpPr>
            <a:spLocks noChangeArrowheads="1"/>
          </p:cNvSpPr>
          <p:nvPr/>
        </p:nvSpPr>
        <p:spPr bwMode="auto">
          <a:xfrm>
            <a:off x="7413625" y="1068388"/>
            <a:ext cx="1273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0000FF"/>
                </a:solidFill>
                <a:latin typeface="Calibri" charset="0"/>
              </a:rPr>
              <a:t>Kasen</a:t>
            </a:r>
            <a:r>
              <a:rPr lang="en-US" altLang="zh-CN" b="1" dirty="0">
                <a:solidFill>
                  <a:srgbClr val="0000FF"/>
                </a:solidFill>
                <a:latin typeface="Calibri" charset="0"/>
              </a:rPr>
              <a:t> 2010</a:t>
            </a:r>
            <a:endParaRPr lang="zh-CN" altLang="en-US" b="1" dirty="0">
              <a:solidFill>
                <a:srgbClr val="0000FF"/>
              </a:solidFill>
              <a:latin typeface="Calibri" charset="0"/>
            </a:endParaRPr>
          </a:p>
        </p:txBody>
      </p:sp>
      <p:pic>
        <p:nvPicPr>
          <p:cNvPr id="8" name="内容占位符 3" descr="snIa_model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8202" r="15921" b="35791"/>
          <a:stretch>
            <a:fillRect/>
          </a:stretch>
        </p:blipFill>
        <p:spPr bwMode="auto">
          <a:xfrm>
            <a:off x="0" y="1865313"/>
            <a:ext cx="4427538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717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内容占位符 4" descr="uvcom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t="7475" r="10428" b="4984"/>
          <a:stretch>
            <a:fillRect/>
          </a:stretch>
        </p:blipFill>
        <p:spPr>
          <a:xfrm>
            <a:off x="3857625" y="1377950"/>
            <a:ext cx="5357813" cy="4643438"/>
          </a:xfrm>
        </p:spPr>
      </p:pic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428625" y="23495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3200" b="1" dirty="0">
                <a:solidFill>
                  <a:srgbClr val="00B050"/>
                </a:solidFill>
                <a:latin typeface="Calibri" charset="0"/>
                <a:ea typeface="宋体" charset="0"/>
              </a:rPr>
              <a:t>UV excess of SN 2004dt (HV subclass) </a:t>
            </a:r>
            <a:r>
              <a:rPr lang="en-US" altLang="zh-CN" sz="3200" b="1" dirty="0">
                <a:solidFill>
                  <a:srgbClr val="00B050"/>
                </a:solidFill>
                <a:latin typeface="Calibri" charset="0"/>
                <a:ea typeface="宋体" charset="0"/>
                <a:sym typeface="Wingdings" charset="0"/>
              </a:rPr>
              <a:t> </a:t>
            </a:r>
            <a:br>
              <a:rPr lang="en-US" altLang="zh-CN" sz="3200" b="1" dirty="0">
                <a:solidFill>
                  <a:srgbClr val="00B050"/>
                </a:solidFill>
                <a:latin typeface="Calibri" charset="0"/>
                <a:ea typeface="宋体" charset="0"/>
                <a:sym typeface="Wingdings" charset="0"/>
              </a:rPr>
            </a:br>
            <a:r>
              <a:rPr lang="en-US" altLang="zh-CN" sz="3200" b="1" dirty="0">
                <a:solidFill>
                  <a:srgbClr val="FF0000"/>
                </a:solidFill>
                <a:latin typeface="Calibri" charset="0"/>
                <a:ea typeface="宋体" charset="0"/>
                <a:sym typeface="Wingdings" charset="0"/>
              </a:rPr>
              <a:t>a larger companion?</a:t>
            </a:r>
            <a:endParaRPr lang="zh-CN" altLang="en-US" sz="3200" b="1" dirty="0">
              <a:solidFill>
                <a:srgbClr val="FF0000"/>
              </a:solidFill>
              <a:latin typeface="Calibri" charset="0"/>
              <a:ea typeface="宋体" charset="0"/>
            </a:endParaRPr>
          </a:p>
        </p:txBody>
      </p:sp>
      <p:pic>
        <p:nvPicPr>
          <p:cNvPr id="18436" name="Picture 17" descr="com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8" t="9402" r="8748" b="6268"/>
          <a:stretch>
            <a:fillRect/>
          </a:stretch>
        </p:blipFill>
        <p:spPr bwMode="auto">
          <a:xfrm>
            <a:off x="23331488" y="15698788"/>
            <a:ext cx="5256212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图片 5" descr="uvl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6" t="7268" r="7430" b="7268"/>
          <a:stretch>
            <a:fillRect/>
          </a:stretch>
        </p:blipFill>
        <p:spPr bwMode="auto">
          <a:xfrm>
            <a:off x="71438" y="1306513"/>
            <a:ext cx="3929062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矩形 4"/>
          <p:cNvSpPr>
            <a:spLocks noChangeArrowheads="1"/>
          </p:cNvSpPr>
          <p:nvPr/>
        </p:nvSpPr>
        <p:spPr bwMode="auto">
          <a:xfrm>
            <a:off x="2857500" y="6072188"/>
            <a:ext cx="4410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303AD"/>
                </a:solidFill>
                <a:latin typeface="Calibri" charset="0"/>
              </a:rPr>
              <a:t>Wang, X., Wang L. et </a:t>
            </a:r>
            <a:r>
              <a:rPr lang="en-US" altLang="zh-CN" b="1" dirty="0">
                <a:solidFill>
                  <a:srgbClr val="0303AD"/>
                </a:solidFill>
                <a:latin typeface="Calibri" charset="0"/>
              </a:rPr>
              <a:t>al. 2012</a:t>
            </a:r>
            <a:r>
              <a:rPr lang="en-US" altLang="zh-CN" b="1" dirty="0" smtClean="0">
                <a:solidFill>
                  <a:srgbClr val="0303AD"/>
                </a:solidFill>
                <a:latin typeface="Calibri" charset="0"/>
              </a:rPr>
              <a:t>, </a:t>
            </a:r>
            <a:r>
              <a:rPr lang="en-US" altLang="zh-CN" b="1" dirty="0" err="1" smtClean="0">
                <a:solidFill>
                  <a:srgbClr val="0303AD"/>
                </a:solidFill>
                <a:latin typeface="Calibri" charset="0"/>
              </a:rPr>
              <a:t>ApJ</a:t>
            </a:r>
            <a:r>
              <a:rPr lang="en-US" altLang="zh-CN" b="1" dirty="0">
                <a:solidFill>
                  <a:srgbClr val="0303AD"/>
                </a:solidFill>
                <a:latin typeface="Calibri" charset="0"/>
              </a:rPr>
              <a:t>, 749, 126</a:t>
            </a:r>
            <a:endParaRPr lang="zh-CN" altLang="en-US" b="1" dirty="0">
              <a:solidFill>
                <a:srgbClr val="0303AD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7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标题 6"/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512888"/>
          </a:xfrm>
        </p:spPr>
        <p:txBody>
          <a:bodyPr>
            <a:normAutofit/>
          </a:bodyPr>
          <a:lstStyle/>
          <a:p>
            <a:r>
              <a:rPr lang="en-US" altLang="zh-CN" sz="27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But the </a:t>
            </a:r>
            <a:r>
              <a:rPr lang="en-US" altLang="zh-CN" sz="27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companion is </a:t>
            </a:r>
            <a:r>
              <a:rPr lang="en-US" altLang="zh-CN" sz="27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still not found: </a:t>
            </a:r>
            <a:br>
              <a:rPr lang="en-US" altLang="zh-CN" sz="27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</a:br>
            <a:r>
              <a:rPr lang="en-US" altLang="zh-CN" sz="2000" b="1" dirty="0" smtClean="0">
                <a:solidFill>
                  <a:srgbClr val="FF6600"/>
                </a:solidFill>
                <a:latin typeface="Calibri" charset="0"/>
                <a:ea typeface="宋体" charset="0"/>
              </a:rPr>
              <a:t>An </a:t>
            </a:r>
            <a:r>
              <a:rPr lang="en-US" altLang="zh-CN" sz="2000" b="1" dirty="0">
                <a:solidFill>
                  <a:srgbClr val="FF6600"/>
                </a:solidFill>
                <a:latin typeface="Calibri" charset="0"/>
                <a:ea typeface="宋体" charset="0"/>
              </a:rPr>
              <a:t>absence of ex-companion stars in the type </a:t>
            </a:r>
            <a:r>
              <a:rPr lang="en-US" altLang="zh-CN" sz="2000" b="1" dirty="0" err="1">
                <a:solidFill>
                  <a:srgbClr val="FF6600"/>
                </a:solidFill>
                <a:latin typeface="Calibri" charset="0"/>
                <a:ea typeface="宋体" charset="0"/>
              </a:rPr>
              <a:t>Ia</a:t>
            </a:r>
            <a:r>
              <a:rPr lang="en-US" altLang="zh-CN" sz="2000" b="1" dirty="0">
                <a:solidFill>
                  <a:srgbClr val="FF6600"/>
                </a:solidFill>
                <a:latin typeface="Calibri" charset="0"/>
                <a:ea typeface="宋体" charset="0"/>
              </a:rPr>
              <a:t/>
            </a:r>
            <a:br>
              <a:rPr lang="en-US" altLang="zh-CN" sz="2000" b="1" dirty="0">
                <a:solidFill>
                  <a:srgbClr val="FF6600"/>
                </a:solidFill>
                <a:latin typeface="Calibri" charset="0"/>
                <a:ea typeface="宋体" charset="0"/>
              </a:rPr>
            </a:br>
            <a:r>
              <a:rPr lang="en-US" altLang="zh-CN" sz="2000" b="1" dirty="0">
                <a:solidFill>
                  <a:srgbClr val="FF6600"/>
                </a:solidFill>
                <a:latin typeface="Calibri" charset="0"/>
                <a:ea typeface="宋体" charset="0"/>
              </a:rPr>
              <a:t>supernova remnant SNR 0509-67.5 </a:t>
            </a:r>
            <a:r>
              <a:rPr lang="en-US" altLang="zh-CN" sz="2000" b="1" dirty="0">
                <a:solidFill>
                  <a:srgbClr val="FF6600"/>
                </a:solidFill>
                <a:latin typeface="Calibri" charset="0"/>
                <a:ea typeface="宋体" charset="0"/>
                <a:sym typeface="Wingdings" charset="0"/>
              </a:rPr>
              <a:t> DD ?</a:t>
            </a:r>
            <a:r>
              <a:rPr lang="en-US" altLang="zh-CN" sz="2000" b="1" dirty="0">
                <a:solidFill>
                  <a:srgbClr val="FF6600"/>
                </a:solidFill>
                <a:latin typeface="Calibri" charset="0"/>
                <a:ea typeface="宋体" charset="0"/>
              </a:rPr>
              <a:t/>
            </a:r>
            <a:br>
              <a:rPr lang="en-US" altLang="zh-CN" sz="2000" b="1" dirty="0">
                <a:solidFill>
                  <a:srgbClr val="FF6600"/>
                </a:solidFill>
                <a:latin typeface="Calibri" charset="0"/>
                <a:ea typeface="宋体" charset="0"/>
              </a:rPr>
            </a:br>
            <a:endParaRPr lang="zh-CN" altLang="en-US" sz="2000" b="1" dirty="0">
              <a:solidFill>
                <a:srgbClr val="FF6600"/>
              </a:solidFill>
              <a:latin typeface="Calibri" charset="0"/>
              <a:ea typeface="宋体" charset="0"/>
            </a:endParaRPr>
          </a:p>
        </p:txBody>
      </p:sp>
      <p:pic>
        <p:nvPicPr>
          <p:cNvPr id="12290" name="内容占位符 5" descr="SNR0509.bmp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2" b="7372"/>
          <a:stretch>
            <a:fillRect/>
          </a:stretch>
        </p:blipFill>
        <p:spPr/>
      </p:pic>
      <p:sp>
        <p:nvSpPr>
          <p:cNvPr id="12294" name="矩形 7"/>
          <p:cNvSpPr>
            <a:spLocks noChangeArrowheads="1"/>
          </p:cNvSpPr>
          <p:nvPr/>
        </p:nvSpPr>
        <p:spPr bwMode="auto">
          <a:xfrm>
            <a:off x="5147733" y="6062663"/>
            <a:ext cx="3996267" cy="3698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B.E. </a:t>
            </a:r>
            <a:r>
              <a:rPr lang="en-US" altLang="zh-CN" dirty="0" smtClean="0">
                <a:solidFill>
                  <a:srgbClr val="FF0000"/>
                </a:solidFill>
              </a:rPr>
              <a:t>Schaefer &amp; </a:t>
            </a:r>
            <a:r>
              <a:rPr lang="en-US" altLang="zh-CN" dirty="0" err="1">
                <a:solidFill>
                  <a:srgbClr val="FF0000"/>
                </a:solidFill>
              </a:rPr>
              <a:t>A.Pagnotta</a:t>
            </a:r>
            <a:r>
              <a:rPr lang="en-US" altLang="zh-CN" dirty="0">
                <a:solidFill>
                  <a:srgbClr val="FF0000"/>
                </a:solidFill>
              </a:rPr>
              <a:t> 2012, Nature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79417" y="1191683"/>
            <a:ext cx="1850537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Some are double!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1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600" dirty="0">
                <a:solidFill>
                  <a:srgbClr val="00B050"/>
                </a:solidFill>
                <a:latin typeface="Calibri" charset="0"/>
                <a:ea typeface="宋体" charset="0"/>
              </a:rPr>
              <a:t>9</a:t>
            </a:r>
            <a:r>
              <a:rPr lang="en-US" altLang="zh-CN" sz="3600" dirty="0" smtClean="0">
                <a:solidFill>
                  <a:srgbClr val="00B050"/>
                </a:solidFill>
                <a:latin typeface="Calibri" charset="0"/>
                <a:ea typeface="宋体" charset="0"/>
              </a:rPr>
              <a:t>. SN </a:t>
            </a:r>
            <a:r>
              <a:rPr lang="en-US" altLang="zh-CN" sz="3600" dirty="0" err="1">
                <a:solidFill>
                  <a:srgbClr val="00B050"/>
                </a:solidFill>
                <a:latin typeface="Calibri" charset="0"/>
                <a:ea typeface="宋体" charset="0"/>
              </a:rPr>
              <a:t>Ia</a:t>
            </a:r>
            <a:r>
              <a:rPr lang="en-US" altLang="zh-CN" sz="3600" dirty="0">
                <a:solidFill>
                  <a:srgbClr val="00B050"/>
                </a:solidFill>
                <a:latin typeface="Calibri" charset="0"/>
                <a:ea typeface="宋体" charset="0"/>
              </a:rPr>
              <a:t> progenitor</a:t>
            </a:r>
            <a:endParaRPr lang="zh-CN" altLang="en-US" sz="3600" dirty="0">
              <a:solidFill>
                <a:srgbClr val="00B050"/>
              </a:solidFill>
              <a:latin typeface="Calibri" charset="0"/>
              <a:ea typeface="宋体" charset="0"/>
            </a:endParaRPr>
          </a:p>
        </p:txBody>
      </p:sp>
      <p:sp>
        <p:nvSpPr>
          <p:cNvPr id="30723" name="内容占位符 2"/>
          <p:cNvSpPr>
            <a:spLocks noGrp="1"/>
          </p:cNvSpPr>
          <p:nvPr>
            <p:ph sz="quarter" idx="13"/>
          </p:nvPr>
        </p:nvSpPr>
        <p:spPr>
          <a:xfrm>
            <a:off x="0" y="2332038"/>
            <a:ext cx="8786813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zh-CN" dirty="0">
                <a:latin typeface="Calibri" charset="0"/>
                <a:ea typeface="宋体" charset="0"/>
              </a:rPr>
              <a:t> Single </a:t>
            </a:r>
          </a:p>
          <a:p>
            <a:pPr eaLnBrk="1" hangingPunct="1">
              <a:buFont typeface="Arial" charset="0"/>
              <a:buNone/>
            </a:pPr>
            <a:r>
              <a:rPr lang="en-US" altLang="zh-CN" dirty="0">
                <a:latin typeface="Calibri" charset="0"/>
                <a:ea typeface="宋体" charset="0"/>
              </a:rPr>
              <a:t>Degenerate                                            </a:t>
            </a:r>
            <a:r>
              <a:rPr lang="en-US" altLang="zh-CN" dirty="0">
                <a:latin typeface="Calibri" charset="0"/>
                <a:ea typeface="宋体" charset="0"/>
                <a:sym typeface="Wingdings" charset="0"/>
              </a:rPr>
              <a:t> </a:t>
            </a:r>
            <a:r>
              <a:rPr lang="en-US" altLang="zh-CN" dirty="0">
                <a:latin typeface="Calibri" charset="0"/>
                <a:ea typeface="宋体" charset="0"/>
              </a:rPr>
              <a:t>HV </a:t>
            </a:r>
            <a:r>
              <a:rPr lang="en-US" altLang="zh-CN" dirty="0" err="1">
                <a:latin typeface="Calibri" charset="0"/>
                <a:ea typeface="宋体" charset="0"/>
              </a:rPr>
              <a:t>SNe</a:t>
            </a:r>
            <a:r>
              <a:rPr lang="en-US" altLang="zh-CN" dirty="0">
                <a:latin typeface="Calibri" charset="0"/>
                <a:ea typeface="宋体" charset="0"/>
              </a:rPr>
              <a:t> </a:t>
            </a:r>
            <a:r>
              <a:rPr lang="en-US" altLang="zh-CN" dirty="0" err="1">
                <a:latin typeface="Calibri" charset="0"/>
                <a:ea typeface="宋体" charset="0"/>
              </a:rPr>
              <a:t>Ia</a:t>
            </a:r>
            <a:r>
              <a:rPr lang="zh-CN" altLang="en-US" dirty="0">
                <a:latin typeface="Calibri" charset="0"/>
                <a:ea typeface="宋体" charset="0"/>
              </a:rPr>
              <a:t> ？</a:t>
            </a:r>
            <a:r>
              <a:rPr lang="en-US" altLang="zh-CN" dirty="0">
                <a:latin typeface="Calibri" charset="0"/>
                <a:ea typeface="宋体" charset="0"/>
              </a:rPr>
              <a:t>  </a:t>
            </a:r>
          </a:p>
          <a:p>
            <a:pPr eaLnBrk="1" hangingPunct="1">
              <a:buFont typeface="Arial" charset="0"/>
              <a:buNone/>
            </a:pPr>
            <a:endParaRPr lang="en-US" altLang="zh-CN" dirty="0">
              <a:latin typeface="Calibri" charset="0"/>
              <a:ea typeface="宋体" charset="0"/>
            </a:endParaRPr>
          </a:p>
          <a:p>
            <a:pPr eaLnBrk="1" hangingPunct="1">
              <a:buFont typeface="Arial" charset="0"/>
              <a:buNone/>
            </a:pPr>
            <a:endParaRPr lang="en-US" altLang="zh-CN" dirty="0">
              <a:latin typeface="Calibri" charset="0"/>
              <a:ea typeface="宋体" charset="0"/>
            </a:endParaRPr>
          </a:p>
          <a:p>
            <a:pPr eaLnBrk="1" hangingPunct="1">
              <a:buFont typeface="Arial" charset="0"/>
              <a:buNone/>
            </a:pPr>
            <a:endParaRPr lang="en-US" altLang="zh-CN" dirty="0">
              <a:latin typeface="Calibri" charset="0"/>
              <a:ea typeface="宋体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altLang="zh-CN" dirty="0">
                <a:latin typeface="Calibri" charset="0"/>
                <a:ea typeface="宋体" charset="0"/>
              </a:rPr>
              <a:t>Double </a:t>
            </a:r>
          </a:p>
          <a:p>
            <a:pPr eaLnBrk="1" hangingPunct="1">
              <a:buFont typeface="Arial" charset="0"/>
              <a:buNone/>
            </a:pPr>
            <a:r>
              <a:rPr lang="en-US" altLang="zh-CN" dirty="0">
                <a:latin typeface="Calibri" charset="0"/>
                <a:ea typeface="宋体" charset="0"/>
              </a:rPr>
              <a:t>Degenerate                                            </a:t>
            </a:r>
            <a:r>
              <a:rPr lang="en-US" altLang="zh-CN" dirty="0">
                <a:latin typeface="Calibri" charset="0"/>
                <a:ea typeface="宋体" charset="0"/>
                <a:sym typeface="Wingdings" charset="0"/>
              </a:rPr>
              <a:t></a:t>
            </a:r>
            <a:r>
              <a:rPr lang="en-US" altLang="zh-CN" dirty="0">
                <a:latin typeface="Calibri" charset="0"/>
                <a:ea typeface="宋体" charset="0"/>
              </a:rPr>
              <a:t> NV </a:t>
            </a:r>
            <a:r>
              <a:rPr lang="en-US" altLang="zh-CN" dirty="0" err="1">
                <a:latin typeface="Calibri" charset="0"/>
                <a:ea typeface="宋体" charset="0"/>
              </a:rPr>
              <a:t>SNe</a:t>
            </a:r>
            <a:r>
              <a:rPr lang="en-US" altLang="zh-CN" dirty="0">
                <a:latin typeface="Calibri" charset="0"/>
                <a:ea typeface="宋体" charset="0"/>
              </a:rPr>
              <a:t> </a:t>
            </a:r>
            <a:r>
              <a:rPr lang="en-US" altLang="zh-CN" dirty="0" err="1">
                <a:latin typeface="Calibri" charset="0"/>
                <a:ea typeface="宋体" charset="0"/>
              </a:rPr>
              <a:t>Ia</a:t>
            </a:r>
            <a:r>
              <a:rPr lang="zh-CN" altLang="en-US" dirty="0">
                <a:latin typeface="Calibri" charset="0"/>
                <a:ea typeface="宋体" charset="0"/>
              </a:rPr>
              <a:t>？</a:t>
            </a:r>
            <a:endParaRPr lang="en-US" altLang="zh-CN" dirty="0">
              <a:latin typeface="Calibri" charset="0"/>
              <a:ea typeface="宋体" charset="0"/>
            </a:endParaRPr>
          </a:p>
          <a:p>
            <a:pPr eaLnBrk="1" hangingPunct="1"/>
            <a:endParaRPr lang="zh-CN" altLang="en-US" dirty="0">
              <a:latin typeface="Calibri" charset="0"/>
              <a:ea typeface="宋体" charset="0"/>
            </a:endParaRPr>
          </a:p>
        </p:txBody>
      </p:sp>
      <p:pic>
        <p:nvPicPr>
          <p:cNvPr id="30724" name="Picture 3" descr="supernova-ophiuchi-artwork-desk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714500"/>
            <a:ext cx="32146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 descr="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5" t="47797" r="19325" b="34457"/>
          <a:stretch>
            <a:fillRect/>
          </a:stretch>
        </p:blipFill>
        <p:spPr bwMode="auto">
          <a:xfrm>
            <a:off x="1951038" y="4286250"/>
            <a:ext cx="3192462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48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200" b="1" dirty="0" smtClean="0">
                <a:solidFill>
                  <a:srgbClr val="0000CC"/>
                </a:solidFill>
                <a:latin typeface="Georgia" charset="0"/>
                <a:ea typeface="楷体" charset="0"/>
                <a:cs typeface="楷体" charset="0"/>
              </a:rPr>
              <a:t>10. Light </a:t>
            </a:r>
            <a:r>
              <a:rPr lang="en-US" altLang="zh-CN" sz="3200" b="1" dirty="0">
                <a:solidFill>
                  <a:srgbClr val="0000CC"/>
                </a:solidFill>
                <a:latin typeface="Georgia" charset="0"/>
                <a:ea typeface="楷体" charset="0"/>
                <a:cs typeface="楷体" charset="0"/>
              </a:rPr>
              <a:t>echo </a:t>
            </a:r>
            <a:r>
              <a:rPr lang="en-US" altLang="zh-CN" sz="3200" b="1" dirty="0">
                <a:solidFill>
                  <a:srgbClr val="0000CC"/>
                </a:solidFill>
                <a:latin typeface="Georgia" charset="0"/>
                <a:ea typeface="楷体" charset="0"/>
                <a:cs typeface="楷体" charset="0"/>
              </a:rPr>
              <a:t/>
            </a:r>
            <a:br>
              <a:rPr lang="en-US" altLang="zh-CN" sz="3200" b="1" dirty="0">
                <a:solidFill>
                  <a:srgbClr val="0000CC"/>
                </a:solidFill>
                <a:latin typeface="Georgia" charset="0"/>
                <a:ea typeface="楷体" charset="0"/>
                <a:cs typeface="楷体" charset="0"/>
              </a:rPr>
            </a:br>
            <a:r>
              <a:rPr lang="en-US" altLang="zh-CN" sz="3200" b="1" dirty="0" smtClean="0">
                <a:solidFill>
                  <a:srgbClr val="0000CC"/>
                </a:solidFill>
                <a:latin typeface="Georgia" charset="0"/>
                <a:ea typeface="楷体" charset="0"/>
                <a:cs typeface="楷体" charset="0"/>
              </a:rPr>
              <a:t>around </a:t>
            </a:r>
            <a:r>
              <a:rPr lang="en-US" altLang="zh-CN" sz="3200" b="1" dirty="0">
                <a:solidFill>
                  <a:srgbClr val="0000CC"/>
                </a:solidFill>
                <a:latin typeface="Georgia" charset="0"/>
                <a:ea typeface="楷体" charset="0"/>
                <a:cs typeface="楷体" charset="0"/>
              </a:rPr>
              <a:t>SN </a:t>
            </a:r>
            <a:r>
              <a:rPr lang="en-US" altLang="zh-CN" sz="3200" b="1" dirty="0" err="1">
                <a:solidFill>
                  <a:srgbClr val="0000CC"/>
                </a:solidFill>
                <a:latin typeface="Georgia" charset="0"/>
                <a:ea typeface="楷体" charset="0"/>
                <a:cs typeface="楷体" charset="0"/>
              </a:rPr>
              <a:t>Ia</a:t>
            </a:r>
            <a:r>
              <a:rPr lang="en-US" altLang="zh-CN" sz="3200" b="1" dirty="0">
                <a:solidFill>
                  <a:srgbClr val="0000CC"/>
                </a:solidFill>
                <a:latin typeface="Georgia" charset="0"/>
                <a:ea typeface="楷体" charset="0"/>
                <a:cs typeface="楷体" charset="0"/>
              </a:rPr>
              <a:t>: 2006X</a:t>
            </a:r>
            <a:r>
              <a:rPr lang="en-US" altLang="zh-CN" sz="3200" b="1" dirty="0">
                <a:latin typeface="Georgia" charset="0"/>
                <a:ea typeface="楷体" charset="0"/>
                <a:cs typeface="楷体" charset="0"/>
              </a:rPr>
              <a:t/>
            </a:r>
            <a:br>
              <a:rPr lang="en-US" altLang="zh-CN" sz="3200" b="1" dirty="0">
                <a:latin typeface="Georgia" charset="0"/>
                <a:ea typeface="楷体" charset="0"/>
                <a:cs typeface="楷体" charset="0"/>
              </a:rPr>
            </a:br>
            <a:r>
              <a:rPr lang="en-US" altLang="zh-CN" sz="2000" b="1" dirty="0">
                <a:solidFill>
                  <a:srgbClr val="FF0000"/>
                </a:solidFill>
                <a:latin typeface="Calibri" charset="0"/>
                <a:ea typeface="楷体" charset="0"/>
                <a:cs typeface="楷体" charset="0"/>
              </a:rPr>
              <a:t>(Wang, et al. 2008)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pPr eaLnBrk="1" hangingPunct="1"/>
            <a:endParaRPr lang="zh-CN">
              <a:latin typeface="Calibri" charset="0"/>
              <a:ea typeface="宋体" charset="0"/>
            </a:endParaRPr>
          </a:p>
        </p:txBody>
      </p:sp>
      <p:pic>
        <p:nvPicPr>
          <p:cNvPr id="10243" name="Picture 3" descr="06Xpsf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23" r="50993"/>
          <a:stretch>
            <a:fillRect/>
          </a:stretch>
        </p:blipFill>
        <p:spPr>
          <a:xfrm>
            <a:off x="900113" y="1484313"/>
            <a:ext cx="3457575" cy="3200400"/>
          </a:xfrm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39750" y="4725988"/>
            <a:ext cx="44577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accent2"/>
                </a:solidFill>
              </a:rPr>
              <a:t>HST imaging at t ~300 days after </a:t>
            </a:r>
          </a:p>
          <a:p>
            <a:pPr eaLnBrk="1" hangingPunct="1"/>
            <a:r>
              <a:rPr lang="en-US" altLang="zh-CN" sz="2000" b="1">
                <a:solidFill>
                  <a:schemeClr val="accent2"/>
                </a:solidFill>
              </a:rPr>
              <a:t>the explosion: </a:t>
            </a:r>
          </a:p>
          <a:p>
            <a:pPr eaLnBrk="1" hangingPunct="1"/>
            <a:r>
              <a:rPr lang="en-US" altLang="zh-CN" sz="2000" b="1">
                <a:solidFill>
                  <a:schemeClr val="accent2"/>
                </a:solidFill>
              </a:rPr>
              <a:t>Very blue echo spectrum indicated </a:t>
            </a:r>
          </a:p>
          <a:p>
            <a:pPr eaLnBrk="1" hangingPunct="1"/>
            <a:r>
              <a:rPr lang="en-US" altLang="zh-CN" sz="2000" b="1">
                <a:solidFill>
                  <a:schemeClr val="accent2"/>
                </a:solidFill>
              </a:rPr>
              <a:t>by the Keck-1 10 m telescope;</a:t>
            </a:r>
          </a:p>
          <a:p>
            <a:pPr eaLnBrk="1" hangingPunct="1"/>
            <a:r>
              <a:rPr lang="en-US" altLang="zh-CN" sz="2000" b="1">
                <a:solidFill>
                  <a:schemeClr val="accent2"/>
                </a:solidFill>
              </a:rPr>
              <a:t>Dust with grain size  between</a:t>
            </a:r>
          </a:p>
          <a:p>
            <a:pPr eaLnBrk="1" hangingPunct="1"/>
            <a:r>
              <a:rPr lang="en-US" altLang="zh-CN" sz="2000" b="1">
                <a:solidFill>
                  <a:schemeClr val="accent2"/>
                </a:solidFill>
              </a:rPr>
              <a:t> 0.01-0.1</a:t>
            </a:r>
            <a:r>
              <a:rPr lang="en-US" altLang="zh-CN" sz="2000" b="1">
                <a:solidFill>
                  <a:schemeClr val="accent2"/>
                </a:solidFill>
                <a:sym typeface="Symbol" charset="0"/>
              </a:rPr>
              <a:t></a:t>
            </a:r>
            <a:r>
              <a:rPr lang="en-US" altLang="zh-CN" sz="2000" b="1">
                <a:solidFill>
                  <a:schemeClr val="accent2"/>
                </a:solidFill>
              </a:rPr>
              <a:t>m is required</a:t>
            </a:r>
          </a:p>
          <a:p>
            <a:pPr eaLnBrk="1" hangingPunct="1"/>
            <a:endParaRPr lang="en-US" altLang="zh-CN" sz="2000" b="1">
              <a:solidFill>
                <a:schemeClr val="accent2"/>
              </a:solidFill>
            </a:endParaRP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965200"/>
            <a:ext cx="2195513" cy="145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7" descr="06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" t="752" r="38965" b="41409"/>
          <a:stretch>
            <a:fillRect/>
          </a:stretch>
        </p:blipFill>
        <p:spPr bwMode="auto">
          <a:xfrm>
            <a:off x="4859338" y="1412875"/>
            <a:ext cx="4005262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99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SNIa</a:t>
            </a:r>
            <a:r>
              <a:rPr lang="en-US" dirty="0" smtClean="0"/>
              <a:t> Sub-Groups</a:t>
            </a:r>
          </a:p>
          <a:p>
            <a:r>
              <a:rPr lang="en-US" altLang="zh-CN" dirty="0" err="1" smtClean="0"/>
              <a:t>Ejecta</a:t>
            </a:r>
            <a:r>
              <a:rPr lang="en-US" altLang="zh-CN" dirty="0" smtClean="0"/>
              <a:t> Geometry</a:t>
            </a:r>
          </a:p>
          <a:p>
            <a:r>
              <a:rPr lang="en-US" altLang="zh-CN" dirty="0" smtClean="0"/>
              <a:t>High 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Velocity</a:t>
            </a:r>
          </a:p>
          <a:p>
            <a:r>
              <a:rPr lang="en-US" altLang="zh-CN" dirty="0" smtClean="0"/>
              <a:t>Viewing angle</a:t>
            </a:r>
          </a:p>
          <a:p>
            <a:r>
              <a:rPr lang="en-US" altLang="zh-CN" dirty="0" smtClean="0"/>
              <a:t>CSM</a:t>
            </a:r>
            <a:r>
              <a:rPr lang="zh-CN" altLang="en-US" dirty="0" smtClean="0"/>
              <a:t> </a:t>
            </a:r>
            <a:r>
              <a:rPr lang="en-US" altLang="zh-CN" dirty="0" smtClean="0"/>
              <a:t>Environment</a:t>
            </a:r>
          </a:p>
          <a:p>
            <a:r>
              <a:rPr lang="en-US" dirty="0" smtClean="0"/>
              <a:t>The Clash between the </a:t>
            </a:r>
            <a:r>
              <a:rPr lang="en-US" dirty="0" err="1"/>
              <a:t>E</a:t>
            </a:r>
            <a:r>
              <a:rPr lang="en-US" dirty="0" err="1" smtClean="0"/>
              <a:t>jecta</a:t>
            </a:r>
            <a:r>
              <a:rPr lang="en-US" dirty="0" smtClean="0"/>
              <a:t> and the CSM/Progenitor</a:t>
            </a:r>
          </a:p>
          <a:p>
            <a:r>
              <a:rPr lang="en-US" dirty="0" smtClean="0"/>
              <a:t>Light Echo</a:t>
            </a:r>
          </a:p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List of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939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096000" cy="685800"/>
          </a:xfrm>
          <a:noFill/>
          <a:ln/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Light Echoes </a:t>
            </a:r>
            <a:endParaRPr lang="en-US" dirty="0"/>
          </a:p>
        </p:txBody>
      </p:sp>
      <p:pic>
        <p:nvPicPr>
          <p:cNvPr id="103427" name="Picture 3" descr="V838-Monocerotis-H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5213"/>
            <a:ext cx="5380038" cy="57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457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3886200" cy="685800"/>
          </a:xfrm>
          <a:noFill/>
          <a:ln/>
        </p:spPr>
        <p:txBody>
          <a:bodyPr/>
          <a:lstStyle/>
          <a:p>
            <a:r>
              <a:rPr lang="en-US" sz="3200">
                <a:solidFill>
                  <a:schemeClr val="bg1"/>
                </a:solidFill>
              </a:rPr>
              <a:t>Light echoes</a:t>
            </a:r>
            <a:endParaRPr lang="en-US"/>
          </a:p>
        </p:txBody>
      </p:sp>
      <p:pic>
        <p:nvPicPr>
          <p:cNvPr id="105475" name="Picture 3" descr="echo_decon_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7" t="21489" r="30649" b="26476"/>
          <a:stretch>
            <a:fillRect/>
          </a:stretch>
        </p:blipFill>
        <p:spPr bwMode="auto">
          <a:xfrm>
            <a:off x="290513" y="1447800"/>
            <a:ext cx="344328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6" name="Picture 4" descr="lightcur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685800"/>
            <a:ext cx="4743450" cy="522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241300" y="5070475"/>
            <a:ext cx="29033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>
                <a:schemeClr val="bg1"/>
              </a:buClr>
              <a:buFont typeface="Wingdings" charset="0"/>
              <a:buChar char="q"/>
            </a:pPr>
            <a:r>
              <a:rPr lang="en-US" sz="1600" b="1" dirty="0">
                <a:solidFill>
                  <a:srgbClr val="FF0000"/>
                </a:solidFill>
              </a:rPr>
              <a:t>The inner echo is from dust at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a distance &lt; 10 pc from the SN.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pPr>
              <a:buClr>
                <a:schemeClr val="bg1"/>
              </a:buClr>
              <a:buFont typeface="Wingdings" charset="0"/>
              <a:buChar char="q"/>
            </a:pPr>
            <a:r>
              <a:rPr lang="en-US" sz="1600" b="1" dirty="0">
                <a:solidFill>
                  <a:srgbClr val="FF0000"/>
                </a:solidFill>
              </a:rPr>
              <a:t>The SN has a red color of</a:t>
            </a:r>
          </a:p>
          <a:p>
            <a:r>
              <a:rPr lang="en-US" sz="1600" b="1" dirty="0" err="1">
                <a:solidFill>
                  <a:srgbClr val="FF0000"/>
                </a:solidFill>
              </a:rPr>
              <a:t>B</a:t>
            </a:r>
            <a:r>
              <a:rPr lang="en-US" sz="1600" b="1" baseline="-25000" dirty="0" err="1">
                <a:solidFill>
                  <a:srgbClr val="FF0000"/>
                </a:solidFill>
              </a:rPr>
              <a:t>max</a:t>
            </a:r>
            <a:r>
              <a:rPr lang="en-US" sz="1600" b="1" dirty="0" err="1">
                <a:solidFill>
                  <a:srgbClr val="FF0000"/>
                </a:solidFill>
              </a:rPr>
              <a:t>-V</a:t>
            </a:r>
            <a:r>
              <a:rPr lang="en-US" sz="1600" b="1" baseline="-25000" dirty="0" err="1">
                <a:solidFill>
                  <a:srgbClr val="FF0000"/>
                </a:solidFill>
              </a:rPr>
              <a:t>max</a:t>
            </a:r>
            <a:r>
              <a:rPr lang="en-US" sz="1600" b="1" dirty="0">
                <a:solidFill>
                  <a:srgbClr val="FF0000"/>
                </a:solidFill>
              </a:rPr>
              <a:t>= 0.38, which indicates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E(B-V) of around 0.4.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3962399" y="5895975"/>
            <a:ext cx="504613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Wingdings" charset="0"/>
              <a:buChar char="q"/>
            </a:pPr>
            <a:r>
              <a:rPr lang="en-US" sz="1600" dirty="0">
                <a:solidFill>
                  <a:srgbClr val="FF0000"/>
                </a:solidFill>
              </a:rPr>
              <a:t>The outer echo is from dust at </a:t>
            </a:r>
            <a:r>
              <a:rPr lang="en-US" sz="1600" dirty="0" smtClean="0">
                <a:solidFill>
                  <a:srgbClr val="FF0000"/>
                </a:solidFill>
              </a:rPr>
              <a:t>a distance </a:t>
            </a:r>
            <a:r>
              <a:rPr lang="en-US" sz="1600" dirty="0">
                <a:solidFill>
                  <a:srgbClr val="FF0000"/>
                </a:solidFill>
              </a:rPr>
              <a:t>~ 120 pc from the SN.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6413500" y="196850"/>
            <a:ext cx="2273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chemeClr val="bg1"/>
                </a:solidFill>
              </a:rPr>
              <a:t>The SINS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653212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R_lamb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/>
          <a:stretch>
            <a:fillRect/>
          </a:stretch>
        </p:blipFill>
        <p:spPr bwMode="auto">
          <a:xfrm>
            <a:off x="0" y="1614488"/>
            <a:ext cx="4681538" cy="52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391400" cy="838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11. Extinction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The </a:t>
            </a:r>
            <a:r>
              <a:rPr lang="en-US" sz="2800" b="1" dirty="0">
                <a:solidFill>
                  <a:srgbClr val="FF0000"/>
                </a:solidFill>
              </a:rPr>
              <a:t>effective R</a:t>
            </a:r>
            <a:r>
              <a:rPr lang="en-US" sz="2800" b="1" baseline="-25000" dirty="0">
                <a:solidFill>
                  <a:srgbClr val="FF0000"/>
                </a:solidFill>
                <a:latin typeface="Symbol" charset="0"/>
                <a:sym typeface="Symbol" charset="0"/>
              </a:rPr>
              <a:t></a:t>
            </a:r>
            <a:r>
              <a:rPr lang="en-US" sz="2800" b="1" dirty="0">
                <a:solidFill>
                  <a:srgbClr val="FF0000"/>
                </a:solidFill>
              </a:rPr>
              <a:t>when scattering is included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304800" y="990600"/>
            <a:ext cx="33473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Calculated assuming LMC dust</a:t>
            </a: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 flipH="1">
            <a:off x="2743200" y="4568825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662238" y="3894138"/>
            <a:ext cx="23903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Case A</a:t>
            </a:r>
            <a:r>
              <a:rPr lang="en-US" sz="2000" dirty="0" smtClean="0"/>
              <a:t>: No </a:t>
            </a:r>
            <a:r>
              <a:rPr lang="en-US" sz="2000" dirty="0"/>
              <a:t>scattering</a:t>
            </a:r>
          </a:p>
          <a:p>
            <a:r>
              <a:rPr lang="en-US" sz="2000" dirty="0"/>
              <a:t>to observer</a:t>
            </a:r>
            <a:endParaRPr lang="en-US" dirty="0"/>
          </a:p>
        </p:txBody>
      </p:sp>
      <p:sp>
        <p:nvSpPr>
          <p:cNvPr id="111623" name="Line 7"/>
          <p:cNvSpPr>
            <a:spLocks noChangeShapeType="1"/>
          </p:cNvSpPr>
          <p:nvPr/>
        </p:nvSpPr>
        <p:spPr bwMode="auto">
          <a:xfrm flipH="1">
            <a:off x="1447800" y="2740025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1304925" y="2406650"/>
            <a:ext cx="25876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Case B</a:t>
            </a:r>
            <a:r>
              <a:rPr lang="en-US" sz="2000" dirty="0" smtClean="0"/>
              <a:t>: With </a:t>
            </a:r>
            <a:r>
              <a:rPr lang="en-US" sz="2000" dirty="0"/>
              <a:t>scattering</a:t>
            </a:r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685800" y="5483225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2971800" y="5878513"/>
            <a:ext cx="33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B</a:t>
            </a:r>
            <a:endParaRPr lang="en-US"/>
          </a:p>
        </p:txBody>
      </p:sp>
      <p:sp>
        <p:nvSpPr>
          <p:cNvPr id="111627" name="Line 11"/>
          <p:cNvSpPr>
            <a:spLocks noChangeShapeType="1"/>
          </p:cNvSpPr>
          <p:nvPr/>
        </p:nvSpPr>
        <p:spPr bwMode="auto">
          <a:xfrm flipV="1">
            <a:off x="3048000" y="5483225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2895600" y="6321425"/>
            <a:ext cx="66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(</a:t>
            </a:r>
            <a:r>
              <a:rPr lang="en-US" sz="1600"/>
              <a:t>nm</a:t>
            </a:r>
            <a:r>
              <a:rPr lang="en-US"/>
              <a:t>)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4800600" y="5286375"/>
            <a:ext cx="4114800" cy="11906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R</a:t>
            </a:r>
            <a:r>
              <a:rPr lang="en-US" sz="1800" baseline="-25000">
                <a:latin typeface="Symbol" charset="0"/>
                <a:sym typeface="Symbol" charset="0"/>
              </a:rPr>
              <a:t></a:t>
            </a:r>
            <a:r>
              <a:rPr lang="en-US" sz="1800"/>
              <a:t> is significantly smaller than given </a:t>
            </a:r>
          </a:p>
          <a:p>
            <a:r>
              <a:rPr lang="en-US" sz="1800"/>
              <a:t>by the standard interstellar extinction</a:t>
            </a:r>
          </a:p>
          <a:p>
            <a:r>
              <a:rPr lang="en-US" sz="1800"/>
              <a:t>law in the optical, if all the scattered </a:t>
            </a:r>
          </a:p>
          <a:p>
            <a:r>
              <a:rPr lang="en-US" sz="1800"/>
              <a:t>photons escape and can be observed.</a:t>
            </a:r>
            <a:endParaRPr lang="en-US" sz="2000"/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4800600" y="4901142"/>
            <a:ext cx="18211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</a:rPr>
              <a:t>Wang (</a:t>
            </a:r>
            <a:r>
              <a:rPr lang="en-US" sz="1600" b="1" i="1" dirty="0" err="1">
                <a:solidFill>
                  <a:srgbClr val="000000"/>
                </a:solidFill>
              </a:rPr>
              <a:t>ApJL</a:t>
            </a:r>
            <a:r>
              <a:rPr lang="en-US" sz="1600" b="1" i="1" dirty="0">
                <a:solidFill>
                  <a:srgbClr val="000000"/>
                </a:solidFill>
              </a:rPr>
              <a:t>, 2005)</a:t>
            </a:r>
          </a:p>
        </p:txBody>
      </p:sp>
      <p:pic>
        <p:nvPicPr>
          <p:cNvPr id="111631" name="Picture 15" descr="albedo_LMC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42528"/>
            <a:ext cx="4724400" cy="29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32" name="Text Box 16"/>
          <p:cNvSpPr txBox="1">
            <a:spLocks noChangeArrowheads="1"/>
          </p:cNvSpPr>
          <p:nvPr/>
        </p:nvSpPr>
        <p:spPr bwMode="auto">
          <a:xfrm>
            <a:off x="6175903" y="2689226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Albedo</a:t>
            </a:r>
          </a:p>
        </p:txBody>
      </p:sp>
      <p:sp>
        <p:nvSpPr>
          <p:cNvPr id="111633" name="Line 17"/>
          <p:cNvSpPr>
            <a:spLocks noChangeShapeType="1"/>
          </p:cNvSpPr>
          <p:nvPr/>
        </p:nvSpPr>
        <p:spPr bwMode="auto">
          <a:xfrm flipV="1">
            <a:off x="6629400" y="227336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Rectangle 18"/>
          <p:cNvSpPr>
            <a:spLocks noChangeArrowheads="1"/>
          </p:cNvSpPr>
          <p:nvPr/>
        </p:nvSpPr>
        <p:spPr bwMode="auto">
          <a:xfrm>
            <a:off x="4843465" y="4522259"/>
            <a:ext cx="39195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i="1" dirty="0" err="1">
                <a:latin typeface="Times" charset="0"/>
              </a:rPr>
              <a:t>Weingartner</a:t>
            </a:r>
            <a:r>
              <a:rPr lang="en-US" sz="1600" i="1" dirty="0">
                <a:latin typeface="Times" charset="0"/>
              </a:rPr>
              <a:t> &amp; </a:t>
            </a:r>
            <a:r>
              <a:rPr lang="en-US" sz="1600" i="1" dirty="0" err="1">
                <a:latin typeface="Times" charset="0"/>
              </a:rPr>
              <a:t>Draine</a:t>
            </a:r>
            <a:r>
              <a:rPr lang="en-US" sz="1600" i="1" dirty="0">
                <a:latin typeface="Times" charset="0"/>
              </a:rPr>
              <a:t> (</a:t>
            </a:r>
            <a:r>
              <a:rPr lang="en-US" sz="1600" i="1" dirty="0" err="1">
                <a:latin typeface="Times" charset="0"/>
              </a:rPr>
              <a:t>ApJ</a:t>
            </a:r>
            <a:r>
              <a:rPr lang="en-US" sz="1600" i="1" dirty="0">
                <a:latin typeface="Times" charset="0"/>
              </a:rPr>
              <a:t>, 548, 296, 2001) </a:t>
            </a:r>
          </a:p>
        </p:txBody>
      </p:sp>
      <p:sp>
        <p:nvSpPr>
          <p:cNvPr id="111635" name="Text Box 19"/>
          <p:cNvSpPr txBox="1">
            <a:spLocks noChangeArrowheads="1"/>
          </p:cNvSpPr>
          <p:nvPr/>
        </p:nvSpPr>
        <p:spPr bwMode="auto">
          <a:xfrm>
            <a:off x="822325" y="5543550"/>
            <a:ext cx="2181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R</a:t>
            </a:r>
            <a:r>
              <a:rPr lang="en-US" baseline="-25000">
                <a:latin typeface="Symbol" charset="0"/>
                <a:sym typeface="Symbol" charset="0"/>
              </a:rPr>
              <a:t></a:t>
            </a:r>
            <a:r>
              <a:rPr lang="en-US">
                <a:latin typeface="Symbol" charset="0"/>
                <a:sym typeface="Symbol" charset="0"/>
              </a:rPr>
              <a:t></a:t>
            </a:r>
            <a:r>
              <a:rPr lang="en-US" baseline="-25000">
                <a:latin typeface="Symbol" charset="0"/>
                <a:sym typeface="Symbol" charset="0"/>
              </a:rPr>
              <a:t></a:t>
            </a:r>
            <a:r>
              <a:rPr lang="en-US">
                <a:latin typeface="Symbol" charset="0"/>
                <a:sym typeface="Symbol" charset="0"/>
              </a:rPr>
              <a:t></a:t>
            </a:r>
            <a:r>
              <a:rPr lang="en-US" baseline="-25000">
                <a:latin typeface="Symbol" charset="0"/>
                <a:sym typeface="Symbol" charset="0"/>
              </a:rPr>
              <a:t></a:t>
            </a:r>
            <a:r>
              <a:rPr lang="en-US">
                <a:latin typeface="Symbol" charset="0"/>
                <a:sym typeface="Symbol" charset="0"/>
              </a:rPr>
              <a:t></a:t>
            </a:r>
            <a:r>
              <a:rPr lang="en-US" baseline="-25000"/>
              <a:t>V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2063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5425"/>
            <a:ext cx="7772400" cy="1143000"/>
          </a:xfrm>
          <a:noFill/>
          <a:ln/>
        </p:spPr>
        <p:txBody>
          <a:bodyPr/>
          <a:lstStyle/>
          <a:p>
            <a:r>
              <a:rPr lang="en-US" sz="3200" b="1" dirty="0">
                <a:solidFill>
                  <a:srgbClr val="000000"/>
                </a:solidFill>
              </a:rPr>
              <a:t>The effect of CSM dust on the light curves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5486400" y="5483225"/>
            <a:ext cx="2089150" cy="11874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E(B-V) = 0.2</a:t>
            </a:r>
          </a:p>
          <a:p>
            <a:r>
              <a:rPr lang="en-US">
                <a:latin typeface="Symbol" charset="0"/>
                <a:sym typeface="Symbol" charset="0"/>
              </a:rPr>
              <a:t></a:t>
            </a:r>
            <a:r>
              <a:rPr lang="en-US" baseline="-25000"/>
              <a:t>B</a:t>
            </a:r>
            <a:r>
              <a:rPr lang="en-US"/>
              <a:t>=0.755 and</a:t>
            </a:r>
          </a:p>
          <a:p>
            <a:r>
              <a:rPr lang="en-US">
                <a:latin typeface="Symbol" charset="0"/>
                <a:sym typeface="Symbol" charset="0"/>
              </a:rPr>
              <a:t></a:t>
            </a:r>
            <a:r>
              <a:rPr lang="en-US" baseline="-25000"/>
              <a:t>V</a:t>
            </a:r>
            <a:r>
              <a:rPr lang="en-US"/>
              <a:t>=0.571)</a:t>
            </a:r>
          </a:p>
        </p:txBody>
      </p:sp>
      <p:sp>
        <p:nvSpPr>
          <p:cNvPr id="113668" name="Line 4"/>
          <p:cNvSpPr>
            <a:spLocks noChangeShapeType="1"/>
          </p:cNvSpPr>
          <p:nvPr/>
        </p:nvSpPr>
        <p:spPr bwMode="auto">
          <a:xfrm>
            <a:off x="5562600" y="2435225"/>
            <a:ext cx="914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69" name="Text Box 5"/>
          <p:cNvSpPr txBox="1">
            <a:spLocks noChangeArrowheads="1"/>
          </p:cNvSpPr>
          <p:nvPr/>
        </p:nvSpPr>
        <p:spPr bwMode="auto">
          <a:xfrm>
            <a:off x="6689725" y="2170113"/>
            <a:ext cx="13398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Absorption+</a:t>
            </a:r>
          </a:p>
          <a:p>
            <a:r>
              <a:rPr lang="en-US" dirty="0">
                <a:solidFill>
                  <a:srgbClr val="FF0000"/>
                </a:solidFill>
              </a:rPr>
              <a:t>Scattering</a:t>
            </a:r>
          </a:p>
        </p:txBody>
      </p:sp>
      <p:sp>
        <p:nvSpPr>
          <p:cNvPr id="113670" name="Line 6"/>
          <p:cNvSpPr>
            <a:spLocks noChangeShapeType="1"/>
          </p:cNvSpPr>
          <p:nvPr/>
        </p:nvSpPr>
        <p:spPr bwMode="auto">
          <a:xfrm>
            <a:off x="5486400" y="3806825"/>
            <a:ext cx="914400" cy="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6537325" y="3541713"/>
            <a:ext cx="167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Absorption only</a:t>
            </a:r>
          </a:p>
        </p:txBody>
      </p:sp>
      <p:sp>
        <p:nvSpPr>
          <p:cNvPr id="113672" name="Line 8"/>
          <p:cNvSpPr>
            <a:spLocks noChangeShapeType="1"/>
          </p:cNvSpPr>
          <p:nvPr/>
        </p:nvSpPr>
        <p:spPr bwMode="auto">
          <a:xfrm>
            <a:off x="5410200" y="5102225"/>
            <a:ext cx="990600" cy="0"/>
          </a:xfrm>
          <a:prstGeom prst="line">
            <a:avLst/>
          </a:prstGeom>
          <a:noFill/>
          <a:ln w="76200">
            <a:solidFill>
              <a:srgbClr val="3333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3" name="Text Box 9"/>
          <p:cNvSpPr txBox="1">
            <a:spLocks noChangeArrowheads="1"/>
          </p:cNvSpPr>
          <p:nvPr/>
        </p:nvSpPr>
        <p:spPr bwMode="auto">
          <a:xfrm>
            <a:off x="6461125" y="4760913"/>
            <a:ext cx="1381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Unextincted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3674" name="Picture 10" descr="SNlcw_wo_scatt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9825"/>
            <a:ext cx="54102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75" name="Text Box 11"/>
          <p:cNvSpPr txBox="1">
            <a:spLocks noChangeArrowheads="1"/>
          </p:cNvSpPr>
          <p:nvPr/>
        </p:nvSpPr>
        <p:spPr bwMode="auto">
          <a:xfrm>
            <a:off x="7321550" y="6334125"/>
            <a:ext cx="173435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</a:rPr>
              <a:t>Wang (</a:t>
            </a:r>
            <a:r>
              <a:rPr lang="en-US" sz="1600" b="1" i="1" dirty="0" err="1">
                <a:solidFill>
                  <a:srgbClr val="000000"/>
                </a:solidFill>
              </a:rPr>
              <a:t>ApJ</a:t>
            </a:r>
            <a:r>
              <a:rPr lang="en-US" sz="1600" b="1" i="1" dirty="0">
                <a:solidFill>
                  <a:srgbClr val="000000"/>
                </a:solidFill>
              </a:rPr>
              <a:t>, 2005)</a:t>
            </a:r>
          </a:p>
        </p:txBody>
      </p:sp>
    </p:spTree>
    <p:extLst>
      <p:ext uri="{BB962C8B-B14F-4D97-AF65-F5344CB8AC3E}">
        <p14:creationId xmlns:p14="http://schemas.microsoft.com/office/powerpoint/2010/main" val="383463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3-10-06 at 10.1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00"/>
            <a:ext cx="9144000" cy="60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14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SNIa</a:t>
            </a:r>
            <a:r>
              <a:rPr lang="en-US" dirty="0" smtClean="0"/>
              <a:t> Sub-Groups</a:t>
            </a:r>
          </a:p>
          <a:p>
            <a:r>
              <a:rPr lang="en-US" altLang="zh-CN" dirty="0" err="1" smtClean="0"/>
              <a:t>Ejecta</a:t>
            </a:r>
            <a:r>
              <a:rPr lang="en-US" altLang="zh-CN" dirty="0" smtClean="0"/>
              <a:t> Geometry</a:t>
            </a:r>
          </a:p>
          <a:p>
            <a:r>
              <a:rPr lang="en-US" altLang="zh-CN" dirty="0" smtClean="0"/>
              <a:t>High 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Velocity</a:t>
            </a:r>
          </a:p>
          <a:p>
            <a:r>
              <a:rPr lang="en-US" altLang="zh-CN" dirty="0" smtClean="0"/>
              <a:t>Viewing angle</a:t>
            </a:r>
          </a:p>
          <a:p>
            <a:r>
              <a:rPr lang="en-US" altLang="zh-CN" dirty="0" smtClean="0"/>
              <a:t>CSM</a:t>
            </a:r>
            <a:r>
              <a:rPr lang="zh-CN" altLang="en-US" dirty="0" smtClean="0"/>
              <a:t> </a:t>
            </a:r>
            <a:r>
              <a:rPr lang="en-US" altLang="zh-CN" dirty="0" smtClean="0"/>
              <a:t>Environment</a:t>
            </a:r>
          </a:p>
          <a:p>
            <a:r>
              <a:rPr lang="en-US" dirty="0" smtClean="0"/>
              <a:t>The Clash between the </a:t>
            </a:r>
            <a:r>
              <a:rPr lang="en-US" dirty="0" err="1"/>
              <a:t>E</a:t>
            </a:r>
            <a:r>
              <a:rPr lang="en-US" dirty="0" err="1" smtClean="0"/>
              <a:t>jecta</a:t>
            </a:r>
            <a:r>
              <a:rPr lang="en-US" dirty="0" smtClean="0"/>
              <a:t> and CSM/Progenitor</a:t>
            </a:r>
          </a:p>
          <a:p>
            <a:r>
              <a:rPr lang="en-US" dirty="0" smtClean="0"/>
              <a:t>Light Echo</a:t>
            </a:r>
          </a:p>
          <a:p>
            <a:r>
              <a:rPr lang="en-US" dirty="0" smtClean="0"/>
              <a:t>Extinction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of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3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Spectroscopy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Normal</a:t>
            </a:r>
            <a:r>
              <a:rPr lang="en-US" dirty="0" smtClean="0"/>
              <a:t> Si II Velocity/Normal Velocity Gradient (NV)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High</a:t>
            </a:r>
            <a:r>
              <a:rPr lang="en-US" dirty="0" smtClean="0"/>
              <a:t> Velocity Si II Velocity/High Velocity Gradient (HV)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Photometry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Fast</a:t>
            </a:r>
            <a:r>
              <a:rPr lang="en-US" dirty="0" smtClean="0"/>
              <a:t> Decliner/</a:t>
            </a:r>
            <a:r>
              <a:rPr lang="en-US" dirty="0" smtClean="0">
                <a:solidFill>
                  <a:srgbClr val="FF0000"/>
                </a:solidFill>
              </a:rPr>
              <a:t>SN 1991bg</a:t>
            </a:r>
            <a:r>
              <a:rPr lang="en-US" dirty="0" smtClean="0"/>
              <a:t>-like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Slow</a:t>
            </a:r>
            <a:r>
              <a:rPr lang="en-US" dirty="0" smtClean="0"/>
              <a:t> Decliner/</a:t>
            </a:r>
            <a:r>
              <a:rPr lang="en-US" dirty="0" smtClean="0">
                <a:solidFill>
                  <a:srgbClr val="FF0000"/>
                </a:solidFill>
              </a:rPr>
              <a:t>SN 1991T</a:t>
            </a:r>
            <a:r>
              <a:rPr lang="en-US" dirty="0" smtClean="0"/>
              <a:t>-like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>
                <a:solidFill>
                  <a:srgbClr val="FF0000"/>
                </a:solidFill>
              </a:rPr>
              <a:t> SN 2006bt</a:t>
            </a:r>
            <a:r>
              <a:rPr lang="en-US" dirty="0" smtClean="0"/>
              <a:t>-like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Spectroscopy and Photometry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SN2002ic</a:t>
            </a:r>
            <a:r>
              <a:rPr lang="en-US" dirty="0" smtClean="0"/>
              <a:t>-like (Strong Interaction with CSM)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 SN 2002cx</a:t>
            </a:r>
            <a:r>
              <a:rPr lang="en-US" dirty="0" smtClean="0"/>
              <a:t>-like (Type </a:t>
            </a:r>
            <a:r>
              <a:rPr lang="en-US" dirty="0" err="1" smtClean="0"/>
              <a:t>Iax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SN 2003fg</a:t>
            </a:r>
            <a:r>
              <a:rPr lang="en-US" dirty="0" smtClean="0"/>
              <a:t>-like</a:t>
            </a:r>
            <a:r>
              <a:rPr lang="en-US" dirty="0" smtClean="0">
                <a:solidFill>
                  <a:srgbClr val="FF0000"/>
                </a:solidFill>
              </a:rPr>
              <a:t>/Super-Chandrasekhar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SN2001ay</a:t>
            </a:r>
            <a:r>
              <a:rPr lang="en-US" dirty="0" smtClean="0"/>
              <a:t>-like (Extremely slow decline, dis-obeying l.c. shape relation)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Environment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Normal Extinction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Peculiar Extinction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SNIa</a:t>
            </a:r>
            <a:r>
              <a:rPr lang="en-US" dirty="0" smtClean="0"/>
              <a:t> </a:t>
            </a:r>
            <a:r>
              <a:rPr lang="en-US" dirty="0" smtClean="0"/>
              <a:t>Sub-Groups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5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1625600" y="1476375"/>
            <a:ext cx="18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/>
            <a:endParaRPr lang="en-US" sz="2400">
              <a:solidFill>
                <a:schemeClr val="tx1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What </a:t>
            </a:r>
            <a:r>
              <a:rPr lang="en-US" dirty="0" smtClean="0"/>
              <a:t>is more likely a good model?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812792" y="2607733"/>
            <a:ext cx="3124200" cy="3869267"/>
            <a:chOff x="812792" y="2607733"/>
            <a:chExt cx="3124200" cy="3869267"/>
          </a:xfrm>
        </p:grpSpPr>
        <p:pic>
          <p:nvPicPr>
            <p:cNvPr id="1187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792" y="3352800"/>
              <a:ext cx="3124200" cy="312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235197" y="4783668"/>
              <a:ext cx="71474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Ni/Fe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82125" y="5029200"/>
              <a:ext cx="10838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Ca</a:t>
              </a:r>
              <a:r>
                <a:rPr lang="en-US" b="1" dirty="0" smtClean="0">
                  <a:solidFill>
                    <a:srgbClr val="FF0000"/>
                  </a:solidFill>
                </a:rPr>
                <a:t> II High</a:t>
              </a:r>
            </a:p>
            <a:p>
              <a:r>
                <a:rPr lang="en-US" b="1" dirty="0" smtClean="0">
                  <a:solidFill>
                    <a:srgbClr val="FF0000"/>
                  </a:solidFill>
                </a:rPr>
                <a:t>Velocity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386659" y="3483001"/>
              <a:ext cx="5497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C/O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64190" y="4004733"/>
              <a:ext cx="3437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07355" y="4355063"/>
              <a:ext cx="418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Ca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33722" y="3985731"/>
              <a:ext cx="490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Mg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17600" y="2607733"/>
              <a:ext cx="18613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A. Onion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401734" y="2607733"/>
            <a:ext cx="2980266" cy="3860799"/>
            <a:chOff x="5401734" y="2607733"/>
            <a:chExt cx="2980266" cy="3860799"/>
          </a:xfrm>
        </p:grpSpPr>
        <p:pic>
          <p:nvPicPr>
            <p:cNvPr id="11878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1734" y="3342887"/>
              <a:ext cx="2980266" cy="31256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401734" y="2607733"/>
              <a:ext cx="28624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B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. Cauliflower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24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Wavelet</a:t>
            </a:r>
            <a:endParaRPr lang="en-US" dirty="0"/>
          </a:p>
        </p:txBody>
      </p:sp>
      <p:pic>
        <p:nvPicPr>
          <p:cNvPr id="8" name="Picture 7" descr="Screen Shot 2013-10-06 at 10.24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9" y="1417638"/>
            <a:ext cx="4020070" cy="5333818"/>
          </a:xfrm>
          <a:prstGeom prst="rect">
            <a:avLst/>
          </a:prstGeom>
        </p:spPr>
      </p:pic>
      <p:pic>
        <p:nvPicPr>
          <p:cNvPr id="9" name="Picture 8" descr="Screen Shot 2013-10-06 at 10.26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138" y="1417638"/>
            <a:ext cx="3872662" cy="517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3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92109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</a:rPr>
              <a:t>. The Environment and the Progenitor</a:t>
            </a:r>
            <a:r>
              <a:rPr lang="en-US" altLang="zh-CN" sz="3200" b="1" dirty="0">
                <a:solidFill>
                  <a:srgbClr val="FF0000"/>
                </a:solidFill>
                <a:latin typeface="Calibri" charset="0"/>
                <a:ea typeface="宋体" charset="0"/>
              </a:rPr>
              <a:t/>
            </a:r>
            <a:br>
              <a:rPr lang="en-US" altLang="zh-CN" sz="3200" b="1" dirty="0">
                <a:solidFill>
                  <a:srgbClr val="FF0000"/>
                </a:solidFill>
                <a:latin typeface="Calibri" charset="0"/>
                <a:ea typeface="宋体" charset="0"/>
              </a:rPr>
            </a:br>
            <a:r>
              <a:rPr lang="en-US" altLang="zh-CN" sz="20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(</a:t>
            </a:r>
            <a:r>
              <a:rPr lang="en-US" altLang="zh-CN" sz="2000" b="1" dirty="0" err="1">
                <a:solidFill>
                  <a:srgbClr val="FF0000"/>
                </a:solidFill>
                <a:latin typeface="Calibri" charset="0"/>
                <a:ea typeface="宋体" charset="0"/>
              </a:rPr>
              <a:t>Benetti</a:t>
            </a:r>
            <a:r>
              <a:rPr lang="en-US" altLang="zh-CN" sz="20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 et al. 2005; Branch et al. 2006; Wang et al.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2009; </a:t>
            </a:r>
            <a:b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</a:br>
            <a: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Wagers et al. 2011)</a:t>
            </a:r>
            <a:endParaRPr lang="en-US" altLang="zh-CN" sz="2000" b="1" dirty="0">
              <a:solidFill>
                <a:srgbClr val="FF0000"/>
              </a:solidFill>
              <a:latin typeface="Calibri" charset="0"/>
              <a:ea typeface="宋体" charset="0"/>
            </a:endParaRPr>
          </a:p>
        </p:txBody>
      </p:sp>
      <p:pic>
        <p:nvPicPr>
          <p:cNvPr id="19463" name="Picture 6" descr="Iaspe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7" b="29087"/>
          <a:stretch>
            <a:fillRect/>
          </a:stretch>
        </p:blipFill>
        <p:spPr>
          <a:noFill/>
        </p:spPr>
      </p:pic>
      <p:pic>
        <p:nvPicPr>
          <p:cNvPr id="19459" name="Picture 4" descr="SiI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8" b="14978"/>
          <a:stretch>
            <a:fillRect/>
          </a:stretch>
        </p:blipFill>
        <p:spPr/>
      </p:pic>
      <p:pic>
        <p:nvPicPr>
          <p:cNvPr id="19461" name="Picture 6" descr="branch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1863" r="4042" b="28110"/>
          <a:stretch>
            <a:fillRect/>
          </a:stretch>
        </p:blipFill>
        <p:spPr bwMode="auto">
          <a:xfrm>
            <a:off x="4771491" y="1616071"/>
            <a:ext cx="388778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Shot 2013-10-06 at 9.07.3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16071"/>
            <a:ext cx="4099684" cy="52419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149" y="2089805"/>
            <a:ext cx="2935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Wagers, Wang, </a:t>
            </a:r>
            <a:r>
              <a:rPr lang="en-US" dirty="0" err="1" smtClean="0"/>
              <a:t>Asztlos</a:t>
            </a:r>
            <a:r>
              <a:rPr lang="en-US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1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39196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3. The </a:t>
            </a:r>
            <a:r>
              <a:rPr lang="en-US" sz="2800" b="1" dirty="0">
                <a:solidFill>
                  <a:srgbClr val="FF0000"/>
                </a:solidFill>
              </a:rPr>
              <a:t>High and Normal Velocity</a:t>
            </a:r>
            <a:r>
              <a:rPr lang="en-US" altLang="zh-CN" sz="3200" b="1" dirty="0">
                <a:solidFill>
                  <a:srgbClr val="FF0000"/>
                </a:solidFill>
                <a:latin typeface="Calibri" charset="0"/>
                <a:ea typeface="宋体" charset="0"/>
              </a:rPr>
              <a:t/>
            </a:r>
            <a:br>
              <a:rPr lang="en-US" altLang="zh-CN" sz="3200" b="1" dirty="0">
                <a:solidFill>
                  <a:srgbClr val="FF0000"/>
                </a:solidFill>
                <a:latin typeface="Calibri" charset="0"/>
                <a:ea typeface="宋体" charset="0"/>
              </a:rPr>
            </a:br>
            <a:r>
              <a:rPr lang="en-US" altLang="zh-CN" sz="20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(</a:t>
            </a:r>
            <a:r>
              <a:rPr lang="en-US" altLang="zh-CN" sz="2000" b="1" dirty="0" err="1">
                <a:solidFill>
                  <a:srgbClr val="FF0000"/>
                </a:solidFill>
                <a:latin typeface="Calibri" charset="0"/>
                <a:ea typeface="宋体" charset="0"/>
              </a:rPr>
              <a:t>Benetti</a:t>
            </a:r>
            <a:r>
              <a:rPr lang="en-US" altLang="zh-CN" sz="20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 et al. 2005; Branch et al. 2006; Wang et al. </a:t>
            </a:r>
            <a: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2009; </a:t>
            </a:r>
            <a:b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</a:br>
            <a:r>
              <a:rPr lang="en-US" altLang="zh-CN" sz="20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Wagers et al. 2011)</a:t>
            </a:r>
            <a:endParaRPr lang="en-US" altLang="zh-CN" sz="2000" b="1" dirty="0">
              <a:solidFill>
                <a:srgbClr val="FF0000"/>
              </a:solidFill>
              <a:latin typeface="Calibri" charset="0"/>
              <a:ea typeface="宋体" charset="0"/>
            </a:endParaRPr>
          </a:p>
        </p:txBody>
      </p:sp>
      <p:sp>
        <p:nvSpPr>
          <p:cNvPr id="19462" name="内容占位符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>
              <a:latin typeface="Calibri" charset="0"/>
              <a:ea typeface="宋体" charset="0"/>
            </a:endParaRPr>
          </a:p>
        </p:txBody>
      </p:sp>
      <p:pic>
        <p:nvPicPr>
          <p:cNvPr id="19463" name="Picture 6" descr="Iaspe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8" t="6871" r="8893" b="9161"/>
          <a:stretch>
            <a:fillRect/>
          </a:stretch>
        </p:blipFill>
        <p:spPr>
          <a:xfrm>
            <a:off x="0" y="1428750"/>
            <a:ext cx="4271963" cy="4697413"/>
          </a:xfrm>
          <a:noFill/>
        </p:spPr>
      </p:pic>
      <p:pic>
        <p:nvPicPr>
          <p:cNvPr id="19459" name="Picture 4" descr="SiII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8885" r="11452" b="5923"/>
          <a:stretch>
            <a:fillRect/>
          </a:stretch>
        </p:blipFill>
        <p:spPr>
          <a:xfrm>
            <a:off x="4500563" y="3933825"/>
            <a:ext cx="3816350" cy="2663825"/>
          </a:xfrm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339975" y="6165850"/>
            <a:ext cx="2189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3333FF"/>
                </a:solidFill>
              </a:rPr>
              <a:t> (Wang et al. 2009)</a:t>
            </a:r>
          </a:p>
        </p:txBody>
      </p:sp>
      <p:pic>
        <p:nvPicPr>
          <p:cNvPr id="19461" name="Picture 6" descr="branch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21863" r="4042" b="28110"/>
          <a:stretch>
            <a:fillRect/>
          </a:stretch>
        </p:blipFill>
        <p:spPr bwMode="auto">
          <a:xfrm>
            <a:off x="4500563" y="1412875"/>
            <a:ext cx="388778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20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>
            <a:spLocks noGrp="1" noChangeArrowheads="1"/>
          </p:cNvSpPr>
          <p:nvPr>
            <p:ph idx="1"/>
          </p:nvPr>
        </p:nvSpPr>
        <p:spPr>
          <a:xfrm>
            <a:off x="6540493" y="6521977"/>
            <a:ext cx="2603508" cy="437621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CN" sz="1600" b="1" dirty="0" smtClean="0">
                <a:solidFill>
                  <a:srgbClr val="0000CC"/>
                </a:solidFill>
                <a:latin typeface="Arial"/>
                <a:ea typeface="宋体" charset="0"/>
                <a:cs typeface="Arial"/>
              </a:rPr>
              <a:t>Maeda et al.</a:t>
            </a:r>
            <a:r>
              <a:rPr lang="zh-CN" sz="1600" b="1" dirty="0" smtClean="0">
                <a:solidFill>
                  <a:srgbClr val="0000CC"/>
                </a:solidFill>
                <a:latin typeface="Arial"/>
                <a:ea typeface="宋体" charset="0"/>
                <a:cs typeface="Arial"/>
              </a:rPr>
              <a:t> </a:t>
            </a:r>
            <a:r>
              <a:rPr lang="en-US" altLang="zh-CN" sz="1600" b="1" dirty="0">
                <a:solidFill>
                  <a:srgbClr val="0000CC"/>
                </a:solidFill>
                <a:latin typeface="Arial"/>
                <a:ea typeface="宋体" charset="0"/>
                <a:cs typeface="Arial"/>
              </a:rPr>
              <a:t>2010,nature</a:t>
            </a:r>
            <a:endParaRPr lang="zh-CN" sz="1600" b="1" dirty="0">
              <a:solidFill>
                <a:srgbClr val="0000CC"/>
              </a:solidFill>
              <a:latin typeface="Arial"/>
              <a:ea typeface="宋体" charset="0"/>
              <a:cs typeface="Arial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05"/>
            <a:ext cx="8229600" cy="910695"/>
          </a:xfrm>
        </p:spPr>
        <p:txBody>
          <a:bodyPr/>
          <a:lstStyle/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Calibri" charset="0"/>
                <a:ea typeface="宋体" charset="0"/>
              </a:rPr>
              <a:t>4. Geometric </a:t>
            </a:r>
            <a:r>
              <a:rPr lang="en-US" altLang="zh-CN" sz="2800" b="1" dirty="0">
                <a:solidFill>
                  <a:srgbClr val="FF0000"/>
                </a:solidFill>
                <a:latin typeface="Calibri" charset="0"/>
                <a:ea typeface="宋体" charset="0"/>
              </a:rPr>
              <a:t>effect?</a:t>
            </a:r>
          </a:p>
        </p:txBody>
      </p:sp>
      <p:pic>
        <p:nvPicPr>
          <p:cNvPr id="20483" name="Picture 3" descr="off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125538"/>
            <a:ext cx="6553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creen Shot 2013-09-11 at 8.07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65600"/>
            <a:ext cx="2663834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30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71"/>
            <a:ext cx="8229600" cy="1143000"/>
          </a:xfrm>
        </p:spPr>
        <p:txBody>
          <a:bodyPr/>
          <a:lstStyle/>
          <a:p>
            <a:r>
              <a:rPr lang="en-US" dirty="0" smtClean="0"/>
              <a:t>5. </a:t>
            </a:r>
            <a:r>
              <a:rPr lang="en-US" dirty="0" smtClean="0"/>
              <a:t>The </a:t>
            </a:r>
            <a:r>
              <a:rPr lang="en-US" dirty="0" smtClean="0"/>
              <a:t>Unification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35201" y="1404033"/>
            <a:ext cx="4538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</a:t>
            </a:r>
            <a:r>
              <a:rPr lang="en-US" dirty="0" err="1" smtClean="0"/>
              <a:t>SNIa</a:t>
            </a:r>
            <a:r>
              <a:rPr lang="en-US" dirty="0" smtClean="0"/>
              <a:t> are identical, but asymmetric and the difference is only because of the viewing angle</a:t>
            </a:r>
          </a:p>
          <a:p>
            <a:endParaRPr lang="en-US" dirty="0"/>
          </a:p>
          <a:p>
            <a:r>
              <a:rPr lang="en-US" dirty="0" smtClean="0"/>
              <a:t>High Velocity Si – red-shifted Ni core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5812655"/>
            <a:ext cx="39530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/>
              <a:t>Would be nice if true!</a:t>
            </a:r>
            <a:endParaRPr lang="en-US" sz="3200" b="1" i="1" dirty="0"/>
          </a:p>
        </p:txBody>
      </p:sp>
      <p:pic>
        <p:nvPicPr>
          <p:cNvPr id="5" name="Picture 4" descr="Screen Shot 2013-09-11 at 8.07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33" y="2694732"/>
            <a:ext cx="3048000" cy="3080685"/>
          </a:xfrm>
          <a:prstGeom prst="rect">
            <a:avLst/>
          </a:prstGeom>
        </p:spPr>
      </p:pic>
      <p:pic>
        <p:nvPicPr>
          <p:cNvPr id="7" name="Picture 6" descr="Screen Shot 2013-09-12 at 3.30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73" y="2694732"/>
            <a:ext cx="3356325" cy="3080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0" y="3285067"/>
            <a:ext cx="189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Maund</a:t>
            </a:r>
            <a:r>
              <a:rPr lang="en-US" dirty="0" smtClean="0"/>
              <a:t> et al. 2010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96933" y="3068135"/>
            <a:ext cx="18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Maeda et al. 2010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52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145</TotalTime>
  <Words>808</Words>
  <Application>Microsoft Macintosh PowerPoint</Application>
  <PresentationFormat>On-screen Show (4:3)</PresentationFormat>
  <Paragraphs>159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Waveform</vt:lpstr>
      <vt:lpstr>Thermonuclear Supernovae</vt:lpstr>
      <vt:lpstr>List of Topics</vt:lpstr>
      <vt:lpstr>1. SNIa Sub-Groups</vt:lpstr>
      <vt:lpstr>2. What is more likely a good model?</vt:lpstr>
      <vt:lpstr>Wavelet</vt:lpstr>
      <vt:lpstr>6. The Environment and the Progenitor (Benetti et al. 2005; Branch et al. 2006; Wang et al. 2009;  Wagers et al. 2011)</vt:lpstr>
      <vt:lpstr>3. The High and Normal Velocity (Benetti et al. 2005; Branch et al. 2006; Wang et al. 2009;  Wagers et al. 2011)</vt:lpstr>
      <vt:lpstr>4. Geometric effect?</vt:lpstr>
      <vt:lpstr>5. The Unification </vt:lpstr>
      <vt:lpstr>Not Quite …</vt:lpstr>
      <vt:lpstr>Two SN Ia populations?</vt:lpstr>
      <vt:lpstr>PowerPoint Presentation</vt:lpstr>
      <vt:lpstr>7. Circumstellar material around  SN 2006X  SD?  </vt:lpstr>
      <vt:lpstr>The Smoking Gun – Na ID Line Evolution</vt:lpstr>
      <vt:lpstr>8. Clash between the ejecta and the companion</vt:lpstr>
      <vt:lpstr>UV excess of SN 2004dt (HV subclass)   a larger companion?</vt:lpstr>
      <vt:lpstr>But the companion is still not found:  An absence of ex-companion stars in the type Ia supernova remnant SNR 0509-67.5  DD ? </vt:lpstr>
      <vt:lpstr>9. SN Ia progenitor</vt:lpstr>
      <vt:lpstr>10. Light echo  around SN Ia: 2006X (Wang, et al. 2008)</vt:lpstr>
      <vt:lpstr>Light Echoes </vt:lpstr>
      <vt:lpstr>Light echoes</vt:lpstr>
      <vt:lpstr>11. Extinction The effective Rwhen scattering is included</vt:lpstr>
      <vt:lpstr>The effect of CSM dust on the light curves</vt:lpstr>
      <vt:lpstr>PowerPoint Presentation</vt:lpstr>
      <vt:lpstr>Summary of Topics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Lifan Wang</dc:creator>
  <cp:lastModifiedBy>Lifan Wang</cp:lastModifiedBy>
  <cp:revision>7</cp:revision>
  <dcterms:created xsi:type="dcterms:W3CDTF">2013-10-06T13:02:49Z</dcterms:created>
  <dcterms:modified xsi:type="dcterms:W3CDTF">2013-10-06T15:28:25Z</dcterms:modified>
</cp:coreProperties>
</file>