
<file path=[Content_Types].xml><?xml version="1.0" encoding="utf-8"?>
<Types xmlns="http://schemas.openxmlformats.org/package/2006/content-types">
  <Override PartName="/ppt/slides/slide18.xml" ContentType="application/vnd.openxmlformats-officedocument.presentationml.slide+xml"/>
  <Default Extension="pict" ContentType="image/pict"/>
  <Override PartName="/ppt/slides/slide9.xml" ContentType="application/vnd.openxmlformats-officedocument.presentationml.slide+xml"/>
  <Override PartName="/ppt/slides/slide14.xml" ContentType="application/vnd.openxmlformats-officedocument.presentationml.slide+xml"/>
  <Override PartName="/ppt/slideLayouts/slideLayout9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s/slide5.xml" ContentType="application/vnd.openxmlformats-officedocument.presentationml.slide+xml"/>
  <Default Extension="rels" ContentType="application/vnd.openxmlformats-package.relationships+xml"/>
  <Override PartName="/ppt/slides/slide10.xml" ContentType="application/vnd.openxmlformats-officedocument.presentationml.slide+xml"/>
  <Override PartName="/ppt/slideLayouts/slideLayout5.xml" ContentType="application/vnd.openxmlformats-officedocument.presentationml.slideLayout+xml"/>
  <Override PartName="/ppt/notesMasters/notesMaster1.xml" ContentType="application/vnd.openxmlformats-officedocument.presentationml.notesMaster+xml"/>
  <Override PartName="/ppt/slides/slide1.xml" ContentType="application/vnd.openxmlformats-officedocument.presentationml.slide+xml"/>
  <Override PartName="/ppt/slides/slide26.xml" ContentType="application/vnd.openxmlformats-officedocument.presentationml.slide+xml"/>
  <Override PartName="/ppt/handoutMasters/handoutMaster1.xml" ContentType="application/vnd.openxmlformats-officedocument.presentationml.handoutMaster+xml"/>
  <Override PartName="/ppt/embeddings/Microsoft_Equation3.bin" ContentType="application/vnd.openxmlformats-officedocument.oleObject"/>
  <Override PartName="/ppt/theme/theme2.xml" ContentType="application/vnd.openxmlformats-officedocument.theme+xml"/>
  <Override PartName="/ppt/slideLayouts/slideLayout1.xml" ContentType="application/vnd.openxmlformats-officedocument.presentationml.slideLayout+xml"/>
  <Default Extension="jpeg" ContentType="image/jpeg"/>
  <Override PartName="/ppt/slides/slide22.xml" ContentType="application/vnd.openxmlformats-officedocument.presentationml.slide+xml"/>
  <Override PartName="/docProps/app.xml" ContentType="application/vnd.openxmlformats-officedocument.extended-properties+xml"/>
  <Default Extension="xml" ContentType="application/xml"/>
  <Override PartName="/ppt/slides/slide19.xml" ContentType="application/vnd.openxmlformats-officedocument.presentationml.slide+xml"/>
  <Override PartName="/ppt/tableStyles.xml" ContentType="application/vnd.openxmlformats-officedocument.presentationml.tableStyles+xml"/>
  <Override PartName="/ppt/slides/slide15.xml" ContentType="application/vnd.openxmlformats-officedocument.presentationml.slide+xml"/>
  <Override PartName="/ppt/slideLayouts/slideLayout12.xml" ContentType="application/vnd.openxmlformats-officedocument.presentationml.slideLayout+xml"/>
  <Override PartName="/ppt/slides/slide6.xml" ContentType="application/vnd.openxmlformats-officedocument.presentationml.slide+xml"/>
  <Override PartName="/docProps/core.xml" ContentType="application/vnd.openxmlformats-package.core-properties+xml"/>
  <Override PartName="/ppt/slides/slide11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7.xml" ContentType="application/vnd.openxmlformats-officedocument.presentationml.slide+xml"/>
  <Override PartName="/ppt/slides/slide2.xml" ContentType="application/vnd.openxmlformats-officedocument.presentationml.slide+xml"/>
  <Override PartName="/ppt/embeddings/Microsoft_Equation4.bin" ContentType="application/vnd.openxmlformats-officedocument.oleObject"/>
  <Default Extension="png" ContentType="image/png"/>
  <Override PartName="/ppt/slideLayouts/slideLayout2.xml" ContentType="application/vnd.openxmlformats-officedocument.presentationml.slideLayout+xml"/>
  <Override PartName="/ppt/theme/theme3.xml" ContentType="application/vnd.openxmlformats-officedocument.theme+xml"/>
  <Override PartName="/ppt/slides/slide23.xml" ContentType="application/vnd.openxmlformats-officedocument.presentationml.slide+xml"/>
  <Default Extension="pdf" ContentType="application/pdf"/>
  <Override PartName="/ppt/slides/slide16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7.xml" ContentType="application/vnd.openxmlformats-officedocument.presentationml.slide+xml"/>
  <Override PartName="/ppt/presentation.xml" ContentType="application/vnd.openxmlformats-officedocument.presentationml.presentation.main+xml"/>
  <Override PartName="/ppt/slides/slide12.xml" ContentType="application/vnd.openxmlformats-officedocument.presentationml.slide+xml"/>
  <Override PartName="/ppt/slideLayouts/slideLayout7.xml" ContentType="application/vnd.openxmlformats-officedocument.presentationml.slideLayout+xml"/>
  <Default Extension="vml" ContentType="application/vnd.openxmlformats-officedocument.vmlDrawing"/>
  <Override PartName="/ppt/slides/slide3.xml" ContentType="application/vnd.openxmlformats-officedocument.presentationml.slide+xml"/>
  <Override PartName="/ppt/slideLayouts/slideLayout3.xml" ContentType="application/vnd.openxmlformats-officedocument.presentationml.slideLayout+xml"/>
  <Override PartName="/ppt/slides/slide24.xml" ContentType="application/vnd.openxmlformats-officedocument.presentationml.slide+xml"/>
  <Override PartName="/ppt/embeddings/Microsoft_Equation1.bin" ContentType="application/vnd.openxmlformats-officedocument.oleObject"/>
  <Default Extension="tiff" ContentType="image/tiff"/>
  <Override PartName="/ppt/slides/slide20.xml" ContentType="application/vnd.openxmlformats-officedocument.presentationml.slide+xml"/>
  <Override PartName="/ppt/slides/slide17.xml" ContentType="application/vnd.openxmlformats-officedocument.presentationml.slide+xml"/>
  <Override PartName="/ppt/slideLayouts/slideLayout14.xml" ContentType="application/vnd.openxmlformats-officedocument.presentationml.slideLayout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slides/slide13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s/slide25.xml" ContentType="application/vnd.openxmlformats-officedocument.presentationml.slide+xml"/>
  <Override PartName="/ppt/embeddings/Microsoft_Equation2.bin" ContentType="application/vnd.openxmlformats-officedocument.oleObject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s/slide21.xml" ContentType="application/vnd.openxmlformats-officedocument.presentationml.slide+xml"/>
  <Default Extension="bin" ContentType="application/vnd.openxmlformats-officedocument.presentationml.printerSettings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saveSubsetFonts="1" autoCompressPictures="0">
  <p:sldMasterIdLst>
    <p:sldMasterId id="2147483660" r:id="rId1"/>
  </p:sldMasterIdLst>
  <p:notesMasterIdLst>
    <p:notesMasterId r:id="rId29"/>
  </p:notesMasterIdLst>
  <p:handoutMasterIdLst>
    <p:handoutMasterId r:id="rId30"/>
  </p:handoutMasterIdLst>
  <p:sldIdLst>
    <p:sldId id="257" r:id="rId2"/>
    <p:sldId id="258" r:id="rId3"/>
    <p:sldId id="261" r:id="rId4"/>
    <p:sldId id="262" r:id="rId5"/>
    <p:sldId id="281" r:id="rId6"/>
    <p:sldId id="282" r:id="rId7"/>
    <p:sldId id="263" r:id="rId8"/>
    <p:sldId id="256" r:id="rId9"/>
    <p:sldId id="264" r:id="rId10"/>
    <p:sldId id="273" r:id="rId11"/>
    <p:sldId id="265" r:id="rId12"/>
    <p:sldId id="266" r:id="rId13"/>
    <p:sldId id="268" r:id="rId14"/>
    <p:sldId id="269" r:id="rId15"/>
    <p:sldId id="280" r:id="rId16"/>
    <p:sldId id="279" r:id="rId17"/>
    <p:sldId id="267" r:id="rId18"/>
    <p:sldId id="275" r:id="rId19"/>
    <p:sldId id="271" r:id="rId20"/>
    <p:sldId id="278" r:id="rId21"/>
    <p:sldId id="274" r:id="rId22"/>
    <p:sldId id="270" r:id="rId23"/>
    <p:sldId id="259" r:id="rId24"/>
    <p:sldId id="276" r:id="rId25"/>
    <p:sldId id="277" r:id="rId26"/>
    <p:sldId id="283" r:id="rId27"/>
    <p:sldId id="284" r:id="rId28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lrMru>
    <a:srgbClr val="2F7B22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lastView="sldThumbnailView">
  <p:normalViewPr horzBarState="maximized">
    <p:restoredLeft sz="15602" autoAdjust="0"/>
    <p:restoredTop sz="94700" autoAdjust="0"/>
  </p:normalViewPr>
  <p:slideViewPr>
    <p:cSldViewPr snapToGrid="0" snapToObjects="1">
      <p:cViewPr varScale="1">
        <p:scale>
          <a:sx n="111" d="100"/>
          <a:sy n="111" d="100"/>
        </p:scale>
        <p:origin x="-816" y="-11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handoutMaster" Target="handoutMasters/handoutMaster1.xml"/><Relationship Id="rId31" Type="http://schemas.openxmlformats.org/officeDocument/2006/relationships/printerSettings" Target="printerSettings/printerSettings1.bin"/><Relationship Id="rId32" Type="http://schemas.openxmlformats.org/officeDocument/2006/relationships/presProps" Target="presProps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viewProps" Target="viewProps.xml"/><Relationship Id="rId34" Type="http://schemas.openxmlformats.org/officeDocument/2006/relationships/theme" Target="theme/theme1.xml"/><Relationship Id="rId35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8.pict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pict"/><Relationship Id="rId2" Type="http://schemas.openxmlformats.org/officeDocument/2006/relationships/image" Target="../media/image34.pict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1.pict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B61A660-0E7A-3B4E-A136-ACA6C840CE46}" type="datetimeFigureOut">
              <a:rPr lang="en-US" smtClean="0"/>
              <a:t>10/3/13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1544F98-B972-A045-9A6B-1542F93D75A1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B4E4F4-A2F3-FB4A-96F1-150C8522184E}" type="datetimeFigureOut">
              <a:rPr lang="en-US" smtClean="0"/>
              <a:t>10/3/13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D264F3-C6FD-F041-AFCC-EB7F6071042B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79701E-5994-4D4F-B500-73A5A5DEF2A7}" type="datetime1">
              <a:rPr lang="en-US" smtClean="0"/>
              <a:t>10/3/13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BF7E18-8E1B-AF43-BEDF-B42407990883}" type="datetime1">
              <a:rPr lang="en-US" smtClean="0"/>
              <a:t>10/3/13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CSP Meeting, Texas</a:t>
            </a:r>
            <a:endParaRPr lang="en-US" dirty="0"/>
          </a:p>
        </p:txBody>
      </p:sp>
      <p:sp>
        <p:nvSpPr>
          <p:cNvPr id="8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9FF008-4CA1-334C-A6B9-46217AEB442C}" type="datetime1">
              <a:rPr lang="en-US" smtClean="0"/>
              <a:t>10/3/13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CSP Meeting, Texas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>
                      <a:lumMod val="65000"/>
                      <a:lumOff val="35000"/>
                    </a:schemeClr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33649C-F891-604A-9CC0-9D63448B2D3F}" type="datetime1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CSP Meeting, Texas</a:t>
            </a:r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2_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972CCEA-6277-414B-A757-6BF7E93AEF97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1_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BC0A52-5D70-6244-B0E9-17B7D42580F8}" type="datetime1">
              <a:rPr lang="en-US" smtClean="0"/>
              <a:t>10/3/13</a:t>
            </a:fld>
            <a:endParaRPr lang="en-US"/>
          </a:p>
        </p:txBody>
      </p:sp>
      <p:sp>
        <p:nvSpPr>
          <p:cNvPr id="3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6B8E75-8B38-6849-AFF7-D2031D110528}" type="datetime1">
              <a:rPr lang="en-US" smtClean="0"/>
              <a:t>10/3/13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CSP Meeting, Texas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E1769-8730-9A43-9E3B-2B97D204A6FF}" type="datetime1">
              <a:rPr lang="en-US" smtClean="0"/>
              <a:t>10/3/13</a:t>
            </a:fld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33C0775E-AB68-B44A-A830-8EA9C3C9D6B5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CSP Meeting, Texas</a:t>
            </a:r>
            <a:endParaRPr lang="en-US" dirty="0"/>
          </a:p>
        </p:txBody>
      </p:sp>
      <p:sp>
        <p:nvSpPr>
          <p:cNvPr id="9" name="Title 1"/>
          <p:cNvSpPr txBox="1">
            <a:spLocks/>
          </p:cNvSpPr>
          <p:nvPr userDrawn="1"/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>
                      <a:lumMod val="65000"/>
                      <a:lumOff val="35000"/>
                    </a:schemeClr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2547D6-9DFA-9A4E-9235-4DE3EAF3FDBD}" type="datetime1">
              <a:rPr lang="en-US" smtClean="0"/>
              <a:t>10/3/13</a:t>
            </a:fld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CSP Meeting, Texas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70A842-1E3B-7649-8414-C26EAFAE3238}" type="datetime1">
              <a:rPr lang="en-US" smtClean="0"/>
              <a:t>10/3/13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90800" y="6611687"/>
            <a:ext cx="3587657" cy="24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CSP Meeting, Texas</a:t>
            </a:r>
            <a:endParaRPr lang="en-US" dirty="0"/>
          </a:p>
        </p:txBody>
      </p:sp>
      <p:sp>
        <p:nvSpPr>
          <p:cNvPr id="10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153F951-FA0E-1544-8D7A-20DD0EE60FDD}" type="datetime1">
              <a:rPr lang="en-US" smtClean="0"/>
              <a:t>10/3/13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CSP Meeting, Texas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6D172-C90B-CE45-A48C-2F819030AEE1}" type="datetime1">
              <a:rPr lang="en-US" smtClean="0"/>
              <a:t>10/3/13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CSP Meeting, Texas</a:t>
            </a:r>
            <a:endParaRPr lang="en-US" dirty="0"/>
          </a:p>
        </p:txBody>
      </p:sp>
      <p:sp>
        <p:nvSpPr>
          <p:cNvPr id="7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58574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933886" y="758574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920624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5B7B99-C8FA-624C-8D64-94E5861620E9}" type="datetime1">
              <a:rPr lang="en-US" smtClean="0"/>
              <a:t>10/3/13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CSP Meeting, Texas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>
                      <a:lumMod val="65000"/>
                      <a:lumOff val="35000"/>
                    </a:schemeClr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44BD6C-F81D-8B47-8F36-88562011E71E}" type="datetime1">
              <a:rPr lang="en-US" smtClean="0"/>
              <a:t>10/3/13</a:t>
            </a:fld>
            <a:endParaRPr lang="en-US"/>
          </a:p>
        </p:txBody>
      </p:sp>
      <p:sp>
        <p:nvSpPr>
          <p:cNvPr id="9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CSP Meeting, Texas</a:t>
            </a:r>
            <a:endParaRPr lang="en-US" dirty="0"/>
          </a:p>
        </p:txBody>
      </p:sp>
      <p:sp>
        <p:nvSpPr>
          <p:cNvPr id="10" name="Title 1"/>
          <p:cNvSpPr txBox="1">
            <a:spLocks/>
          </p:cNvSpPr>
          <p:nvPr userDrawn="1"/>
        </p:nvSpPr>
        <p:spPr>
          <a:xfrm>
            <a:off x="0" y="1"/>
            <a:ext cx="9144000" cy="736600"/>
          </a:xfrm>
          <a:prstGeom prst="rect">
            <a:avLst/>
          </a:prstGeom>
          <a:ln>
            <a:noFill/>
          </a:ln>
        </p:spPr>
        <p:txBody>
          <a:bodyPr/>
          <a:lstStyle>
            <a:lvl1pPr algn="l">
              <a:defRPr sz="3600"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</a:defRPr>
            </a:lvl1pPr>
          </a:lstStyle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600" b="0" i="0" u="none" strike="noStrike" kern="1200" cap="none" spc="0" normalizeH="0" baseline="0" noProof="0" smtClean="0">
                <a:ln>
                  <a:noFill/>
                </a:ln>
                <a:gradFill flip="none" rotWithShape="1">
                  <a:gsLst>
                    <a:gs pos="0">
                      <a:schemeClr val="bg1">
                        <a:lumMod val="65000"/>
                        <a:lumOff val="35000"/>
                      </a:schemeClr>
                    </a:gs>
                    <a:gs pos="100000">
                      <a:srgbClr val="FFFFFF"/>
                    </a:gs>
                  </a:gsLst>
                  <a:lin ang="0" scaled="1"/>
                  <a:tileRect/>
                </a:gradFill>
                <a:effectLst/>
                <a:uLnTx/>
                <a:uFillTx/>
                <a:latin typeface="+mj-lt"/>
                <a:ea typeface="+mj-ea"/>
                <a:cs typeface="+mj-cs"/>
              </a:rPr>
              <a:t>Click to edit Master title style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gradFill flip="none" rotWithShape="1">
                <a:gsLst>
                  <a:gs pos="0">
                    <a:schemeClr val="bg1">
                      <a:lumMod val="65000"/>
                      <a:lumOff val="35000"/>
                    </a:schemeClr>
                  </a:gs>
                  <a:gs pos="100000">
                    <a:srgbClr val="FFFFFF"/>
                  </a:gs>
                </a:gsLst>
                <a:lin ang="0" scaled="1"/>
                <a:tileRect/>
              </a:gra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62137"/>
            <a:ext cx="8229600" cy="486402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611687"/>
            <a:ext cx="2133600" cy="238522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77548EC-9149-A046-9C55-4565EFACE9E0}" type="datetime1">
              <a:rPr lang="en-US" smtClean="0"/>
              <a:t>10/3/13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smtClean="0"/>
              <a:t>CSP Meeting, Texas</a:t>
            </a:r>
            <a:endParaRPr lang="en-US" dirty="0"/>
          </a:p>
        </p:txBody>
      </p:sp>
      <p:cxnSp>
        <p:nvCxnSpPr>
          <p:cNvPr id="10" name="Straight Connector 9"/>
          <p:cNvCxnSpPr/>
          <p:nvPr userDrawn="1"/>
        </p:nvCxnSpPr>
        <p:spPr>
          <a:xfrm>
            <a:off x="2" y="6611779"/>
            <a:ext cx="9144000" cy="1588"/>
          </a:xfrm>
          <a:prstGeom prst="line">
            <a:avLst/>
          </a:prstGeom>
          <a:ln w="57150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 userDrawn="1"/>
        </p:nvSpPr>
        <p:spPr>
          <a:xfrm>
            <a:off x="6178456" y="6611779"/>
            <a:ext cx="2508344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000" dirty="0" smtClean="0"/>
              <a:t>Christa</a:t>
            </a:r>
            <a:r>
              <a:rPr lang="en-US" sz="1000" baseline="0" dirty="0" smtClean="0"/>
              <a:t> Gall, Aarhus University</a:t>
            </a:r>
            <a:endParaRPr lang="en-US" sz="1000" dirty="0"/>
          </a:p>
        </p:txBody>
      </p:sp>
      <p:pic>
        <p:nvPicPr>
          <p:cNvPr id="14" name="Picture 13" descr="Screen shot 2012-11-05 at 3.34.56 AM.png"/>
          <p:cNvPicPr>
            <a:picLocks noChangeAspect="1"/>
          </p:cNvPicPr>
          <p:nvPr userDrawn="1"/>
        </p:nvPicPr>
        <p:blipFill>
          <a:blip r:embed="rId16"/>
          <a:srcRect l="-1801" t="6085" b="23594"/>
          <a:stretch>
            <a:fillRect/>
          </a:stretch>
        </p:blipFill>
        <p:spPr>
          <a:xfrm>
            <a:off x="5973530" y="0"/>
            <a:ext cx="3170472" cy="755724"/>
          </a:xfrm>
          <a:prstGeom prst="rect">
            <a:avLst/>
          </a:prstGeom>
        </p:spPr>
      </p:pic>
      <p:cxnSp>
        <p:nvCxnSpPr>
          <p:cNvPr id="9" name="Straight Connector 8"/>
          <p:cNvCxnSpPr/>
          <p:nvPr userDrawn="1"/>
        </p:nvCxnSpPr>
        <p:spPr>
          <a:xfrm>
            <a:off x="2" y="755724"/>
            <a:ext cx="9144000" cy="1588"/>
          </a:xfrm>
          <a:prstGeom prst="line">
            <a:avLst/>
          </a:prstGeom>
          <a:ln w="57150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2">
            <a:schemeClr val="accent4"/>
          </a:lnRef>
          <a:fillRef idx="0">
            <a:schemeClr val="accent4"/>
          </a:fillRef>
          <a:effectRef idx="1">
            <a:schemeClr val="accent4"/>
          </a:effectRef>
          <a:fontRef idx="minor">
            <a:schemeClr val="tx1"/>
          </a:fontRef>
        </p:style>
      </p:cxn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iming>
    <p:tnLst>
      <p:par>
        <p:cTn id="1" dur="indefinite" restart="never" nodeType="tmRoot"/>
      </p:par>
    </p:tnLst>
  </p:timing>
  <p:hf sldNum="0" hdr="0"/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Wingdings" charset="2"/>
        <a:buChar char="Ø"/>
        <a:defRPr sz="3200" kern="1200">
          <a:solidFill>
            <a:schemeClr val="bg1">
              <a:lumMod val="50000"/>
              <a:lumOff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•"/>
        <a:defRPr sz="2800" kern="1200">
          <a:solidFill>
            <a:srgbClr val="B7D5E4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Wingdings" charset="2"/>
        <a:buChar char="§"/>
        <a:defRPr sz="2400" kern="1200">
          <a:solidFill>
            <a:srgbClr val="B7D5E4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rgbClr val="B7D5E4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Wingdings" charset="2"/>
        <a:buChar char=""/>
        <a:defRPr sz="2000" kern="1200">
          <a:solidFill>
            <a:srgbClr val="B7D5E4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4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1.pdf"/><Relationship Id="rId3" Type="http://schemas.openxmlformats.org/officeDocument/2006/relationships/image" Target="../media/image32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df"/><Relationship Id="rId4" Type="http://schemas.openxmlformats.org/officeDocument/2006/relationships/image" Target="../media/image36.png"/><Relationship Id="rId5" Type="http://schemas.openxmlformats.org/officeDocument/2006/relationships/oleObject" Target="../embeddings/Microsoft_Equation2.bin"/><Relationship Id="rId6" Type="http://schemas.openxmlformats.org/officeDocument/2006/relationships/oleObject" Target="../embeddings/Microsoft_Equation3.bin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7.pdf"/><Relationship Id="rId3" Type="http://schemas.openxmlformats.org/officeDocument/2006/relationships/image" Target="../media/image38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39.pdf"/><Relationship Id="rId3" Type="http://schemas.openxmlformats.org/officeDocument/2006/relationships/image" Target="../media/image4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df"/><Relationship Id="rId4" Type="http://schemas.openxmlformats.org/officeDocument/2006/relationships/image" Target="../media/image43.png"/><Relationship Id="rId5" Type="http://schemas.openxmlformats.org/officeDocument/2006/relationships/oleObject" Target="../embeddings/Microsoft_Equation4.bin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4" Type="http://schemas.openxmlformats.org/officeDocument/2006/relationships/image" Target="../media/image46.pdf"/><Relationship Id="rId5" Type="http://schemas.openxmlformats.org/officeDocument/2006/relationships/image" Target="../media/image4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4.pdf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48.pdf"/><Relationship Id="rId3" Type="http://schemas.openxmlformats.org/officeDocument/2006/relationships/image" Target="../media/image49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0.pdf"/><Relationship Id="rId3" Type="http://schemas.openxmlformats.org/officeDocument/2006/relationships/image" Target="../media/image51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df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.pdf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2.pdf"/><Relationship Id="rId3" Type="http://schemas.openxmlformats.org/officeDocument/2006/relationships/image" Target="../media/image53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54.png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5.pdf"/><Relationship Id="rId3" Type="http://schemas.openxmlformats.org/officeDocument/2006/relationships/image" Target="../media/image56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7.pdf"/><Relationship Id="rId3" Type="http://schemas.openxmlformats.org/officeDocument/2006/relationships/image" Target="../media/image58.png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59.pn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60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9.png"/><Relationship Id="rId3" Type="http://schemas.openxmlformats.org/officeDocument/2006/relationships/image" Target="../media/image1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df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4" Type="http://schemas.openxmlformats.org/officeDocument/2006/relationships/image" Target="../media/image16.pdf"/><Relationship Id="rId5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4.pd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0.pdf"/><Relationship Id="rId5" Type="http://schemas.openxmlformats.org/officeDocument/2006/relationships/image" Target="../media/image21.png"/><Relationship Id="rId6" Type="http://schemas.openxmlformats.org/officeDocument/2006/relationships/image" Target="../media/image22.pdf"/><Relationship Id="rId7" Type="http://schemas.openxmlformats.org/officeDocument/2006/relationships/image" Target="../media/image23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d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4" Type="http://schemas.openxmlformats.org/officeDocument/2006/relationships/image" Target="../media/image24.pdf"/><Relationship Id="rId5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2" Type="http://schemas.openxmlformats.org/officeDocument/2006/relationships/image" Target="../media/image18.pdf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6.pdf"/><Relationship Id="rId3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df"/><Relationship Id="rId4" Type="http://schemas.openxmlformats.org/officeDocument/2006/relationships/image" Target="../media/image30.png"/><Relationship Id="rId5" Type="http://schemas.openxmlformats.org/officeDocument/2006/relationships/oleObject" Target="../embeddings/Microsoft_Equation1.bin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0"/>
            <a:ext cx="9144000" cy="87029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>
            <a:off x="0" y="6509439"/>
            <a:ext cx="9144000" cy="348561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TextBox 15"/>
          <p:cNvSpPr txBox="1"/>
          <p:nvPr/>
        </p:nvSpPr>
        <p:spPr>
          <a:xfrm>
            <a:off x="0" y="547127"/>
            <a:ext cx="9144000" cy="1061829"/>
          </a:xfrm>
          <a:prstGeom prst="rect">
            <a:avLst/>
          </a:prstGeom>
          <a:noFill/>
          <a:ln w="38100" cap="flat" cmpd="sng" algn="ctr">
            <a:solidFill>
              <a:schemeClr val="bg1">
                <a:lumMod val="50000"/>
                <a:lumOff val="50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500" dirty="0" smtClean="0">
                <a:solidFill>
                  <a:schemeClr val="tx1">
                    <a:lumMod val="65000"/>
                  </a:schemeClr>
                </a:solidFill>
              </a:rPr>
              <a:t>DUST FORMATION AND EXTINCTION IN </a:t>
            </a:r>
            <a:r>
              <a:rPr lang="en-US" sz="3500" dirty="0" err="1" smtClean="0">
                <a:solidFill>
                  <a:schemeClr val="tx1">
                    <a:lumMod val="65000"/>
                  </a:schemeClr>
                </a:solidFill>
              </a:rPr>
              <a:t>SNe</a:t>
            </a:r>
            <a:endParaRPr lang="en-US" sz="3500" dirty="0" smtClean="0">
              <a:solidFill>
                <a:schemeClr val="tx1">
                  <a:lumMod val="65000"/>
                </a:schemeClr>
              </a:solidFill>
            </a:endParaRPr>
          </a:p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PROJECTS AND </a:t>
            </a: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IDEAS</a:t>
            </a:r>
            <a:endParaRPr lang="en-US" sz="2800" dirty="0" smtClean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3116811" y="2644808"/>
            <a:ext cx="4972184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>
                <a:solidFill>
                  <a:srgbClr val="A6A6A6"/>
                </a:solidFill>
              </a:rPr>
              <a:t>Christa Gall</a:t>
            </a:r>
          </a:p>
          <a:p>
            <a:pPr algn="ctr"/>
            <a:r>
              <a:rPr lang="en-US" sz="2400" dirty="0" smtClean="0">
                <a:solidFill>
                  <a:srgbClr val="A6A6A6"/>
                </a:solidFill>
              </a:rPr>
              <a:t>Aarhus University,</a:t>
            </a:r>
          </a:p>
          <a:p>
            <a:pPr algn="ctr"/>
            <a:r>
              <a:rPr lang="en-US" sz="2400" dirty="0" smtClean="0">
                <a:solidFill>
                  <a:srgbClr val="A6A6A6"/>
                </a:solidFill>
              </a:rPr>
              <a:t>Department of Physics and Astronomy</a:t>
            </a:r>
          </a:p>
        </p:txBody>
      </p:sp>
      <p:pic>
        <p:nvPicPr>
          <p:cNvPr id="1433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0547" y="4554495"/>
            <a:ext cx="2527300" cy="546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1" name="Picture 20" descr="Screen shot 2012-11-05 at 3.34.37 AM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446" y="2644808"/>
            <a:ext cx="2597083" cy="2783923"/>
          </a:xfrm>
          <a:prstGeom prst="rect">
            <a:avLst/>
          </a:prstGeom>
        </p:spPr>
      </p:pic>
      <p:pic>
        <p:nvPicPr>
          <p:cNvPr id="9" name="Picture 8" descr="Screen shot 2013-09-15 at 1.57.30 PM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977913" y="4371423"/>
            <a:ext cx="2490120" cy="100336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EXTONLY_INTEGRAT_NORM_EXTINCTION_LORENTZ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5875" y="1230984"/>
            <a:ext cx="8688640" cy="467486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E765BA-D7F0-964A-89CE-6EB7EFF0F2E8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Supernova extinction curve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18420" y="2406347"/>
            <a:ext cx="92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rgbClr val="FF0000"/>
                </a:solidFill>
                <a:effectLst>
                  <a:outerShdw blurRad="50800" dist="38100" dir="9000000">
                    <a:srgbClr val="000000">
                      <a:alpha val="43000"/>
                    </a:srgbClr>
                  </a:outerShdw>
                </a:effectLst>
              </a:rPr>
              <a:t>R</a:t>
            </a:r>
            <a:r>
              <a:rPr lang="en-US" i="1" baseline="-25000" dirty="0" smtClean="0">
                <a:solidFill>
                  <a:srgbClr val="FF0000"/>
                </a:solidFill>
                <a:effectLst>
                  <a:outerShdw blurRad="50800" dist="38100" dir="9000000">
                    <a:srgbClr val="000000">
                      <a:alpha val="43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9000000">
                    <a:srgbClr val="000000">
                      <a:alpha val="43000"/>
                    </a:srgbClr>
                  </a:outerShdw>
                </a:effectLst>
              </a:rPr>
              <a:t> ≈ </a:t>
            </a:r>
            <a:r>
              <a:rPr lang="en-US" dirty="0" smtClean="0">
                <a:solidFill>
                  <a:srgbClr val="FF0000"/>
                </a:solidFill>
                <a:effectLst>
                  <a:outerShdw blurRad="50800" dist="38100" dir="9000000">
                    <a:srgbClr val="000000">
                      <a:alpha val="43000"/>
                    </a:srgbClr>
                  </a:outerShdw>
                </a:effectLst>
              </a:rPr>
              <a:t>6.4</a:t>
            </a:r>
            <a:endParaRPr lang="en-US" dirty="0">
              <a:solidFill>
                <a:srgbClr val="FF0000"/>
              </a:solidFill>
              <a:effectLst>
                <a:outerShdw blurRad="50800" dist="38100" dir="9000000">
                  <a:srgbClr val="000000">
                    <a:alpha val="43000"/>
                  </a:srgbClr>
                </a:outerShdw>
              </a:effectLst>
            </a:endParaRPr>
          </a:p>
        </p:txBody>
      </p:sp>
      <p:cxnSp>
        <p:nvCxnSpPr>
          <p:cNvPr id="9" name="Straight Arrow Connector 8"/>
          <p:cNvCxnSpPr/>
          <p:nvPr/>
        </p:nvCxnSpPr>
        <p:spPr>
          <a:xfrm>
            <a:off x="4975694" y="2775679"/>
            <a:ext cx="689700" cy="279564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1" name="TextBox 10"/>
          <p:cNvSpPr txBox="1"/>
          <p:nvPr/>
        </p:nvSpPr>
        <p:spPr>
          <a:xfrm>
            <a:off x="5405039" y="2083181"/>
            <a:ext cx="154683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1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= 2.9 (SMC)</a:t>
            </a:r>
          </a:p>
          <a:p>
            <a:r>
              <a:rPr lang="en-US" i="1" dirty="0" smtClean="0">
                <a:solidFill>
                  <a:schemeClr val="tx1">
                    <a:lumMod val="50000"/>
                  </a:schemeClr>
                </a:solidFill>
              </a:rPr>
              <a:t>R</a:t>
            </a:r>
            <a:r>
              <a:rPr lang="en-US" i="1" baseline="-25000" dirty="0" smtClean="0">
                <a:solidFill>
                  <a:schemeClr val="tx1">
                    <a:lumMod val="50000"/>
                  </a:schemeClr>
                </a:solidFill>
              </a:rPr>
              <a:t>V</a:t>
            </a:r>
            <a:r>
              <a:rPr lang="en-US" dirty="0" smtClean="0">
                <a:solidFill>
                  <a:schemeClr val="tx1">
                    <a:lumMod val="50000"/>
                  </a:schemeClr>
                </a:solidFill>
              </a:rPr>
              <a:t> = 3.1 (MW)</a:t>
            </a:r>
            <a:endParaRPr lang="en-US" dirty="0">
              <a:solidFill>
                <a:schemeClr val="tx1">
                  <a:lumMod val="50000"/>
                </a:scheme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EXTONLY_INTEGRAT_FIT_EXTINCTION_LORENTZ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3993" y="1206743"/>
            <a:ext cx="8690521" cy="469910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F3708A-0EBA-A84B-8B9A-BD58CE71EA07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Supernova extinction curve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5974750" y="2455863"/>
            <a:ext cx="9281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i="1" dirty="0" smtClean="0">
                <a:solidFill>
                  <a:schemeClr val="bg1"/>
                </a:solidFill>
                <a:effectLst>
                  <a:outerShdw blurRad="50800" dist="38100" dir="9000000">
                    <a:srgbClr val="000000">
                      <a:alpha val="43000"/>
                    </a:srgbClr>
                  </a:outerShdw>
                </a:effectLst>
              </a:rPr>
              <a:t>R</a:t>
            </a:r>
            <a:r>
              <a:rPr lang="en-US" i="1" baseline="-25000" dirty="0" smtClean="0">
                <a:solidFill>
                  <a:schemeClr val="bg1"/>
                </a:solidFill>
                <a:effectLst>
                  <a:outerShdw blurRad="50800" dist="38100" dir="9000000">
                    <a:srgbClr val="000000">
                      <a:alpha val="43000"/>
                    </a:srgbClr>
                  </a:outerShdw>
                </a:effectLst>
              </a:rPr>
              <a:t>V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9000000">
                    <a:srgbClr val="000000">
                      <a:alpha val="43000"/>
                    </a:srgbClr>
                  </a:outerShdw>
                </a:effectLst>
              </a:rPr>
              <a:t> ≈ </a:t>
            </a:r>
            <a:r>
              <a:rPr lang="en-US" dirty="0" smtClean="0">
                <a:solidFill>
                  <a:schemeClr val="bg1"/>
                </a:solidFill>
                <a:effectLst>
                  <a:outerShdw blurRad="50800" dist="38100" dir="9000000">
                    <a:srgbClr val="000000">
                      <a:alpha val="43000"/>
                    </a:srgbClr>
                  </a:outerShdw>
                </a:effectLst>
              </a:rPr>
              <a:t>6.4</a:t>
            </a:r>
            <a:endParaRPr lang="en-US" dirty="0">
              <a:solidFill>
                <a:schemeClr val="bg1"/>
              </a:solidFill>
              <a:effectLst>
                <a:outerShdw blurRad="50800" dist="38100" dir="900000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16" name="Object 3"/>
          <p:cNvGraphicFramePr>
            <a:graphicFrameLocks noChangeAspect="1"/>
          </p:cNvGraphicFramePr>
          <p:nvPr/>
        </p:nvGraphicFramePr>
        <p:xfrm>
          <a:off x="3505933" y="1939925"/>
          <a:ext cx="3162300" cy="515938"/>
        </p:xfrm>
        <a:graphic>
          <a:graphicData uri="http://schemas.openxmlformats.org/presentationml/2006/ole">
            <p:oleObj spid="_x0000_s25602" name="Equation" r:id="rId5" imgW="1943100" imgH="317500" progId="Equation.3">
              <p:embed/>
            </p:oleObj>
          </a:graphicData>
        </a:graphic>
      </p:graphicFrame>
      <p:graphicFrame>
        <p:nvGraphicFramePr>
          <p:cNvPr id="34821" name="Object 5"/>
          <p:cNvGraphicFramePr>
            <a:graphicFrameLocks noChangeAspect="1"/>
          </p:cNvGraphicFramePr>
          <p:nvPr/>
        </p:nvGraphicFramePr>
        <p:xfrm>
          <a:off x="4144991" y="2610579"/>
          <a:ext cx="1095375" cy="330200"/>
        </p:xfrm>
        <a:graphic>
          <a:graphicData uri="http://schemas.openxmlformats.org/presentationml/2006/ole">
            <p:oleObj spid="_x0000_s25603" name="Equation" r:id="rId6" imgW="673100" imgH="203200" progId="Equation.3">
              <p:embed/>
            </p:oleObj>
          </a:graphicData>
        </a:graphic>
      </p:graphicFrame>
      <p:sp>
        <p:nvSpPr>
          <p:cNvPr id="8" name="Footer Placeholder 7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LEPOCH1FITME_KAPPA_GSDF_PAPER2_CONT_AMAX_ALPHALIMIT24_123SIG_CARB_0.001_5.0_2-50-2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253994" y="1206742"/>
            <a:ext cx="8690520" cy="469910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FB2F53-CA95-BE48-A10D-123E7D1B30A5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Large grains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62833" y="4762690"/>
            <a:ext cx="25921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00"/>
                </a:solidFill>
              </a:rPr>
              <a:t>Best fit: </a:t>
            </a:r>
            <a:r>
              <a:rPr lang="en-US" dirty="0" err="1" smtClean="0">
                <a:solidFill>
                  <a:srgbClr val="000000"/>
                </a:solidFill>
              </a:rPr>
              <a:t>α</a:t>
            </a:r>
            <a:r>
              <a:rPr lang="en-US" dirty="0" smtClean="0">
                <a:solidFill>
                  <a:srgbClr val="000000"/>
                </a:solidFill>
              </a:rPr>
              <a:t> = 3.6, </a:t>
            </a:r>
            <a:r>
              <a:rPr lang="en-US" dirty="0" err="1" smtClean="0">
                <a:solidFill>
                  <a:srgbClr val="000000"/>
                </a:solidFill>
              </a:rPr>
              <a:t>a</a:t>
            </a:r>
            <a:r>
              <a:rPr lang="en-US" baseline="-25000" dirty="0" err="1" smtClean="0">
                <a:solidFill>
                  <a:srgbClr val="000000"/>
                </a:solidFill>
              </a:rPr>
              <a:t>max</a:t>
            </a:r>
            <a:r>
              <a:rPr lang="en-US" dirty="0" smtClean="0">
                <a:solidFill>
                  <a:srgbClr val="000000"/>
                </a:solidFill>
              </a:rPr>
              <a:t> = 4.2</a:t>
            </a: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D088D61-D91D-5D42-A2D5-7B430F857497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Dust emission</a:t>
            </a:r>
            <a:endParaRPr lang="en-US" dirty="0"/>
          </a:p>
        </p:txBody>
      </p:sp>
      <p:pic>
        <p:nvPicPr>
          <p:cNvPr id="12" name="Picture 11" descr="PAPERPLOT_T3_T8_BB2COMPFIT_CARB_GSDF_0.001_4.6_LOGLIN_JY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2370" t="3077" r="-466"/>
              <a:stretch>
                <a:fillRect/>
              </a:stretch>
            </p:blipFill>
          </mc:Choice>
          <mc:Fallback>
            <p:blipFill>
              <a:blip r:embed="rId3"/>
              <a:srcRect l="2370" t="3077" r="-466"/>
              <a:stretch>
                <a:fillRect/>
              </a:stretch>
            </p:blipFill>
          </mc:Fallback>
        </mc:AlternateContent>
        <p:spPr>
          <a:xfrm>
            <a:off x="187464" y="769170"/>
            <a:ext cx="4998874" cy="5797565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9" name="TextBox 8"/>
          <p:cNvSpPr txBox="1"/>
          <p:nvPr/>
        </p:nvSpPr>
        <p:spPr>
          <a:xfrm>
            <a:off x="5590003" y="1646761"/>
            <a:ext cx="2444111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T</a:t>
            </a:r>
            <a:r>
              <a:rPr lang="en-US" baseline="-25000" dirty="0" smtClean="0">
                <a:solidFill>
                  <a:srgbClr val="A6A6A6"/>
                </a:solidFill>
              </a:rPr>
              <a:t>SN</a:t>
            </a:r>
            <a:r>
              <a:rPr lang="en-US" dirty="0" smtClean="0">
                <a:solidFill>
                  <a:srgbClr val="A6A6A6"/>
                </a:solidFill>
              </a:rPr>
              <a:t> ≈ 7300 K, 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R</a:t>
            </a:r>
            <a:r>
              <a:rPr lang="en-US" baseline="-25000" dirty="0" smtClean="0">
                <a:solidFill>
                  <a:srgbClr val="A6A6A6"/>
                </a:solidFill>
              </a:rPr>
              <a:t>SN </a:t>
            </a:r>
            <a:r>
              <a:rPr lang="en-US" dirty="0" smtClean="0">
                <a:solidFill>
                  <a:srgbClr val="A6A6A6"/>
                </a:solidFill>
              </a:rPr>
              <a:t> ≈ 2.5 – 3 × 10</a:t>
            </a:r>
            <a:r>
              <a:rPr lang="en-US" baseline="30000" dirty="0" smtClean="0">
                <a:solidFill>
                  <a:srgbClr val="A6A6A6"/>
                </a:solidFill>
              </a:rPr>
              <a:t>15</a:t>
            </a:r>
            <a:r>
              <a:rPr lang="en-US" dirty="0" smtClean="0">
                <a:solidFill>
                  <a:srgbClr val="A6A6A6"/>
                </a:solidFill>
              </a:rPr>
              <a:t> cm,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 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T</a:t>
            </a:r>
            <a:r>
              <a:rPr lang="en-US" baseline="-25000" dirty="0">
                <a:solidFill>
                  <a:srgbClr val="A6A6A6"/>
                </a:solidFill>
              </a:rPr>
              <a:t>d</a:t>
            </a:r>
            <a:r>
              <a:rPr lang="en-US" dirty="0" smtClean="0">
                <a:solidFill>
                  <a:srgbClr val="A6A6A6"/>
                </a:solidFill>
              </a:rPr>
              <a:t> ≈ 2300 - 1600K,  </a:t>
            </a:r>
          </a:p>
          <a:p>
            <a:r>
              <a:rPr lang="en-US" dirty="0" smtClean="0">
                <a:solidFill>
                  <a:srgbClr val="A6A6A6"/>
                </a:solidFill>
              </a:rPr>
              <a:t>R</a:t>
            </a:r>
            <a:r>
              <a:rPr lang="en-US" baseline="-25000" dirty="0" smtClean="0">
                <a:solidFill>
                  <a:srgbClr val="A6A6A6"/>
                </a:solidFill>
              </a:rPr>
              <a:t>BB</a:t>
            </a:r>
            <a:r>
              <a:rPr lang="en-US" dirty="0" smtClean="0">
                <a:solidFill>
                  <a:srgbClr val="A6A6A6"/>
                </a:solidFill>
              </a:rPr>
              <a:t> ≈ 1.0 – 2.5 × 10</a:t>
            </a:r>
            <a:r>
              <a:rPr lang="en-US" baseline="30000" dirty="0" smtClean="0">
                <a:solidFill>
                  <a:srgbClr val="A6A6A6"/>
                </a:solidFill>
              </a:rPr>
              <a:t>16</a:t>
            </a:r>
            <a:r>
              <a:rPr lang="en-US" dirty="0" smtClean="0">
                <a:solidFill>
                  <a:srgbClr val="A6A6A6"/>
                </a:solidFill>
              </a:rPr>
              <a:t> cm 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410186" y="4325874"/>
            <a:ext cx="309505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A6A6A6"/>
                </a:solidFill>
              </a:rPr>
              <a:t>T</a:t>
            </a:r>
            <a:r>
              <a:rPr lang="en-US" baseline="-25000" dirty="0" smtClean="0">
                <a:solidFill>
                  <a:srgbClr val="A6A6A6"/>
                </a:solidFill>
              </a:rPr>
              <a:t>d</a:t>
            </a:r>
            <a:r>
              <a:rPr lang="en-US" dirty="0" smtClean="0">
                <a:solidFill>
                  <a:srgbClr val="A6A6A6"/>
                </a:solidFill>
              </a:rPr>
              <a:t> ≈1100K,  R</a:t>
            </a:r>
            <a:r>
              <a:rPr lang="en-US" baseline="-25000" dirty="0" smtClean="0">
                <a:solidFill>
                  <a:srgbClr val="A6A6A6"/>
                </a:solidFill>
              </a:rPr>
              <a:t>BB</a:t>
            </a:r>
            <a:r>
              <a:rPr lang="en-US" dirty="0" smtClean="0">
                <a:solidFill>
                  <a:srgbClr val="A6A6A6"/>
                </a:solidFill>
              </a:rPr>
              <a:t> ≈ 5.7  × 10</a:t>
            </a:r>
            <a:r>
              <a:rPr lang="en-US" baseline="30000" dirty="0" smtClean="0">
                <a:solidFill>
                  <a:srgbClr val="A6A6A6"/>
                </a:solidFill>
              </a:rPr>
              <a:t>16</a:t>
            </a:r>
            <a:r>
              <a:rPr lang="en-US" dirty="0" smtClean="0">
                <a:solidFill>
                  <a:srgbClr val="A6A6A6"/>
                </a:solidFill>
              </a:rPr>
              <a:t> cm </a:t>
            </a:r>
            <a:endParaRPr lang="en-US" dirty="0">
              <a:solidFill>
                <a:srgbClr val="A6A6A6"/>
              </a:solidFill>
            </a:endParaRPr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DMONLY_CARB_0.001_5.0_3.6_2-50-20_LORENTZ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32513" y="1323142"/>
            <a:ext cx="8634726" cy="4645858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C9B105-2C62-2049-9A72-1DDD57BAF2BE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Dust mass estimates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604062" y="2888171"/>
            <a:ext cx="19987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Emission dust mass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2942446" y="4442381"/>
            <a:ext cx="210826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2F7B22"/>
                </a:solidFill>
              </a:rPr>
              <a:t>Extinction dust mass</a:t>
            </a:r>
            <a:endParaRPr lang="en-US" dirty="0">
              <a:solidFill>
                <a:srgbClr val="2F7B22"/>
              </a:solidFill>
            </a:endParaRPr>
          </a:p>
        </p:txBody>
      </p:sp>
      <p:graphicFrame>
        <p:nvGraphicFramePr>
          <p:cNvPr id="30722" name="Object 2"/>
          <p:cNvGraphicFramePr>
            <a:graphicFrameLocks noChangeAspect="1"/>
          </p:cNvGraphicFramePr>
          <p:nvPr/>
        </p:nvGraphicFramePr>
        <p:xfrm>
          <a:off x="5521325" y="4192588"/>
          <a:ext cx="1941513" cy="619125"/>
        </p:xfrm>
        <a:graphic>
          <a:graphicData uri="http://schemas.openxmlformats.org/presentationml/2006/ole">
            <p:oleObj spid="_x0000_s29698" name="Equation" r:id="rId5" imgW="1193800" imgH="381000" progId="Equation.3">
              <p:embed/>
            </p:oleObj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350345" y="1817077"/>
            <a:ext cx="18765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Maeda et al. 2013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E83E10-9C75-9749-9C02-96587BF7B528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Vaporization radius</a:t>
            </a:r>
            <a:endParaRPr lang="en-US" dirty="0"/>
          </a:p>
        </p:txBody>
      </p:sp>
      <p:pic>
        <p:nvPicPr>
          <p:cNvPr id="5" name="Picture 4" descr="Revap6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394" t="5654" r="2862"/>
              <a:stretch>
                <a:fillRect/>
              </a:stretch>
            </p:blipFill>
          </mc:Choice>
          <mc:Fallback>
            <p:blipFill>
              <a:blip r:embed="rId3"/>
              <a:srcRect l="4394" t="5654" r="2862"/>
              <a:stretch>
                <a:fillRect/>
              </a:stretch>
            </p:blipFill>
          </mc:Fallback>
        </mc:AlternateContent>
        <p:spPr>
          <a:xfrm>
            <a:off x="49611" y="1810330"/>
            <a:ext cx="4575120" cy="3324400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6" name="Picture 5" descr="Revap9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080" t="5795" r="2733"/>
              <a:stretch>
                <a:fillRect/>
              </a:stretch>
            </p:blipFill>
          </mc:Choice>
          <mc:Fallback>
            <p:blipFill>
              <a:blip r:embed="rId5"/>
              <a:srcRect l="7080" t="5795" r="2733"/>
              <a:stretch>
                <a:fillRect/>
              </a:stretch>
            </p:blipFill>
          </mc:Fallback>
        </mc:AlternateContent>
        <p:spPr>
          <a:xfrm>
            <a:off x="4665704" y="1821875"/>
            <a:ext cx="4440231" cy="331285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0D264A-BA44-BD45-862A-D7E5C383716D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Location constraints</a:t>
            </a:r>
            <a:endParaRPr lang="en-US" dirty="0"/>
          </a:p>
        </p:txBody>
      </p:sp>
      <p:pic>
        <p:nvPicPr>
          <p:cNvPr id="5" name="Picture 4" descr="DMRAD_SI_CARB_0.001_5.0_3.6_2-50-2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42519" y="1326823"/>
            <a:ext cx="8896413" cy="478665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BBAEE3-CE75-2943-AECD-BB29171B3CCF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Supernova </a:t>
            </a:r>
            <a:r>
              <a:rPr lang="en-US" dirty="0" err="1"/>
              <a:t>l</a:t>
            </a:r>
            <a:r>
              <a:rPr lang="en-US" dirty="0" err="1" smtClean="0"/>
              <a:t>ightcurve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95247" y="5429250"/>
            <a:ext cx="8979785" cy="1588"/>
          </a:xfrm>
          <a:prstGeom prst="line">
            <a:avLst/>
          </a:prstGeom>
          <a:ln w="76200" cap="flat" cmpd="sng" algn="ctr">
            <a:solidFill>
              <a:schemeClr val="bg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5-Point Star 15"/>
          <p:cNvSpPr/>
          <p:nvPr/>
        </p:nvSpPr>
        <p:spPr>
          <a:xfrm>
            <a:off x="2873808" y="6200972"/>
            <a:ext cx="262069" cy="200505"/>
          </a:xfrm>
          <a:prstGeom prst="star5">
            <a:avLst/>
          </a:prstGeom>
          <a:solidFill>
            <a:schemeClr val="tx1"/>
          </a:solidFill>
          <a:ln>
            <a:noFill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3135877" y="6116559"/>
            <a:ext cx="384912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Zhang et al. 2013, corrected U-band!!!</a:t>
            </a:r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963387" y="4500504"/>
            <a:ext cx="546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Nov 5</a:t>
            </a:r>
            <a:endParaRPr lang="en-US" sz="1200" dirty="0">
              <a:solidFill>
                <a:schemeClr val="bg1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522046" y="4514404"/>
            <a:ext cx="546769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200" dirty="0" smtClean="0">
                <a:solidFill>
                  <a:schemeClr val="bg1"/>
                </a:solidFill>
              </a:rPr>
              <a:t>Nov 5</a:t>
            </a:r>
            <a:endParaRPr lang="en-US" sz="1200" dirty="0">
              <a:solidFill>
                <a:schemeClr val="bg1"/>
              </a:solidFill>
            </a:endParaRPr>
          </a:p>
        </p:txBody>
      </p:sp>
      <p:pic>
        <p:nvPicPr>
          <p:cNvPr id="17" name="Picture 16" descr="SN2010-lc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5940" t="3004" r="2762"/>
              <a:stretch>
                <a:fillRect/>
              </a:stretch>
            </p:blipFill>
          </mc:Choice>
          <mc:Fallback>
            <p:blipFill>
              <a:blip r:embed="rId3"/>
              <a:srcRect l="5940" t="3004" r="2762"/>
              <a:stretch>
                <a:fillRect/>
              </a:stretch>
            </p:blipFill>
          </mc:Fallback>
        </mc:AlternateContent>
        <p:spPr>
          <a:xfrm>
            <a:off x="2381741" y="798516"/>
            <a:ext cx="4927767" cy="5235333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57200" y="2427412"/>
            <a:ext cx="8229600" cy="385464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Possible projects:</a:t>
            </a:r>
          </a:p>
          <a:p>
            <a:pPr lvl="1"/>
            <a:r>
              <a:rPr lang="en-US" dirty="0" smtClean="0"/>
              <a:t>Study optical and NIR properties, reddening effects </a:t>
            </a:r>
          </a:p>
          <a:p>
            <a:pPr lvl="1"/>
            <a:r>
              <a:rPr lang="en-US" dirty="0" smtClean="0"/>
              <a:t>Extinction properties, source of extinction</a:t>
            </a:r>
          </a:p>
          <a:p>
            <a:pPr lvl="1"/>
            <a:r>
              <a:rPr lang="en-US" dirty="0" smtClean="0"/>
              <a:t>Dust properties</a:t>
            </a:r>
          </a:p>
          <a:p>
            <a:pPr lvl="1"/>
            <a:r>
              <a:rPr lang="en-US" dirty="0" smtClean="0"/>
              <a:t>Destructive processes: formation, growth, shattering, etc </a:t>
            </a:r>
          </a:p>
          <a:p>
            <a:pPr lvl="1"/>
            <a:r>
              <a:rPr lang="en-US" dirty="0" smtClean="0"/>
              <a:t>Extinction correction methods for </a:t>
            </a:r>
            <a:r>
              <a:rPr lang="en-US" dirty="0" err="1" smtClean="0"/>
              <a:t>Ia</a:t>
            </a:r>
            <a:r>
              <a:rPr lang="en-US" dirty="0" smtClean="0"/>
              <a:t> </a:t>
            </a:r>
            <a:r>
              <a:rPr lang="en-US" dirty="0" err="1" smtClean="0"/>
              <a:t>SNe</a:t>
            </a:r>
            <a:endParaRPr lang="en-US" dirty="0" smtClean="0"/>
          </a:p>
          <a:p>
            <a:r>
              <a:rPr lang="en-US" dirty="0" smtClean="0"/>
              <a:t>Suggestions welcome!!!!!!!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4EE070-5EA6-804C-B1BE-C5516716D7CD}" type="datetime1">
              <a:rPr lang="en-US" smtClean="0"/>
              <a:t>10/3/13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Type </a:t>
            </a:r>
            <a:r>
              <a:rPr lang="en-US" dirty="0" err="1" smtClean="0"/>
              <a:t>Ia</a:t>
            </a:r>
            <a:r>
              <a:rPr lang="en-US" dirty="0" smtClean="0"/>
              <a:t> projects</a:t>
            </a:r>
            <a:endParaRPr lang="en-US" dirty="0"/>
          </a:p>
        </p:txBody>
      </p:sp>
      <p:sp>
        <p:nvSpPr>
          <p:cNvPr id="7" name="Content Placeholder 1"/>
          <p:cNvSpPr txBox="1">
            <a:spLocks/>
          </p:cNvSpPr>
          <p:nvPr/>
        </p:nvSpPr>
        <p:spPr>
          <a:xfrm>
            <a:off x="609600" y="1191230"/>
            <a:ext cx="8229600" cy="123618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No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observational evidence for dust formation in</a:t>
            </a:r>
          </a:p>
          <a:p>
            <a:pPr marL="342900" marR="0" lvl="0" indent="-342900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Ia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SNe</a:t>
            </a: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, dust </a:t>
            </a:r>
            <a:r>
              <a:rPr kumimoji="0" lang="en-US" sz="3200" b="0" i="0" u="none" strike="noStrike" kern="1200" cap="none" spc="0" normalizeH="0" noProof="0" dirty="0" err="1" smtClean="0">
                <a:ln>
                  <a:noFill/>
                </a:ln>
                <a:solidFill>
                  <a:schemeClr val="bg1">
                    <a:lumMod val="50000"/>
                    <a:lumOff val="50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circumstellar</a:t>
            </a:r>
            <a:r>
              <a:rPr lang="en-US" sz="3200" dirty="0" smtClean="0">
                <a:solidFill>
                  <a:schemeClr val="bg1">
                    <a:lumMod val="50000"/>
                    <a:lumOff val="50000"/>
                  </a:schemeClr>
                </a:solidFill>
              </a:rPr>
              <a:t>?</a:t>
            </a:r>
            <a:endParaRPr kumimoji="0" lang="en-US" sz="3200" b="0" i="0" u="none" strike="noStrike" kern="1200" cap="none" spc="0" normalizeH="0" noProof="0" dirty="0" smtClean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342900" marR="0" lvl="0" indent="-34290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schemeClr val="bg1">
                  <a:lumMod val="50000"/>
                  <a:lumOff val="50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3EFCF6-2D99-2E4A-8518-47D3334DD70F}" type="datetime1">
              <a:rPr lang="en-US" smtClean="0"/>
              <a:t>10/3/13</a:t>
            </a:fld>
            <a:endParaRPr lang="en-US"/>
          </a:p>
        </p:txBody>
      </p:sp>
      <p:sp>
        <p:nvSpPr>
          <p:cNvPr id="5" name="TextBox 4"/>
          <p:cNvSpPr txBox="1"/>
          <p:nvPr/>
        </p:nvSpPr>
        <p:spPr>
          <a:xfrm>
            <a:off x="2063866" y="2360083"/>
            <a:ext cx="5148966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8000" dirty="0" smtClean="0">
                <a:solidFill>
                  <a:schemeClr val="bg1">
                    <a:lumMod val="50000"/>
                    <a:lumOff val="50000"/>
                  </a:schemeClr>
                </a:solidFill>
                <a:effectLst>
                  <a:outerShdw blurRad="50800" dist="38100" dir="2700000" algn="br">
                    <a:srgbClr val="000000">
                      <a:alpha val="43000"/>
                    </a:srgbClr>
                  </a:outerShdw>
                  <a:reflection stA="84000" endPos="75000" dist="25400" dir="5400000" sy="-100000" algn="bl" rotWithShape="0"/>
                </a:effectLst>
              </a:rPr>
              <a:t>THANK YOU</a:t>
            </a:r>
            <a:endParaRPr lang="en-US" sz="8000" dirty="0">
              <a:solidFill>
                <a:schemeClr val="bg1">
                  <a:lumMod val="50000"/>
                  <a:lumOff val="50000"/>
                </a:schemeClr>
              </a:solidFill>
              <a:effectLst>
                <a:outerShdw blurRad="50800" dist="38100" dir="2700000" algn="br">
                  <a:srgbClr val="000000">
                    <a:alpha val="43000"/>
                  </a:srgbClr>
                </a:outerShdw>
                <a:reflection stA="84000" endPos="75000" dist="25400" dir="5400000" sy="-100000" algn="bl" rotWithShape="0"/>
              </a:effectLst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E1FA71-865A-C646-8281-4B9AB3025E97}" type="datetime1">
              <a:rPr lang="en-US" smtClean="0"/>
              <a:t>10/3/13</a:t>
            </a:fld>
            <a:endParaRPr lang="en-US"/>
          </a:p>
        </p:txBody>
      </p:sp>
      <p:pic>
        <p:nvPicPr>
          <p:cNvPr id="5" name="Picture 4" descr="DUST_TIME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4909"/>
              <a:stretch>
                <a:fillRect/>
              </a:stretch>
            </p:blipFill>
          </mc:Choice>
          <mc:Fallback>
            <p:blipFill>
              <a:blip r:embed="rId3"/>
              <a:srcRect l="4909"/>
              <a:stretch>
                <a:fillRect/>
              </a:stretch>
            </p:blipFill>
          </mc:Fallback>
        </mc:AlternateContent>
        <p:spPr>
          <a:xfrm>
            <a:off x="82797" y="1649930"/>
            <a:ext cx="4453023" cy="3112766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6" name="Picture 5" descr="DUST_TEMP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4737"/>
              <a:stretch>
                <a:fillRect/>
              </a:stretch>
            </p:blipFill>
          </mc:Choice>
          <mc:Fallback>
            <p:blipFill>
              <a:blip r:embed="rId5"/>
              <a:srcRect l="4737"/>
              <a:stretch>
                <a:fillRect/>
              </a:stretch>
            </p:blipFill>
          </mc:Fallback>
        </mc:AlternateContent>
        <p:spPr>
          <a:xfrm>
            <a:off x="4595339" y="1649930"/>
            <a:ext cx="4461077" cy="3112766"/>
          </a:xfrm>
          <a:prstGeom prst="rect">
            <a:avLst/>
          </a:prstGeom>
          <a:solidFill>
            <a:schemeClr val="tx1"/>
          </a:solidFill>
        </p:spPr>
      </p:pic>
      <p:sp>
        <p:nvSpPr>
          <p:cNvPr id="8" name="TextBox 7"/>
          <p:cNvSpPr txBox="1"/>
          <p:nvPr/>
        </p:nvSpPr>
        <p:spPr>
          <a:xfrm>
            <a:off x="962423" y="962577"/>
            <a:ext cx="72658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Observational evidence of dust from supernovae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18030" y="4829851"/>
            <a:ext cx="212109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dirty="0" smtClean="0">
                <a:solidFill>
                  <a:srgbClr val="A6A6A6"/>
                </a:solidFill>
              </a:rPr>
              <a:t>Gall et al. 2011, </a:t>
            </a:r>
            <a:r>
              <a:rPr lang="en-US" sz="1600" dirty="0" err="1" smtClean="0">
                <a:solidFill>
                  <a:srgbClr val="A6A6A6"/>
                </a:solidFill>
              </a:rPr>
              <a:t>A&amp;ARv</a:t>
            </a:r>
            <a:endParaRPr lang="en-US" sz="1600" dirty="0">
              <a:solidFill>
                <a:srgbClr val="A6A6A6"/>
              </a:solidFill>
            </a:endParaRPr>
          </a:p>
        </p:txBody>
      </p:sp>
      <p:sp>
        <p:nvSpPr>
          <p:cNvPr id="11" name="Title 3"/>
          <p:cNvSpPr>
            <a:spLocks noGrp="1"/>
          </p:cNvSpPr>
          <p:nvPr>
            <p:ph type="ctrTitle"/>
          </p:nvPr>
        </p:nvSpPr>
        <p:spPr>
          <a:xfrm>
            <a:off x="0" y="0"/>
            <a:ext cx="8027764" cy="841845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Core Collapse Supernovae</a:t>
            </a:r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575503-05B6-D14E-8EB1-FC68AA79DB8B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Extinction dust mass</a:t>
            </a:r>
            <a:endParaRPr lang="en-US" dirty="0"/>
          </a:p>
        </p:txBody>
      </p:sp>
      <p:pic>
        <p:nvPicPr>
          <p:cNvPr id="5" name="Picture 4" descr="T1-9_DUSTMASS_FIXMIN_0.001_MAX_EXP_CARB_0.001_5.0_2-50-20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333570" y="1343454"/>
            <a:ext cx="8447769" cy="4545267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SN 2009ip</a:t>
            </a:r>
          </a:p>
          <a:p>
            <a:pPr lvl="1"/>
            <a:r>
              <a:rPr lang="en-US" dirty="0" smtClean="0"/>
              <a:t>see paper by </a:t>
            </a:r>
            <a:r>
              <a:rPr lang="en-US" dirty="0" err="1" smtClean="0"/>
              <a:t>Margutti</a:t>
            </a:r>
            <a:r>
              <a:rPr lang="en-US" dirty="0" smtClean="0"/>
              <a:t> et al. 2013,  X-shooter spectra taken</a:t>
            </a:r>
          </a:p>
          <a:p>
            <a:r>
              <a:rPr lang="en-US" dirty="0" smtClean="0"/>
              <a:t>SN 2013L</a:t>
            </a:r>
          </a:p>
          <a:p>
            <a:pPr lvl="1"/>
            <a:r>
              <a:rPr lang="en-US" dirty="0" smtClean="0"/>
              <a:t>Similar to 10jl,  X-shooter  spectra taken</a:t>
            </a:r>
          </a:p>
          <a:p>
            <a:r>
              <a:rPr lang="en-US" dirty="0" smtClean="0"/>
              <a:t>5.2 hour X-shooter time available in</a:t>
            </a:r>
            <a:r>
              <a:rPr lang="en-US" dirty="0" smtClean="0"/>
              <a:t> ongoing period </a:t>
            </a:r>
            <a:r>
              <a:rPr lang="en-US" dirty="0" smtClean="0"/>
              <a:t>P92 for similar campaign + one late time spectrum for SN 2010jl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FC8A7-8805-DF45-811D-0154872465AC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More similar Type </a:t>
            </a:r>
            <a:r>
              <a:rPr lang="en-US" dirty="0" err="1" smtClean="0"/>
              <a:t>IIn</a:t>
            </a:r>
            <a:r>
              <a:rPr lang="en-US" dirty="0" smtClean="0"/>
              <a:t> </a:t>
            </a:r>
            <a:r>
              <a:rPr lang="en-US" dirty="0" err="1" smtClean="0"/>
              <a:t>SNe</a:t>
            </a:r>
            <a:r>
              <a:rPr lang="en-US" dirty="0" smtClean="0"/>
              <a:t> !!</a:t>
            </a: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E1C0560-05AF-3A4C-8BF3-2C42FE28B7C1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Location of dust formation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147041" y="1393514"/>
            <a:ext cx="5044971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SN 2010jl exploded ~ 50 days before discovery</a:t>
            </a:r>
          </a:p>
          <a:p>
            <a:pPr>
              <a:buFont typeface="Wingdings" charset="2"/>
              <a:buChar char="è"/>
            </a:pPr>
            <a:r>
              <a:rPr lang="en-US" dirty="0" smtClean="0"/>
              <a:t> time until shock hits the CSM </a:t>
            </a:r>
            <a:r>
              <a:rPr lang="en-US" dirty="0" err="1" smtClean="0"/>
              <a:t>Δt</a:t>
            </a:r>
            <a:r>
              <a:rPr lang="en-US" dirty="0" smtClean="0"/>
              <a:t> ~ 100 - 120 days</a:t>
            </a:r>
          </a:p>
          <a:p>
            <a:pPr>
              <a:buFont typeface="Wingdings" charset="2"/>
              <a:buChar char="è"/>
            </a:pPr>
            <a:r>
              <a:rPr lang="en-US" dirty="0" smtClean="0"/>
              <a:t> initial forward shock velocity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ini</a:t>
            </a:r>
            <a:r>
              <a:rPr lang="en-US" baseline="-25000" dirty="0" smtClean="0"/>
              <a:t> </a:t>
            </a:r>
            <a:r>
              <a:rPr lang="en-US" dirty="0" smtClean="0"/>
              <a:t>3 </a:t>
            </a:r>
            <a:r>
              <a:rPr lang="en-US" dirty="0" err="1" smtClean="0"/>
              <a:t>x</a:t>
            </a:r>
            <a:r>
              <a:rPr lang="en-US" dirty="0" smtClean="0"/>
              <a:t> 10</a:t>
            </a:r>
            <a:r>
              <a:rPr lang="en-US" baseline="30000" dirty="0" smtClean="0"/>
              <a:t>4</a:t>
            </a:r>
            <a:r>
              <a:rPr lang="en-US" dirty="0" smtClean="0"/>
              <a:t> km/</a:t>
            </a:r>
            <a:r>
              <a:rPr lang="en-US" dirty="0" err="1" smtClean="0"/>
              <a:t>s</a:t>
            </a:r>
            <a:endParaRPr lang="en-US" dirty="0" smtClean="0"/>
          </a:p>
          <a:p>
            <a:pPr>
              <a:buFont typeface="Wingdings" charset="2"/>
              <a:buChar char="è"/>
            </a:pPr>
            <a:r>
              <a:rPr lang="en-US" dirty="0" smtClean="0"/>
              <a:t> R =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ini</a:t>
            </a:r>
            <a:r>
              <a:rPr lang="en-US" dirty="0" smtClean="0"/>
              <a:t> </a:t>
            </a:r>
            <a:r>
              <a:rPr lang="en-US" dirty="0" err="1" smtClean="0"/>
              <a:t>Δt</a:t>
            </a:r>
            <a:r>
              <a:rPr lang="en-US" dirty="0" smtClean="0"/>
              <a:t>  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/>
              <a:t>R</a:t>
            </a:r>
            <a:r>
              <a:rPr lang="en-US" baseline="-25000" dirty="0" err="1" smtClean="0"/>
              <a:t>hot</a:t>
            </a:r>
            <a:r>
              <a:rPr lang="en-US" dirty="0" smtClean="0"/>
              <a:t> ≈ R</a:t>
            </a:r>
            <a:r>
              <a:rPr lang="en-US" baseline="-25000" dirty="0" smtClean="0"/>
              <a:t>BB</a:t>
            </a:r>
          </a:p>
          <a:p>
            <a:pPr>
              <a:buFont typeface="Wingdings" charset="2"/>
              <a:buChar char="è"/>
            </a:pPr>
            <a:r>
              <a:rPr lang="en-US" dirty="0" smtClean="0"/>
              <a:t> LBV eruption? </a:t>
            </a:r>
          </a:p>
          <a:p>
            <a:r>
              <a:rPr lang="en-US" dirty="0" smtClean="0"/>
              <a:t>      for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shell</a:t>
            </a:r>
            <a:r>
              <a:rPr lang="en-US" dirty="0" smtClean="0"/>
              <a:t> ~ 500 km/</a:t>
            </a:r>
            <a:r>
              <a:rPr lang="en-US" dirty="0" err="1" smtClean="0"/>
              <a:t>s</a:t>
            </a:r>
            <a:r>
              <a:rPr lang="en-US" dirty="0" smtClean="0"/>
              <a:t>   </a:t>
            </a:r>
          </a:p>
          <a:p>
            <a:r>
              <a:rPr lang="en-US" dirty="0" smtClean="0">
                <a:latin typeface="Wingdings"/>
                <a:ea typeface="Wingdings"/>
                <a:cs typeface="Wingdings"/>
              </a:rPr>
              <a:t> </a:t>
            </a:r>
            <a:r>
              <a:rPr lang="en-US" dirty="0" err="1" smtClean="0">
                <a:latin typeface="Wingdings"/>
                <a:ea typeface="Wingdings"/>
                <a:cs typeface="Wingdings"/>
              </a:rPr>
              <a:t></a:t>
            </a:r>
            <a:r>
              <a:rPr lang="en-US" dirty="0" smtClean="0"/>
              <a:t> few years prior explosion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57200" y="4135590"/>
            <a:ext cx="8340745" cy="203132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Critical density to form dust ~ 10</a:t>
            </a:r>
            <a:r>
              <a:rPr lang="en-US" baseline="30000" dirty="0" smtClean="0"/>
              <a:t>10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</a:p>
          <a:p>
            <a:pPr>
              <a:buFont typeface="Wingdings" charset="2"/>
              <a:buChar char="è"/>
            </a:pPr>
            <a:r>
              <a:rPr lang="en-US" dirty="0" smtClean="0"/>
              <a:t>Forward shock in the CSM </a:t>
            </a:r>
            <a:r>
              <a:rPr lang="en-US" dirty="0" err="1" smtClean="0"/>
              <a:t>v</a:t>
            </a:r>
            <a:r>
              <a:rPr lang="en-US" baseline="-25000" dirty="0" err="1" smtClean="0"/>
              <a:t>s</a:t>
            </a:r>
            <a:r>
              <a:rPr lang="en-US" dirty="0" smtClean="0"/>
              <a:t> ~ 2000 km/</a:t>
            </a:r>
            <a:r>
              <a:rPr lang="en-US" dirty="0" err="1" smtClean="0"/>
              <a:t>s</a:t>
            </a:r>
            <a:endParaRPr lang="en-US" dirty="0" smtClean="0"/>
          </a:p>
          <a:p>
            <a:pPr>
              <a:buFont typeface="Wingdings" charset="2"/>
              <a:buChar char="è"/>
            </a:pPr>
            <a:r>
              <a:rPr lang="en-US" dirty="0" smtClean="0"/>
              <a:t>High column density from X-ray observations (Chandra et al. 2012) along line of sight</a:t>
            </a:r>
          </a:p>
          <a:p>
            <a:r>
              <a:rPr lang="en-US" dirty="0" smtClean="0"/>
              <a:t>     suggesting large amounts of material and metals available</a:t>
            </a:r>
          </a:p>
          <a:p>
            <a:pPr>
              <a:buFont typeface="Wingdings" charset="2"/>
              <a:buChar char="è"/>
            </a:pPr>
            <a:r>
              <a:rPr lang="en-US" dirty="0"/>
              <a:t>r</a:t>
            </a:r>
            <a:r>
              <a:rPr lang="en-US" dirty="0" smtClean="0"/>
              <a:t>apid increase of density and fast cooling</a:t>
            </a:r>
          </a:p>
          <a:p>
            <a:pPr>
              <a:buFont typeface="Wingdings" charset="2"/>
              <a:buChar char="è"/>
            </a:pPr>
            <a:r>
              <a:rPr lang="en-US" dirty="0"/>
              <a:t>d</a:t>
            </a:r>
            <a:r>
              <a:rPr lang="en-US" dirty="0" smtClean="0"/>
              <a:t>ensity of the CDS up to ~ 10 </a:t>
            </a:r>
            <a:r>
              <a:rPr lang="en-US" baseline="30000" dirty="0" smtClean="0"/>
              <a:t>10-13</a:t>
            </a:r>
            <a:r>
              <a:rPr lang="en-US" dirty="0" smtClean="0"/>
              <a:t> cm</a:t>
            </a:r>
            <a:r>
              <a:rPr lang="en-US" baseline="30000" dirty="0" smtClean="0"/>
              <a:t>-3</a:t>
            </a:r>
          </a:p>
          <a:p>
            <a:pPr>
              <a:buFont typeface="Wingdings" charset="2"/>
              <a:buChar char="è"/>
            </a:pPr>
            <a:r>
              <a:rPr lang="en-US" dirty="0" smtClean="0"/>
              <a:t>takes a few days to grow large dust grains</a:t>
            </a:r>
            <a:endParaRPr lang="en-US" dirty="0"/>
          </a:p>
        </p:txBody>
      </p:sp>
      <p:pic>
        <p:nvPicPr>
          <p:cNvPr id="10" name="Picture 9" descr="Screen shot 2012-11-05 at 12.34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34176" y="813610"/>
            <a:ext cx="3912865" cy="2941799"/>
          </a:xfrm>
          <a:prstGeom prst="rect">
            <a:avLst/>
          </a:prstGeom>
        </p:spPr>
      </p:pic>
      <p:sp>
        <p:nvSpPr>
          <p:cNvPr id="9" name="Footer Placeholder 8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10"/>
          <p:cNvSpPr>
            <a:spLocks noGrp="1"/>
          </p:cNvSpPr>
          <p:nvPr>
            <p:ph sz="half" idx="1"/>
          </p:nvPr>
        </p:nvSpPr>
        <p:spPr>
          <a:xfrm>
            <a:off x="701478" y="5145911"/>
            <a:ext cx="5122656" cy="14123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en-US" dirty="0" smtClean="0">
                <a:solidFill>
                  <a:srgbClr val="A6A6A6"/>
                </a:solidFill>
              </a:rPr>
              <a:t>Dust from Supernova progenitors</a:t>
            </a:r>
          </a:p>
          <a:p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LBVs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: e.g., </a:t>
            </a:r>
            <a:r>
              <a:rPr lang="en-US" sz="2400" dirty="0" err="1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η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</a:rPr>
              <a:t> Car : ~ 0.4 M</a:t>
            </a:r>
            <a:r>
              <a:rPr lang="en-US" sz="2400" baseline="-25000" dirty="0" smtClean="0">
                <a:solidFill>
                  <a:schemeClr val="accent2">
                    <a:lumMod val="60000"/>
                    <a:lumOff val="40000"/>
                  </a:schemeClr>
                </a:solidFill>
                <a:latin typeface="Wingdings"/>
                <a:ea typeface="Wingdings"/>
                <a:cs typeface="Wingdings"/>
              </a:rPr>
              <a:t></a:t>
            </a:r>
            <a:r>
              <a:rPr lang="en-US" sz="2400" dirty="0" smtClean="0">
                <a:solidFill>
                  <a:schemeClr val="accent2">
                    <a:lumMod val="60000"/>
                    <a:lumOff val="40000"/>
                  </a:schemeClr>
                </a:solidFill>
                <a:ea typeface="Wingdings"/>
              </a:rPr>
              <a:t> of dust  </a:t>
            </a:r>
            <a:r>
              <a:rPr lang="en-US" sz="1800" dirty="0" smtClean="0">
                <a:solidFill>
                  <a:schemeClr val="tx1"/>
                </a:solidFill>
                <a:ea typeface="Wingdings"/>
              </a:rPr>
              <a:t>(Gomez et al. 2010)</a:t>
            </a:r>
            <a:endParaRPr lang="en-US" sz="1800" dirty="0" smtClean="0"/>
          </a:p>
          <a:p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903BE93-9B18-724A-99E0-1E5FA511B5F7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Promising Dust Source: Type </a:t>
            </a:r>
            <a:r>
              <a:rPr lang="en-US" dirty="0" err="1" smtClean="0"/>
              <a:t>IIn</a:t>
            </a:r>
            <a:r>
              <a:rPr lang="en-US" dirty="0" smtClean="0"/>
              <a:t> </a:t>
            </a:r>
            <a:r>
              <a:rPr lang="en-US" dirty="0" err="1" smtClean="0"/>
              <a:t>SNe</a:t>
            </a:r>
            <a:r>
              <a:rPr lang="en-US" dirty="0" smtClean="0"/>
              <a:t>? </a:t>
            </a:r>
            <a:endParaRPr lang="en-US" dirty="0"/>
          </a:p>
        </p:txBody>
      </p:sp>
      <p:graphicFrame>
        <p:nvGraphicFramePr>
          <p:cNvPr id="7" name="Table 6"/>
          <p:cNvGraphicFramePr>
            <a:graphicFrameLocks noGrp="1"/>
          </p:cNvGraphicFramePr>
          <p:nvPr/>
        </p:nvGraphicFramePr>
        <p:xfrm>
          <a:off x="701479" y="1609461"/>
          <a:ext cx="7665144" cy="2453399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1916286"/>
                <a:gridCol w="1916286"/>
                <a:gridCol w="1916286"/>
                <a:gridCol w="1916286"/>
              </a:tblGrid>
              <a:tr h="3101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SN Type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Characteristics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Progenitor M</a:t>
                      </a:r>
                      <a:r>
                        <a:rPr lang="en-US" sz="1400" baseline="-25000" dirty="0" smtClean="0"/>
                        <a:t>⊙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Progenitor Type</a:t>
                      </a:r>
                      <a:endParaRPr lang="en-US" sz="1400" dirty="0"/>
                    </a:p>
                  </a:txBody>
                  <a:tcPr>
                    <a:solidFill>
                      <a:schemeClr val="bg1">
                        <a:lumMod val="50000"/>
                        <a:lumOff val="50000"/>
                      </a:schemeClr>
                    </a:solidFill>
                  </a:tcPr>
                </a:tc>
              </a:tr>
              <a:tr h="36870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II-P (plateau)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Hydrogen present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(7) 8 - 25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RSG</a:t>
                      </a:r>
                      <a:endParaRPr lang="en-US" sz="1400" dirty="0"/>
                    </a:p>
                  </a:txBody>
                  <a:tcPr/>
                </a:tc>
              </a:tr>
              <a:tr h="3101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II-L (linear)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Blue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 15 – 25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YSG</a:t>
                      </a:r>
                      <a:endParaRPr lang="en-US" sz="1400" dirty="0"/>
                    </a:p>
                  </a:txBody>
                  <a:tcPr/>
                </a:tc>
              </a:tr>
              <a:tr h="534119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II-</a:t>
                      </a:r>
                      <a:r>
                        <a:rPr lang="en-US" sz="1400" dirty="0" err="1" smtClean="0"/>
                        <a:t>n</a:t>
                      </a:r>
                      <a:r>
                        <a:rPr lang="en-US" sz="1400" dirty="0" smtClean="0"/>
                        <a:t> (narrow line)</a:t>
                      </a:r>
                      <a:endParaRPr lang="en-US" sz="1400" dirty="0"/>
                    </a:p>
                  </a:txBody>
                  <a:tcP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Narrow emission lines, broad base</a:t>
                      </a:r>
                      <a:endParaRPr lang="en-US" sz="1400" dirty="0"/>
                    </a:p>
                  </a:txBody>
                  <a:tcP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~ 8 – 10</a:t>
                      </a:r>
                    </a:p>
                    <a:p>
                      <a:pPr>
                        <a:buFont typeface="Wingdings" charset="2"/>
                        <a:buNone/>
                      </a:pPr>
                      <a:r>
                        <a:rPr lang="en-US" sz="1400" dirty="0" smtClean="0"/>
                        <a:t>&gt;</a:t>
                      </a:r>
                      <a:r>
                        <a:rPr lang="en-US" sz="1400" baseline="0" dirty="0" smtClean="0"/>
                        <a:t> </a:t>
                      </a:r>
                      <a:r>
                        <a:rPr lang="en-US" sz="1400" dirty="0" smtClean="0"/>
                        <a:t>25 –</a:t>
                      </a:r>
                      <a:r>
                        <a:rPr lang="en-US" sz="1400" baseline="0" dirty="0" smtClean="0"/>
                        <a:t> 30 </a:t>
                      </a:r>
                    </a:p>
                  </a:txBody>
                  <a:tcP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SAGB</a:t>
                      </a:r>
                    </a:p>
                    <a:p>
                      <a:r>
                        <a:rPr lang="en-US" sz="1400" dirty="0" smtClean="0"/>
                        <a:t>LBV</a:t>
                      </a:r>
                      <a:endParaRPr lang="en-US" sz="1400" dirty="0"/>
                    </a:p>
                  </a:txBody>
                  <a:tcPr>
                    <a:solidFill>
                      <a:srgbClr val="D99694"/>
                    </a:solidFill>
                  </a:tcPr>
                </a:tc>
              </a:tr>
              <a:tr h="310115"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II-</a:t>
                      </a:r>
                      <a:r>
                        <a:rPr lang="en-US" sz="1400" dirty="0" err="1" smtClean="0"/>
                        <a:t>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Little hydrogen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charset="2"/>
                        <a:buNone/>
                      </a:pPr>
                      <a:r>
                        <a:rPr lang="en-US" sz="1400" baseline="0" dirty="0" smtClean="0"/>
                        <a:t>&gt; 25 - 30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WR, binary</a:t>
                      </a:r>
                      <a:endParaRPr lang="en-US" sz="1400" dirty="0"/>
                    </a:p>
                  </a:txBody>
                  <a:tcPr/>
                </a:tc>
              </a:tr>
              <a:tr h="31011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Ib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Helium</a:t>
                      </a:r>
                      <a:r>
                        <a:rPr lang="en-US" sz="1400" baseline="0" dirty="0" smtClean="0"/>
                        <a:t> rich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charset="2"/>
                        <a:buNone/>
                      </a:pPr>
                      <a:r>
                        <a:rPr lang="en-US" sz="1400" baseline="0" dirty="0" smtClean="0"/>
                        <a:t>&gt;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</a:t>
                      </a:r>
                      <a:endParaRPr lang="en-US" sz="1400" dirty="0"/>
                    </a:p>
                  </a:txBody>
                  <a:tcPr/>
                </a:tc>
              </a:tr>
              <a:tr h="310115">
                <a:tc>
                  <a:txBody>
                    <a:bodyPr/>
                    <a:lstStyle/>
                    <a:p>
                      <a:r>
                        <a:rPr lang="en-US" sz="1400" dirty="0" err="1" smtClean="0"/>
                        <a:t>Ic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Helium deficient</a:t>
                      </a:r>
                      <a:endParaRPr lang="en-US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buFont typeface="Wingdings" charset="2"/>
                        <a:buNone/>
                      </a:pPr>
                      <a:r>
                        <a:rPr lang="en-US" sz="1400" baseline="0" dirty="0" smtClean="0"/>
                        <a:t>&gt; 25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400" dirty="0" smtClean="0"/>
                        <a:t>WR, binary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8" name="Picture 7" descr="Screen shot 2011-11-09 at 9.45.47 AM.png"/>
          <p:cNvPicPr>
            <a:picLocks noChangeAspect="1"/>
          </p:cNvPicPr>
          <p:nvPr/>
        </p:nvPicPr>
        <p:blipFill>
          <a:blip r:embed="rId2"/>
          <a:srcRect l="10545" t="9376" r="8261" b="13491"/>
          <a:stretch>
            <a:fillRect/>
          </a:stretch>
        </p:blipFill>
        <p:spPr>
          <a:xfrm>
            <a:off x="6147003" y="4423277"/>
            <a:ext cx="2215226" cy="1948873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701478" y="4543716"/>
            <a:ext cx="378704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Smith et al. 2008a,b,  Fox et al. 2009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01479" y="4270891"/>
            <a:ext cx="57132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Dust signature in </a:t>
            </a:r>
            <a:r>
              <a:rPr lang="en-US" dirty="0" err="1" smtClean="0"/>
              <a:t>IIn</a:t>
            </a:r>
            <a:r>
              <a:rPr lang="en-US" dirty="0" smtClean="0"/>
              <a:t> SN: </a:t>
            </a:r>
            <a:r>
              <a:rPr lang="en-US" dirty="0" err="1" smtClean="0"/>
              <a:t>e.g</a:t>
            </a:r>
            <a:r>
              <a:rPr lang="en-US" dirty="0" smtClean="0"/>
              <a:t>, 2005ip, 2006jc, 2006tf </a:t>
            </a:r>
            <a:endParaRPr lang="en-US" dirty="0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B204C0-91D1-FE4D-ACAB-070217AB7F4B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Blueshift</a:t>
            </a:r>
            <a:r>
              <a:rPr lang="en-US" dirty="0" smtClean="0"/>
              <a:t> evolution</a:t>
            </a:r>
            <a:endParaRPr lang="en-US" dirty="0"/>
          </a:p>
        </p:txBody>
      </p:sp>
      <p:pic>
        <p:nvPicPr>
          <p:cNvPr id="5" name="Picture 4" descr="BLUESHIFT_PEAK_HLINES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533043" y="826505"/>
            <a:ext cx="5650325" cy="565032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FE6650E-2516-6540-8FCB-30ADCCFC8D5C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Ejecta</a:t>
            </a:r>
            <a:r>
              <a:rPr lang="en-US" dirty="0" smtClean="0"/>
              <a:t> velocity</a:t>
            </a:r>
            <a:endParaRPr lang="en-US" dirty="0"/>
          </a:p>
        </p:txBody>
      </p:sp>
      <p:pic>
        <p:nvPicPr>
          <p:cNvPr id="5" name="Picture 4" descr="PLOTPAPER_HBETA_REGION_VELO35_LINLI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1608138" y="868702"/>
            <a:ext cx="5312560" cy="5716776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8D720CC-15C4-7046-9DEF-4A3AC1D6598C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Lineprofile</a:t>
            </a:r>
            <a:endParaRPr lang="en-US" dirty="0"/>
          </a:p>
        </p:txBody>
      </p:sp>
      <p:pic>
        <p:nvPicPr>
          <p:cNvPr id="5" name="Picture 4" descr="Screen shot 2013-10-03 at 7.58.07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3774" y="1306518"/>
            <a:ext cx="7960763" cy="470459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854785-1C0A-244C-AFA5-ED668E0D93A7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Temperature of the dust in the CDS</a:t>
            </a:r>
            <a:endParaRPr lang="en-US" dirty="0"/>
          </a:p>
        </p:txBody>
      </p:sp>
      <p:pic>
        <p:nvPicPr>
          <p:cNvPr id="5" name="Picture 4" descr="Screen shot 2013-10-03 at 8.00.06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84476" y="1229465"/>
            <a:ext cx="6480810" cy="4484811"/>
          </a:xfrm>
          <a:prstGeom prst="rect">
            <a:avLst/>
          </a:prstGeom>
        </p:spPr>
      </p:pic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Dust Formation in a Type </a:t>
            </a:r>
            <a:r>
              <a:rPr lang="en-US" dirty="0" err="1" smtClean="0"/>
              <a:t>IIn</a:t>
            </a:r>
            <a:r>
              <a:rPr lang="en-US" dirty="0" smtClean="0"/>
              <a:t> Supernova </a:t>
            </a:r>
            <a:endParaRPr lang="en-US" dirty="0"/>
          </a:p>
        </p:txBody>
      </p:sp>
      <p:pic>
        <p:nvPicPr>
          <p:cNvPr id="5" name="Picture 4" descr="Screen shot 2012-11-05 at 12.34.48 PM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6152" y="813610"/>
            <a:ext cx="7667136" cy="5764363"/>
          </a:xfrm>
          <a:prstGeom prst="rect">
            <a:avLst/>
          </a:prstGeom>
        </p:spPr>
      </p:pic>
      <p:pic>
        <p:nvPicPr>
          <p:cNvPr id="7" name="Picture 6" descr="PastedGraphic-1.tiff"/>
          <p:cNvPicPr>
            <a:picLocks noChangeAspect="1"/>
          </p:cNvPicPr>
          <p:nvPr/>
        </p:nvPicPr>
        <p:blipFill>
          <a:blip r:embed="rId3"/>
          <a:srcRect l="68398"/>
          <a:stretch>
            <a:fillRect/>
          </a:stretch>
        </p:blipFill>
        <p:spPr>
          <a:xfrm>
            <a:off x="7652387" y="2266385"/>
            <a:ext cx="1305504" cy="2812853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3623662" y="2266385"/>
            <a:ext cx="2671217" cy="2770024"/>
          </a:xfrm>
          <a:prstGeom prst="ellipse">
            <a:avLst/>
          </a:prstGeom>
          <a:noFill/>
          <a:ln w="57150" cap="flat" cmpd="sng" algn="ctr">
            <a:solidFill>
              <a:schemeClr val="accent6">
                <a:lumMod val="75000"/>
              </a:schemeClr>
            </a:solidFill>
            <a:prstDash val="solid"/>
            <a:round/>
            <a:headEnd type="none" w="med" len="med"/>
            <a:tailEnd type="none" w="med" len="med"/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611687"/>
            <a:ext cx="2133600" cy="238522"/>
          </a:xfrm>
        </p:spPr>
        <p:txBody>
          <a:bodyPr/>
          <a:lstStyle/>
          <a:p>
            <a:fld id="{7B23F93D-8143-B649-B637-9A2B77017CF8}" type="datetime1">
              <a:rPr lang="en-US" smtClean="0"/>
              <a:t>10/3/13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VLT/X-shooter, SN 2010jl</a:t>
            </a:r>
            <a:endParaRPr lang="en-US" dirty="0"/>
          </a:p>
        </p:txBody>
      </p:sp>
      <p:pic>
        <p:nvPicPr>
          <p:cNvPr id="8" name="Picture 7" descr="Screen shot 2011-11-08 at 12.40.35 PM.png"/>
          <p:cNvPicPr>
            <a:picLocks noChangeAspect="1"/>
          </p:cNvPicPr>
          <p:nvPr/>
        </p:nvPicPr>
        <p:blipFill>
          <a:blip r:embed="rId2"/>
          <a:srcRect l="30109" t="21829" r="29453" b="15475"/>
          <a:stretch>
            <a:fillRect/>
          </a:stretch>
        </p:blipFill>
        <p:spPr>
          <a:xfrm>
            <a:off x="1446842" y="1600463"/>
            <a:ext cx="1714190" cy="2315031"/>
          </a:xfrm>
          <a:prstGeom prst="rect">
            <a:avLst/>
          </a:prstGeom>
        </p:spPr>
      </p:pic>
      <p:sp>
        <p:nvSpPr>
          <p:cNvPr id="12" name="TextBox 11"/>
          <p:cNvSpPr txBox="1"/>
          <p:nvPr/>
        </p:nvSpPr>
        <p:spPr>
          <a:xfrm>
            <a:off x="-157346" y="2369699"/>
            <a:ext cx="171419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err="1" smtClean="0"/>
              <a:t>Redshift</a:t>
            </a:r>
            <a:r>
              <a:rPr lang="en-US" dirty="0" smtClean="0"/>
              <a:t> of SN</a:t>
            </a:r>
          </a:p>
          <a:p>
            <a:pPr algn="ctr"/>
            <a:r>
              <a:rPr lang="en-US" dirty="0" smtClean="0"/>
              <a:t> </a:t>
            </a:r>
            <a:r>
              <a:rPr lang="en-US" dirty="0" err="1" smtClean="0"/>
              <a:t>z</a:t>
            </a:r>
            <a:r>
              <a:rPr lang="en-US" dirty="0" smtClean="0"/>
              <a:t> = </a:t>
            </a:r>
            <a:r>
              <a:rPr lang="en-US" dirty="0"/>
              <a:t>0.01058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02620" y="932961"/>
            <a:ext cx="277935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Type </a:t>
            </a:r>
            <a:r>
              <a:rPr lang="en-US" sz="2800" dirty="0" err="1" smtClean="0">
                <a:solidFill>
                  <a:schemeClr val="tx1">
                    <a:lumMod val="65000"/>
                  </a:schemeClr>
                </a:solidFill>
              </a:rPr>
              <a:t>IIn</a:t>
            </a:r>
            <a:r>
              <a:rPr lang="en-US" sz="2800" dirty="0" smtClean="0">
                <a:solidFill>
                  <a:schemeClr val="tx1">
                    <a:lumMod val="65000"/>
                  </a:schemeClr>
                </a:solidFill>
              </a:rPr>
              <a:t> SN 2010jl</a:t>
            </a:r>
            <a:endParaRPr lang="en-US" sz="2800" dirty="0">
              <a:solidFill>
                <a:schemeClr val="tx1">
                  <a:lumMod val="65000"/>
                </a:schemeClr>
              </a:solidFill>
            </a:endParaRPr>
          </a:p>
        </p:txBody>
      </p:sp>
      <p:sp>
        <p:nvSpPr>
          <p:cNvPr id="17" name="TextBox 16"/>
          <p:cNvSpPr txBox="1"/>
          <p:nvPr/>
        </p:nvSpPr>
        <p:spPr>
          <a:xfrm>
            <a:off x="235910" y="2000367"/>
            <a:ext cx="11216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UGC 5189</a:t>
            </a:r>
            <a:endParaRPr 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-11348" y="3854640"/>
            <a:ext cx="4939047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Date of discovery:</a:t>
            </a:r>
          </a:p>
          <a:p>
            <a:r>
              <a:rPr lang="en-US" dirty="0" smtClean="0"/>
              <a:t>Nov 3.5 (Newton &amp; Puckett 2010), </a:t>
            </a:r>
          </a:p>
          <a:p>
            <a:r>
              <a:rPr lang="en-US" dirty="0" smtClean="0"/>
              <a:t>classified as Type </a:t>
            </a:r>
            <a:r>
              <a:rPr lang="en-US" dirty="0" err="1" smtClean="0"/>
              <a:t>IIn</a:t>
            </a:r>
            <a:r>
              <a:rPr lang="en-US" dirty="0" smtClean="0"/>
              <a:t> SN Nov 5 (</a:t>
            </a:r>
            <a:r>
              <a:rPr lang="en-US" dirty="0" err="1" smtClean="0"/>
              <a:t>Benetti</a:t>
            </a:r>
            <a:r>
              <a:rPr lang="en-US" dirty="0" smtClean="0"/>
              <a:t> et al. 2010), </a:t>
            </a:r>
          </a:p>
          <a:p>
            <a:r>
              <a:rPr lang="en-US" dirty="0" smtClean="0"/>
              <a:t>early detection Oct 9.6 UT 2010, </a:t>
            </a:r>
          </a:p>
          <a:p>
            <a:r>
              <a:rPr lang="en-US" dirty="0" smtClean="0"/>
              <a:t>peak Oct 18.6 UT 2010 (Stoll et al. 2010)</a:t>
            </a:r>
            <a:endParaRPr lang="en-US" dirty="0"/>
          </a:p>
        </p:txBody>
      </p:sp>
      <p:sp>
        <p:nvSpPr>
          <p:cNvPr id="11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611687"/>
            <a:ext cx="2133600" cy="238522"/>
          </a:xfrm>
        </p:spPr>
        <p:txBody>
          <a:bodyPr/>
          <a:lstStyle/>
          <a:p>
            <a:fld id="{2BE4E6B5-184E-1440-B598-DF3BF5188F13}" type="datetime1">
              <a:rPr lang="en-US" smtClean="0"/>
              <a:t>10/3/13</a:t>
            </a:fld>
            <a:endParaRPr lang="en-US" dirty="0"/>
          </a:p>
        </p:txBody>
      </p:sp>
      <p:pic>
        <p:nvPicPr>
          <p:cNvPr id="10" name="Picture 9" descr="BBFIT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rcRect l="8242" t="1709" r="421"/>
              <a:stretch>
                <a:fillRect/>
              </a:stretch>
            </p:blipFill>
          </mc:Choice>
          <mc:Fallback>
            <p:blipFill>
              <a:blip r:embed="rId4"/>
              <a:srcRect l="8242" t="1709" r="421"/>
              <a:stretch>
                <a:fillRect/>
              </a:stretch>
            </p:blipFill>
          </mc:Fallback>
        </mc:AlternateContent>
        <p:spPr>
          <a:xfrm>
            <a:off x="4789617" y="11239"/>
            <a:ext cx="4339850" cy="682773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3" name="TextBox 12"/>
          <p:cNvSpPr txBox="1"/>
          <p:nvPr/>
        </p:nvSpPr>
        <p:spPr>
          <a:xfrm>
            <a:off x="-45065" y="5439200"/>
            <a:ext cx="454050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Papers already published:</a:t>
            </a:r>
          </a:p>
          <a:p>
            <a:r>
              <a:rPr lang="en-US" dirty="0" smtClean="0"/>
              <a:t>Stoll et al. 2012, Andrews et al. 2011, </a:t>
            </a:r>
          </a:p>
          <a:p>
            <a:r>
              <a:rPr lang="en-US" dirty="0" err="1" smtClean="0"/>
              <a:t>Patat</a:t>
            </a:r>
            <a:r>
              <a:rPr lang="en-US" dirty="0" smtClean="0"/>
              <a:t> et al. 2011 Smith et al 2012, </a:t>
            </a:r>
          </a:p>
          <a:p>
            <a:r>
              <a:rPr lang="en-US" dirty="0" smtClean="0"/>
              <a:t>Zhang et al. 2013, Maeda et al. 2013</a:t>
            </a:r>
            <a:endParaRPr lang="en-US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D9E010-975D-964B-823B-937A24F5EED1}" type="datetime1">
              <a:rPr lang="en-US" smtClean="0"/>
              <a:t>10/3/13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</p:spPr>
        <p:txBody>
          <a:bodyPr/>
          <a:lstStyle/>
          <a:p>
            <a:r>
              <a:rPr lang="en-US" smtClean="0"/>
              <a:t>CSP Meeting, Texas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Lineprofiles</a:t>
            </a:r>
            <a:endParaRPr lang="en-US" dirty="0"/>
          </a:p>
        </p:txBody>
      </p:sp>
      <p:graphicFrame>
        <p:nvGraphicFramePr>
          <p:cNvPr id="20" name="Table 19"/>
          <p:cNvGraphicFramePr>
            <a:graphicFrameLocks noGrp="1"/>
          </p:cNvGraphicFramePr>
          <p:nvPr/>
        </p:nvGraphicFramePr>
        <p:xfrm>
          <a:off x="312924" y="1143000"/>
          <a:ext cx="2470496" cy="4389120"/>
        </p:xfrm>
        <a:graphic>
          <a:graphicData uri="http://schemas.openxmlformats.org/drawingml/2006/table">
            <a:tbl>
              <a:tblPr firstRow="1" bandRow="1">
                <a:tableStyleId>{D7AC3CCA-C797-4891-BE02-D94E43425B78}</a:tableStyleId>
              </a:tblPr>
              <a:tblGrid>
                <a:gridCol w="777162"/>
                <a:gridCol w="1693334"/>
              </a:tblGrid>
              <a:tr h="365125">
                <a:tc>
                  <a:txBody>
                    <a:bodyPr/>
                    <a:lstStyle/>
                    <a:p>
                      <a:r>
                        <a:rPr lang="en-US" dirty="0" smtClean="0"/>
                        <a:t>Line</a:t>
                      </a:r>
                      <a:endParaRPr lang="en-US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Wavelength [Å]</a:t>
                      </a:r>
                      <a:endParaRPr lang="en-US" dirty="0"/>
                    </a:p>
                  </a:txBody>
                  <a:tcPr>
                    <a:solidFill>
                      <a:srgbClr val="7F7F7F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r>
                        <a:rPr lang="en-US" dirty="0" smtClean="0"/>
                        <a:t>Hδ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4101.734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r>
                        <a:rPr lang="en-US" dirty="0" smtClean="0"/>
                        <a:t>Hγ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4340.472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r>
                        <a:rPr lang="en-US" dirty="0" smtClean="0"/>
                        <a:t>Hβ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4861.35</a:t>
                      </a:r>
                      <a:endParaRPr lang="en-US" dirty="0"/>
                    </a:p>
                  </a:txBody>
                  <a:tcPr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5875.621</a:t>
                      </a:r>
                      <a:endParaRPr lang="en-US" dirty="0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r>
                        <a:rPr lang="en-US" dirty="0" smtClean="0"/>
                        <a:t>Hα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6562.79</a:t>
                      </a:r>
                      <a:endParaRPr lang="en-US" dirty="0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7065.2578</a:t>
                      </a:r>
                      <a:endParaRPr lang="en-US" dirty="0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r>
                        <a:rPr lang="en-US" dirty="0" smtClean="0"/>
                        <a:t>Pδ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10049.8</a:t>
                      </a:r>
                      <a:endParaRPr lang="en-US" dirty="0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r>
                        <a:rPr lang="en-US" dirty="0" smtClean="0"/>
                        <a:t>He</a:t>
                      </a:r>
                      <a:r>
                        <a:rPr lang="en-US" baseline="0" dirty="0" smtClean="0"/>
                        <a:t> </a:t>
                      </a:r>
                      <a:r>
                        <a:rPr lang="en-US" dirty="0" smtClean="0"/>
                        <a:t>I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10830.199</a:t>
                      </a:r>
                      <a:endParaRPr lang="en-US" dirty="0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r>
                        <a:rPr lang="en-US" dirty="0" smtClean="0"/>
                        <a:t>Pγ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10938.17</a:t>
                      </a:r>
                      <a:endParaRPr lang="en-US" dirty="0"/>
                    </a:p>
                  </a:txBody>
                  <a:tcPr/>
                </a:tc>
              </a:tr>
              <a:tr h="365125">
                <a:tc>
                  <a:txBody>
                    <a:bodyPr/>
                    <a:lstStyle/>
                    <a:p>
                      <a:r>
                        <a:rPr lang="en-US" dirty="0" smtClean="0"/>
                        <a:t>Pβ</a:t>
                      </a:r>
                      <a:endParaRPr lang="en-US" dirty="0"/>
                    </a:p>
                  </a:txBody>
                  <a:tcP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12818.072</a:t>
                      </a:r>
                    </a:p>
                  </a:txBody>
                  <a:tcPr>
                    <a:solidFill>
                      <a:srgbClr val="D99694"/>
                    </a:solidFill>
                  </a:tcPr>
                </a:tc>
              </a:tr>
              <a:tr h="365125">
                <a:tc>
                  <a:txBody>
                    <a:bodyPr/>
                    <a:lstStyle/>
                    <a:p>
                      <a:r>
                        <a:rPr lang="en-US" dirty="0" err="1" smtClean="0"/>
                        <a:t>Brγ</a:t>
                      </a:r>
                      <a:endParaRPr lang="en-US" dirty="0"/>
                    </a:p>
                  </a:txBody>
                  <a:tcPr>
                    <a:solidFill>
                      <a:srgbClr val="D99694"/>
                    </a:solidFill>
                  </a:tcPr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21655.268</a:t>
                      </a:r>
                      <a:endParaRPr lang="en-US" dirty="0"/>
                    </a:p>
                  </a:txBody>
                  <a:tcPr>
                    <a:solidFill>
                      <a:srgbClr val="D99694"/>
                    </a:solidFill>
                  </a:tcPr>
                </a:tc>
              </a:tr>
            </a:tbl>
          </a:graphicData>
        </a:graphic>
      </p:graphicFrame>
      <p:grpSp>
        <p:nvGrpSpPr>
          <p:cNvPr id="5" name="Group 15"/>
          <p:cNvGrpSpPr/>
          <p:nvPr/>
        </p:nvGrpSpPr>
        <p:grpSpPr>
          <a:xfrm>
            <a:off x="3069162" y="1672166"/>
            <a:ext cx="6039944" cy="3668712"/>
            <a:chOff x="3069162" y="1672166"/>
            <a:chExt cx="6039944" cy="3668712"/>
          </a:xfrm>
        </p:grpSpPr>
        <p:pic>
          <p:nvPicPr>
            <p:cNvPr id="18" name="Picture 17" descr="LINEPROFILE_1200_H_delta4101.734_ORGLINE_LINLIN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7255" t="7114"/>
                <a:stretch>
                  <a:fillRect/>
                </a:stretch>
              </p:blipFill>
            </mc:Choice>
            <mc:Fallback>
              <p:blipFill>
                <a:blip r:embed="rId3"/>
                <a:srcRect l="7255" t="7114"/>
                <a:stretch>
                  <a:fillRect/>
                </a:stretch>
              </p:blipFill>
            </mc:Fallback>
          </mc:AlternateContent>
          <p:spPr>
            <a:xfrm>
              <a:off x="3069162" y="1672166"/>
              <a:ext cx="3003550" cy="3668712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9" name="TextBox 18"/>
            <p:cNvSpPr txBox="1"/>
            <p:nvPr/>
          </p:nvSpPr>
          <p:spPr>
            <a:xfrm>
              <a:off x="4830623" y="2051335"/>
              <a:ext cx="995801" cy="25391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bg1"/>
                  </a:solidFill>
                  <a:latin typeface="Lucida Fax"/>
                  <a:cs typeface="Lucida Fax"/>
                </a:rPr>
                <a:t>      0.41 </a:t>
              </a:r>
              <a:r>
                <a:rPr lang="en-US" sz="1050" dirty="0" err="1" smtClean="0">
                  <a:solidFill>
                    <a:schemeClr val="bg1"/>
                  </a:solidFill>
                  <a:latin typeface="Lucida Grande"/>
                  <a:ea typeface="Lucida Grande"/>
                  <a:cs typeface="Lucida Grande"/>
                </a:rPr>
                <a:t>μ</a:t>
              </a:r>
              <a:r>
                <a:rPr lang="en-US" sz="1050" dirty="0" err="1" smtClean="0">
                  <a:solidFill>
                    <a:schemeClr val="bg1"/>
                  </a:solidFill>
                  <a:latin typeface="Lucida Fax"/>
                  <a:cs typeface="Lucida Fax"/>
                </a:rPr>
                <a:t>m</a:t>
              </a:r>
              <a:r>
                <a:rPr lang="en-US" sz="1050" dirty="0" smtClean="0">
                  <a:solidFill>
                    <a:schemeClr val="bg1"/>
                  </a:solidFill>
                  <a:latin typeface="Lucida Fax"/>
                  <a:cs typeface="Lucida Fax"/>
                </a:rPr>
                <a:t>    </a:t>
              </a:r>
              <a:endParaRPr lang="en-US" sz="1050" dirty="0">
                <a:solidFill>
                  <a:schemeClr val="bg1"/>
                </a:solidFill>
                <a:latin typeface="Lucida Fax"/>
                <a:cs typeface="Lucida Fax"/>
              </a:endParaRPr>
            </a:p>
          </p:txBody>
        </p:sp>
        <p:pic>
          <p:nvPicPr>
            <p:cNvPr id="21" name="Picture 20" descr="LINEPROFILE_1200_H_gamma4340.472_ORGLINE_LINLIN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l="7255" t="7114"/>
                <a:stretch>
                  <a:fillRect/>
                </a:stretch>
              </p:blipFill>
            </mc:Choice>
            <mc:Fallback>
              <p:blipFill>
                <a:blip r:embed="rId5"/>
                <a:srcRect l="7255" t="7114"/>
                <a:stretch>
                  <a:fillRect/>
                </a:stretch>
              </p:blipFill>
            </mc:Fallback>
          </mc:AlternateContent>
          <p:spPr>
            <a:xfrm>
              <a:off x="6105556" y="1672166"/>
              <a:ext cx="3003550" cy="3668712"/>
            </a:xfrm>
            <a:prstGeom prst="rect">
              <a:avLst/>
            </a:prstGeom>
            <a:solidFill>
              <a:schemeClr val="tx1"/>
            </a:solidFill>
          </p:spPr>
        </p:pic>
        <p:sp>
          <p:nvSpPr>
            <p:cNvPr id="22" name="Rectangle 21"/>
            <p:cNvSpPr/>
            <p:nvPr/>
          </p:nvSpPr>
          <p:spPr>
            <a:xfrm>
              <a:off x="6706271" y="1839112"/>
              <a:ext cx="740833" cy="120650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8140638" y="2084182"/>
              <a:ext cx="740172" cy="253916"/>
            </a:xfrm>
            <a:prstGeom prst="rect">
              <a:avLst/>
            </a:prstGeom>
            <a:solidFill>
              <a:srgbClr val="FFFFFF"/>
            </a:solidFill>
          </p:spPr>
          <p:txBody>
            <a:bodyPr wrap="none" rtlCol="0">
              <a:spAutoFit/>
            </a:bodyPr>
            <a:lstStyle/>
            <a:p>
              <a:r>
                <a:rPr lang="en-US" sz="1050" dirty="0" smtClean="0">
                  <a:solidFill>
                    <a:schemeClr val="bg1"/>
                  </a:solidFill>
                  <a:latin typeface="Lucida Fax"/>
                  <a:cs typeface="Lucida Fax"/>
                </a:rPr>
                <a:t>0.43 </a:t>
              </a:r>
              <a:r>
                <a:rPr lang="en-US" sz="1050" dirty="0" err="1" smtClean="0">
                  <a:solidFill>
                    <a:schemeClr val="bg1"/>
                  </a:solidFill>
                  <a:latin typeface="Lucida Grande"/>
                  <a:ea typeface="Lucida Grande"/>
                  <a:cs typeface="Lucida Grande"/>
                </a:rPr>
                <a:t>μ</a:t>
              </a:r>
              <a:r>
                <a:rPr lang="en-US" sz="1050" dirty="0" err="1" smtClean="0">
                  <a:solidFill>
                    <a:schemeClr val="bg1"/>
                  </a:solidFill>
                  <a:latin typeface="Lucida Fax"/>
                  <a:cs typeface="Lucida Fax"/>
                </a:rPr>
                <a:t>m</a:t>
              </a:r>
              <a:r>
                <a:rPr lang="en-US" sz="1050" dirty="0" smtClean="0">
                  <a:solidFill>
                    <a:schemeClr val="bg1"/>
                  </a:solidFill>
                  <a:latin typeface="Lucida Fax"/>
                  <a:cs typeface="Lucida Fax"/>
                </a:rPr>
                <a:t>    </a:t>
              </a:r>
              <a:endParaRPr lang="en-US" sz="1050" dirty="0">
                <a:solidFill>
                  <a:schemeClr val="bg1"/>
                </a:solidFill>
                <a:latin typeface="Lucida Fax"/>
                <a:cs typeface="Lucida Fax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4A28FD-4121-6444-82D4-33A8C0B4883F}" type="datetime1">
              <a:rPr lang="en-US" smtClean="0"/>
              <a:t>10/3/13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2590800" y="6611687"/>
            <a:ext cx="3587657" cy="246313"/>
          </a:xfrm>
        </p:spPr>
        <p:txBody>
          <a:bodyPr/>
          <a:lstStyle/>
          <a:p>
            <a:r>
              <a:rPr lang="en-US" smtClean="0"/>
              <a:t>CSP Meeting, Texas</a:t>
            </a:r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Lineprofiles</a:t>
            </a:r>
            <a:endParaRPr lang="en-US" dirty="0"/>
          </a:p>
        </p:txBody>
      </p:sp>
      <p:pic>
        <p:nvPicPr>
          <p:cNvPr id="15" name="Picture 14" descr="LINEPROFILE_1200_H_beta4861.35_ORGLINE_LINLI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rcRect l="7255" t="7114"/>
              <a:stretch>
                <a:fillRect/>
              </a:stretch>
            </p:blipFill>
          </mc:Choice>
          <mc:Fallback>
            <p:blipFill>
              <a:blip r:embed="rId3"/>
              <a:srcRect l="7255" t="7114"/>
              <a:stretch>
                <a:fillRect/>
              </a:stretch>
            </p:blipFill>
          </mc:Fallback>
        </mc:AlternateContent>
        <p:spPr>
          <a:xfrm>
            <a:off x="40134" y="1672166"/>
            <a:ext cx="3003550" cy="366871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8" name="Picture 7" descr="LINEPROFILE_1200_Br_gamma21655.268_ORGLINE_LINLI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4"/>
              <a:srcRect l="7255" t="7114"/>
              <a:stretch>
                <a:fillRect/>
              </a:stretch>
            </p:blipFill>
          </mc:Choice>
          <mc:Fallback>
            <p:blipFill>
              <a:blip r:embed="rId5"/>
              <a:srcRect l="7255" t="7114"/>
              <a:stretch>
                <a:fillRect/>
              </a:stretch>
            </p:blipFill>
          </mc:Fallback>
        </mc:AlternateContent>
        <p:spPr>
          <a:xfrm>
            <a:off x="6113985" y="1672166"/>
            <a:ext cx="3003550" cy="3668712"/>
          </a:xfrm>
          <a:prstGeom prst="rect">
            <a:avLst/>
          </a:prstGeom>
          <a:solidFill>
            <a:srgbClr val="FFFFFF"/>
          </a:solidFill>
        </p:spPr>
      </p:pic>
      <p:pic>
        <p:nvPicPr>
          <p:cNvPr id="9" name="Picture 8" descr="LINEPROFILE_1200_P_beta12818.072_ORGLINE_LINLI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6"/>
              <a:srcRect l="7255" t="7114"/>
              <a:stretch>
                <a:fillRect/>
              </a:stretch>
            </p:blipFill>
          </mc:Choice>
          <mc:Fallback>
            <p:blipFill>
              <a:blip r:embed="rId7"/>
              <a:srcRect l="7255" t="7114"/>
              <a:stretch>
                <a:fillRect/>
              </a:stretch>
            </p:blipFill>
          </mc:Fallback>
        </mc:AlternateContent>
        <p:spPr>
          <a:xfrm>
            <a:off x="3077641" y="1672166"/>
            <a:ext cx="3003550" cy="3668712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10" name="Rectangle 9"/>
          <p:cNvSpPr/>
          <p:nvPr/>
        </p:nvSpPr>
        <p:spPr>
          <a:xfrm>
            <a:off x="6699250" y="1852083"/>
            <a:ext cx="740833" cy="1206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3666067" y="1852083"/>
            <a:ext cx="740833" cy="1206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4830623" y="2051335"/>
            <a:ext cx="954107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Lucida Fax"/>
                <a:cs typeface="Lucida Fax"/>
              </a:rPr>
              <a:t>      1. 3 </a:t>
            </a:r>
            <a:r>
              <a:rPr lang="en-US" sz="1050" dirty="0" err="1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1050" dirty="0" err="1" smtClean="0">
                <a:solidFill>
                  <a:schemeClr val="bg1"/>
                </a:solidFill>
                <a:latin typeface="Lucida Fax"/>
                <a:cs typeface="Lucida Fax"/>
              </a:rPr>
              <a:t>m</a:t>
            </a:r>
            <a:r>
              <a:rPr lang="en-US" sz="1050" dirty="0" smtClean="0">
                <a:solidFill>
                  <a:schemeClr val="bg1"/>
                </a:solidFill>
                <a:latin typeface="Lucida Fax"/>
                <a:cs typeface="Lucida Fax"/>
              </a:rPr>
              <a:t>    </a:t>
            </a:r>
            <a:endParaRPr lang="en-US" sz="1050" dirty="0">
              <a:solidFill>
                <a:schemeClr val="bg1"/>
              </a:solidFill>
              <a:latin typeface="Lucida Fax"/>
              <a:cs typeface="Lucida Fax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7848044" y="2062713"/>
            <a:ext cx="1038406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Lucida Fax"/>
                <a:cs typeface="Lucida Fax"/>
              </a:rPr>
              <a:t>      2. 16 </a:t>
            </a:r>
            <a:r>
              <a:rPr lang="en-US" sz="1050" dirty="0" err="1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1050" dirty="0" err="1" smtClean="0">
                <a:solidFill>
                  <a:schemeClr val="bg1"/>
                </a:solidFill>
                <a:latin typeface="Lucida Fax"/>
                <a:cs typeface="Lucida Fax"/>
              </a:rPr>
              <a:t>m</a:t>
            </a:r>
            <a:r>
              <a:rPr lang="en-US" sz="1050" dirty="0" smtClean="0">
                <a:solidFill>
                  <a:schemeClr val="bg1"/>
                </a:solidFill>
                <a:latin typeface="Lucida Fax"/>
                <a:cs typeface="Lucida Fax"/>
              </a:rPr>
              <a:t>    </a:t>
            </a:r>
            <a:endParaRPr lang="en-US" sz="1050" dirty="0">
              <a:solidFill>
                <a:schemeClr val="bg1"/>
              </a:solidFill>
              <a:latin typeface="Lucida Fax"/>
              <a:cs typeface="Lucida Fax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1817983" y="2051335"/>
            <a:ext cx="995801" cy="253916"/>
          </a:xfrm>
          <a:prstGeom prst="rect">
            <a:avLst/>
          </a:prstGeom>
          <a:solidFill>
            <a:srgbClr val="FFFFFF"/>
          </a:solidFill>
        </p:spPr>
        <p:txBody>
          <a:bodyPr wrap="none" rtlCol="0">
            <a:spAutoFit/>
          </a:bodyPr>
          <a:lstStyle/>
          <a:p>
            <a:r>
              <a:rPr lang="en-US" sz="1050" dirty="0" smtClean="0">
                <a:solidFill>
                  <a:schemeClr val="bg1"/>
                </a:solidFill>
                <a:latin typeface="Lucida Fax"/>
                <a:cs typeface="Lucida Fax"/>
              </a:rPr>
              <a:t>      0.48 </a:t>
            </a:r>
            <a:r>
              <a:rPr lang="en-US" sz="1050" dirty="0" err="1" smtClean="0">
                <a:solidFill>
                  <a:schemeClr val="bg1"/>
                </a:solidFill>
                <a:latin typeface="Lucida Grande"/>
                <a:ea typeface="Lucida Grande"/>
                <a:cs typeface="Lucida Grande"/>
              </a:rPr>
              <a:t>μ</a:t>
            </a:r>
            <a:r>
              <a:rPr lang="en-US" sz="1050" dirty="0" err="1" smtClean="0">
                <a:solidFill>
                  <a:schemeClr val="bg1"/>
                </a:solidFill>
                <a:latin typeface="Lucida Fax"/>
                <a:cs typeface="Lucida Fax"/>
              </a:rPr>
              <a:t>m</a:t>
            </a:r>
            <a:r>
              <a:rPr lang="en-US" sz="1050" dirty="0" smtClean="0">
                <a:solidFill>
                  <a:schemeClr val="bg1"/>
                </a:solidFill>
                <a:latin typeface="Lucida Fax"/>
                <a:cs typeface="Lucida Fax"/>
              </a:rPr>
              <a:t>    </a:t>
            </a:r>
            <a:endParaRPr lang="en-US" sz="1050" dirty="0">
              <a:solidFill>
                <a:schemeClr val="bg1"/>
              </a:solidFill>
              <a:latin typeface="Lucida Fax"/>
              <a:cs typeface="Lucida Fax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615953" y="1852083"/>
            <a:ext cx="743314" cy="1206500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3D6BAC-FB4D-3347-A07F-56E31089B049}" type="datetime1">
              <a:rPr lang="en-US" smtClean="0"/>
              <a:t>10/3/13</a:t>
            </a:fld>
            <a:endParaRPr lang="en-US" dirty="0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err="1" smtClean="0"/>
              <a:t>Lineprofiles</a:t>
            </a:r>
            <a:endParaRPr lang="en-US" dirty="0"/>
          </a:p>
        </p:txBody>
      </p:sp>
      <p:grpSp>
        <p:nvGrpSpPr>
          <p:cNvPr id="11" name="Group 10"/>
          <p:cNvGrpSpPr/>
          <p:nvPr/>
        </p:nvGrpSpPr>
        <p:grpSpPr>
          <a:xfrm>
            <a:off x="1047458" y="1407822"/>
            <a:ext cx="6545977" cy="4145537"/>
            <a:chOff x="2565463" y="1407822"/>
            <a:chExt cx="6545977" cy="4145537"/>
          </a:xfrm>
        </p:grpSpPr>
        <p:pic>
          <p:nvPicPr>
            <p:cNvPr id="15" name="Picture 14" descr="LINEPROFILE_1200_H_beta4861.35_ORGLINE_LINLIN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2"/>
                <a:srcRect l="7255" t="7114" r="3246"/>
                <a:stretch>
                  <a:fillRect/>
                </a:stretch>
              </p:blipFill>
            </mc:Choice>
            <mc:Fallback>
              <p:blipFill>
                <a:blip r:embed="rId3"/>
                <a:srcRect l="7255" t="7114" r="3246"/>
                <a:stretch>
                  <a:fillRect/>
                </a:stretch>
              </p:blipFill>
            </mc:Fallback>
          </mc:AlternateContent>
          <p:spPr>
            <a:xfrm>
              <a:off x="2565463" y="1407822"/>
              <a:ext cx="3278048" cy="4145537"/>
            </a:xfrm>
            <a:prstGeom prst="rect">
              <a:avLst/>
            </a:prstGeom>
            <a:solidFill>
              <a:srgbClr val="FFFFFF"/>
            </a:solidFill>
          </p:spPr>
        </p:pic>
        <p:pic>
          <p:nvPicPr>
            <p:cNvPr id="16" name="Picture 15" descr="LINEPROFILE_1200_H_beta4861.35_FITLINELO_LINLIN.eps"/>
            <p:cNvPicPr>
              <a:picLocks noChangeAspect="1"/>
            </p:cNvPicPr>
            <p:nvPr/>
          </p:nvPicPr>
          <mc:AlternateContent>
            <mc:Choice xmlns:ma="http://schemas.microsoft.com/office/mac/drawingml/2008/main" Requires="ma">
              <p:blipFill>
                <a:blip r:embed="rId4"/>
                <a:srcRect l="7255" t="7114" r="3422"/>
                <a:stretch>
                  <a:fillRect/>
                </a:stretch>
              </p:blipFill>
            </mc:Choice>
            <mc:Fallback>
              <p:blipFill>
                <a:blip r:embed="rId5"/>
                <a:srcRect l="7255" t="7114" r="3422"/>
                <a:stretch>
                  <a:fillRect/>
                </a:stretch>
              </p:blipFill>
            </mc:Fallback>
          </mc:AlternateContent>
          <p:spPr>
            <a:xfrm>
              <a:off x="5839856" y="1407822"/>
              <a:ext cx="3271584" cy="4145537"/>
            </a:xfrm>
            <a:prstGeom prst="rect">
              <a:avLst/>
            </a:prstGeom>
            <a:solidFill>
              <a:srgbClr val="FFFFFF"/>
            </a:solidFill>
          </p:spPr>
        </p:pic>
        <p:sp>
          <p:nvSpPr>
            <p:cNvPr id="17" name="Rectangle 16"/>
            <p:cNvSpPr/>
            <p:nvPr/>
          </p:nvSpPr>
          <p:spPr>
            <a:xfrm>
              <a:off x="6489808" y="1634515"/>
              <a:ext cx="919517" cy="14250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4" name="Rectangle 23"/>
            <p:cNvSpPr/>
            <p:nvPr/>
          </p:nvSpPr>
          <p:spPr>
            <a:xfrm>
              <a:off x="7896110" y="1838146"/>
              <a:ext cx="1074708" cy="4262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5" name="Rectangle 24"/>
            <p:cNvSpPr/>
            <p:nvPr/>
          </p:nvSpPr>
          <p:spPr>
            <a:xfrm>
              <a:off x="4597149" y="1842210"/>
              <a:ext cx="1089885" cy="426204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7" name="Rectangle 26"/>
            <p:cNvSpPr/>
            <p:nvPr/>
          </p:nvSpPr>
          <p:spPr>
            <a:xfrm>
              <a:off x="3135768" y="1634515"/>
              <a:ext cx="919517" cy="1425030"/>
            </a:xfrm>
            <a:prstGeom prst="rect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2" name="TextBox 11"/>
          <p:cNvSpPr txBox="1"/>
          <p:nvPr/>
        </p:nvSpPr>
        <p:spPr>
          <a:xfrm>
            <a:off x="1934967" y="942270"/>
            <a:ext cx="143688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A6A6A6"/>
                </a:solidFill>
              </a:rPr>
              <a:t>Original line</a:t>
            </a:r>
            <a:endParaRPr lang="en-US" sz="2000" dirty="0">
              <a:solidFill>
                <a:srgbClr val="A6A6A6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5549392" y="931321"/>
            <a:ext cx="16574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 smtClean="0">
                <a:solidFill>
                  <a:srgbClr val="A6A6A6"/>
                </a:solidFill>
              </a:rPr>
              <a:t>Lorentzian</a:t>
            </a:r>
            <a:r>
              <a:rPr lang="en-US" sz="2000" dirty="0" smtClean="0">
                <a:solidFill>
                  <a:srgbClr val="A6A6A6"/>
                </a:solidFill>
              </a:rPr>
              <a:t> fits</a:t>
            </a:r>
            <a:endParaRPr lang="en-US" sz="2000" dirty="0">
              <a:solidFill>
                <a:srgbClr val="A6A6A6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IGLINEPROF_T10MET_ORGLINE_LINLIN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2"/>
              <a:stretch>
                <a:fillRect/>
              </a:stretch>
            </p:blipFill>
          </mc:Choice>
          <mc:Fallback>
            <p:blipFill>
              <a:blip r:embed="rId3"/>
              <a:stretch>
                <a:fillRect/>
              </a:stretch>
            </p:blipFill>
          </mc:Fallback>
        </mc:AlternateContent>
        <p:spPr>
          <a:xfrm>
            <a:off x="765159" y="785225"/>
            <a:ext cx="7528903" cy="5760159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5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</p:spPr>
        <p:txBody>
          <a:bodyPr/>
          <a:lstStyle/>
          <a:p>
            <a:r>
              <a:rPr lang="en-US" dirty="0" err="1" smtClean="0"/>
              <a:t>Lineprofiles</a:t>
            </a:r>
            <a:endParaRPr lang="en-US" dirty="0"/>
          </a:p>
        </p:txBody>
      </p:sp>
      <p:sp>
        <p:nvSpPr>
          <p:cNvPr id="6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634571"/>
            <a:ext cx="2133600" cy="238522"/>
          </a:xfrm>
        </p:spPr>
        <p:txBody>
          <a:bodyPr/>
          <a:lstStyle/>
          <a:p>
            <a:fld id="{BD8ADD51-B7E7-AE46-ABA8-50F89DD775FC}" type="datetime1">
              <a:rPr lang="en-US" smtClean="0"/>
              <a:t>10/3/13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mc:Ignorable="mv" mc:PreserveAttributes="mv:*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EXTONLY_INTEGRAT_EXTINCTION_LORENTZ.eps"/>
          <p:cNvPicPr>
            <a:picLocks noChangeAspect="1"/>
          </p:cNvPicPr>
          <p:nvPr/>
        </p:nvPicPr>
        <mc:AlternateContent>
          <mc:Choice xmlns:ma="http://schemas.microsoft.com/office/mac/drawingml/2008/main" Requires="ma">
            <p:blipFill>
              <a:blip r:embed="rId3"/>
              <a:stretch>
                <a:fillRect/>
              </a:stretch>
            </p:blipFill>
          </mc:Choice>
          <mc:Fallback>
            <p:blipFill>
              <a:blip r:embed="rId4"/>
              <a:stretch>
                <a:fillRect/>
              </a:stretch>
            </p:blipFill>
          </mc:Fallback>
        </mc:AlternateContent>
        <p:spPr>
          <a:xfrm>
            <a:off x="257200" y="1230984"/>
            <a:ext cx="8667254" cy="4663360"/>
          </a:xfrm>
          <a:prstGeom prst="rect">
            <a:avLst/>
          </a:prstGeom>
          <a:solidFill>
            <a:srgbClr val="FFFFFF"/>
          </a:solidFill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3E003CD-18A1-F847-831C-22378D30AD84}" type="datetime1">
              <a:rPr lang="en-US" smtClean="0"/>
              <a:t>10/3/13</a:t>
            </a:fld>
            <a:endParaRPr lang="en-US"/>
          </a:p>
        </p:txBody>
      </p:sp>
      <p:sp>
        <p:nvSpPr>
          <p:cNvPr id="4" name="Title 3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736600"/>
          </a:xfrm>
          <a:prstGeom prst="rect">
            <a:avLst/>
          </a:prstGeom>
        </p:spPr>
        <p:txBody>
          <a:bodyPr/>
          <a:lstStyle/>
          <a:p>
            <a:r>
              <a:rPr lang="en-US" dirty="0" smtClean="0"/>
              <a:t>Supernova extinction curve</a:t>
            </a:r>
            <a:endParaRPr lang="en-US" dirty="0"/>
          </a:p>
        </p:txBody>
      </p:sp>
      <p:graphicFrame>
        <p:nvGraphicFramePr>
          <p:cNvPr id="24578" name="Object 2"/>
          <p:cNvGraphicFramePr>
            <a:graphicFrameLocks noChangeAspect="1"/>
          </p:cNvGraphicFramePr>
          <p:nvPr/>
        </p:nvGraphicFramePr>
        <p:xfrm>
          <a:off x="3097999" y="2137670"/>
          <a:ext cx="2232025" cy="804862"/>
        </p:xfrm>
        <a:graphic>
          <a:graphicData uri="http://schemas.openxmlformats.org/presentationml/2006/ole">
            <p:oleObj spid="_x0000_s24578" name="Equation" r:id="rId5" imgW="1371600" imgH="495300" progId="Equation.3">
              <p:embed/>
            </p:oleObj>
          </a:graphicData>
        </a:graphic>
      </p:graphicFrame>
      <p:sp>
        <p:nvSpPr>
          <p:cNvPr id="6" name="Footer Placeholder 5"/>
          <p:cNvSpPr>
            <a:spLocks noGrp="1"/>
          </p:cNvSpPr>
          <p:nvPr>
            <p:ph type="ftr" sz="quarter" idx="3"/>
          </p:nvPr>
        </p:nvSpPr>
        <p:spPr/>
        <p:txBody>
          <a:bodyPr/>
          <a:lstStyle/>
          <a:p>
            <a:r>
              <a:rPr lang="en-US" smtClean="0"/>
              <a:t>CSP Meeting, Texas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2993</TotalTime>
  <Words>871</Words>
  <Application>Microsoft Macintosh PowerPoint</Application>
  <PresentationFormat>On-screen Show (4:3)</PresentationFormat>
  <Paragraphs>208</Paragraphs>
  <Slides>27</Slides>
  <Notes>0</Notes>
  <HiddenSlides>0</HiddenSlides>
  <MMClips>0</MMClips>
  <ScaleCrop>false</ScaleCrop>
  <HeadingPairs>
    <vt:vector size="6" baseType="variant">
      <vt:variant>
        <vt:lpstr>Design Template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9" baseType="lpstr">
      <vt:lpstr>1_Office Theme</vt:lpstr>
      <vt:lpstr>Equation</vt:lpstr>
      <vt:lpstr>Slide 1</vt:lpstr>
      <vt:lpstr>Core Collapse Supernovae</vt:lpstr>
      <vt:lpstr>Dust Formation in a Type IIn Supernova </vt:lpstr>
      <vt:lpstr>VLT/X-shooter, SN 2010jl</vt:lpstr>
      <vt:lpstr>Lineprofiles</vt:lpstr>
      <vt:lpstr>Lineprofiles</vt:lpstr>
      <vt:lpstr>Lineprofiles</vt:lpstr>
      <vt:lpstr>Lineprofiles</vt:lpstr>
      <vt:lpstr>Supernova extinction curve</vt:lpstr>
      <vt:lpstr>Supernova extinction curve</vt:lpstr>
      <vt:lpstr>Supernova extinction curve</vt:lpstr>
      <vt:lpstr>Large grains</vt:lpstr>
      <vt:lpstr>Dust emission</vt:lpstr>
      <vt:lpstr>Dust mass estimates</vt:lpstr>
      <vt:lpstr>Vaporization radius</vt:lpstr>
      <vt:lpstr>Location constraints</vt:lpstr>
      <vt:lpstr>Supernova lightcurve</vt:lpstr>
      <vt:lpstr>Type Ia projects</vt:lpstr>
      <vt:lpstr>Slide 19</vt:lpstr>
      <vt:lpstr>Extinction dust mass</vt:lpstr>
      <vt:lpstr>More similar Type IIn SNe !!</vt:lpstr>
      <vt:lpstr>Location of dust formation</vt:lpstr>
      <vt:lpstr>Promising Dust Source: Type IIn SNe? </vt:lpstr>
      <vt:lpstr>Blueshift evolution</vt:lpstr>
      <vt:lpstr>Ejecta velocity</vt:lpstr>
      <vt:lpstr>Lineprofile</vt:lpstr>
      <vt:lpstr>Temperature of the dust in the CDS</vt:lpstr>
    </vt:vector>
  </TitlesOfParts>
  <Company>Dark Cosmology Centre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Dark Cosmology Centre</dc:creator>
  <cp:lastModifiedBy>Dark Cosmology Centre</cp:lastModifiedBy>
  <cp:revision>72</cp:revision>
  <dcterms:created xsi:type="dcterms:W3CDTF">2013-10-03T17:18:47Z</dcterms:created>
  <dcterms:modified xsi:type="dcterms:W3CDTF">2013-10-04T18:40:39Z</dcterms:modified>
</cp:coreProperties>
</file>