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4" r:id="rId2"/>
    <p:sldMasterId id="2147484067" r:id="rId3"/>
    <p:sldMasterId id="2147484503" r:id="rId4"/>
  </p:sldMasterIdLst>
  <p:notesMasterIdLst>
    <p:notesMasterId r:id="rId74"/>
  </p:notesMasterIdLst>
  <p:handoutMasterIdLst>
    <p:handoutMasterId r:id="rId75"/>
  </p:handoutMasterIdLst>
  <p:sldIdLst>
    <p:sldId id="521" r:id="rId5"/>
    <p:sldId id="530" r:id="rId6"/>
    <p:sldId id="442" r:id="rId7"/>
    <p:sldId id="594" r:id="rId8"/>
    <p:sldId id="595" r:id="rId9"/>
    <p:sldId id="544" r:id="rId10"/>
    <p:sldId id="545" r:id="rId11"/>
    <p:sldId id="547" r:id="rId12"/>
    <p:sldId id="422" r:id="rId13"/>
    <p:sldId id="548" r:id="rId14"/>
    <p:sldId id="549" r:id="rId15"/>
    <p:sldId id="450" r:id="rId16"/>
    <p:sldId id="449" r:id="rId17"/>
    <p:sldId id="543" r:id="rId18"/>
    <p:sldId id="528" r:id="rId19"/>
    <p:sldId id="523" r:id="rId20"/>
    <p:sldId id="524" r:id="rId21"/>
    <p:sldId id="525" r:id="rId22"/>
    <p:sldId id="542" r:id="rId23"/>
    <p:sldId id="453" r:id="rId24"/>
    <p:sldId id="452" r:id="rId25"/>
    <p:sldId id="359" r:id="rId26"/>
    <p:sldId id="413" r:id="rId27"/>
    <p:sldId id="443" r:id="rId28"/>
    <p:sldId id="446" r:id="rId29"/>
    <p:sldId id="587" r:id="rId30"/>
    <p:sldId id="431" r:id="rId31"/>
    <p:sldId id="551" r:id="rId32"/>
    <p:sldId id="445" r:id="rId33"/>
    <p:sldId id="539" r:id="rId34"/>
    <p:sldId id="580" r:id="rId35"/>
    <p:sldId id="581" r:id="rId36"/>
    <p:sldId id="582" r:id="rId37"/>
    <p:sldId id="583" r:id="rId38"/>
    <p:sldId id="584" r:id="rId39"/>
    <p:sldId id="608" r:id="rId40"/>
    <p:sldId id="609" r:id="rId41"/>
    <p:sldId id="610" r:id="rId42"/>
    <p:sldId id="585" r:id="rId43"/>
    <p:sldId id="586" r:id="rId44"/>
    <p:sldId id="588" r:id="rId45"/>
    <p:sldId id="589" r:id="rId46"/>
    <p:sldId id="590" r:id="rId47"/>
    <p:sldId id="591" r:id="rId48"/>
    <p:sldId id="592" r:id="rId49"/>
    <p:sldId id="593" r:id="rId50"/>
    <p:sldId id="553" r:id="rId51"/>
    <p:sldId id="606" r:id="rId52"/>
    <p:sldId id="573" r:id="rId53"/>
    <p:sldId id="602" r:id="rId54"/>
    <p:sldId id="603" r:id="rId55"/>
    <p:sldId id="604" r:id="rId56"/>
    <p:sldId id="605" r:id="rId57"/>
    <p:sldId id="598" r:id="rId58"/>
    <p:sldId id="597" r:id="rId59"/>
    <p:sldId id="599" r:id="rId60"/>
    <p:sldId id="600" r:id="rId61"/>
    <p:sldId id="607" r:id="rId62"/>
    <p:sldId id="601" r:id="rId63"/>
    <p:sldId id="572" r:id="rId64"/>
    <p:sldId id="567" r:id="rId65"/>
    <p:sldId id="568" r:id="rId66"/>
    <p:sldId id="569" r:id="rId67"/>
    <p:sldId id="570" r:id="rId68"/>
    <p:sldId id="541" r:id="rId69"/>
    <p:sldId id="475" r:id="rId70"/>
    <p:sldId id="476" r:id="rId71"/>
    <p:sldId id="477" r:id="rId72"/>
    <p:sldId id="478" r:id="rId7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001098"/>
    <a:srgbClr val="001CFA"/>
    <a:srgbClr val="93F8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680" autoAdjust="0"/>
  </p:normalViewPr>
  <p:slideViewPr>
    <p:cSldViewPr snapToGrid="0" snapToObjects="1">
      <p:cViewPr varScale="1">
        <p:scale>
          <a:sx n="121" d="100"/>
          <a:sy n="121" d="100"/>
        </p:scale>
        <p:origin x="-116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6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tableStyles" Target="tableStyles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slide" Target="slides/slide69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3DE2E4-B595-644D-BBF3-8E3A4E982940}" type="datetime1">
              <a:rPr lang="en-US"/>
              <a:pPr/>
              <a:t>10/28/12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0BC3E7-C26C-6047-A052-BCFA2159AE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877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28668D-2C5F-F142-AC43-2E8BA38B5644}" type="datetime1">
              <a:rPr lang="en-US"/>
              <a:pPr/>
              <a:t>10/28/12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34799882-51C4-2C4B-BB95-E1ED5B7A17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374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5C76A5-25DC-1742-9B40-A9DA67FF8A06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10854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50AAC2-AAE4-C641-8BA8-EAA3BAE2C913}" type="slidenum">
              <a:rPr lang="en-US" sz="1200">
                <a:latin typeface="Calibri" charset="0"/>
              </a:rPr>
              <a:pPr eaLnBrk="1" hangingPunct="1"/>
              <a:t>37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E1E3CC-78DF-944A-8644-A1F6F4215C43}" type="slidenum">
              <a:rPr lang="en-US" sz="1200">
                <a:latin typeface="Calibri" charset="0"/>
              </a:rPr>
              <a:pPr eaLnBrk="1" hangingPunct="1"/>
              <a:t>38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78E78D-0687-0543-802A-B7CCC0F0EA63}" type="slidenum">
              <a:rPr lang="en-US" sz="1200">
                <a:latin typeface="Calibri" charset="0"/>
              </a:rPr>
              <a:pPr eaLnBrk="1" hangingPunct="1"/>
              <a:t>40</a:t>
            </a:fld>
            <a:endParaRPr lang="en-US" sz="1200">
              <a:latin typeface="Calibri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C23917-C12B-0F4E-8F65-F4DA712092CB}" type="slidenum">
              <a:rPr lang="en-US" sz="1200">
                <a:latin typeface="Calibri" charset="0"/>
              </a:rPr>
              <a:pPr eaLnBrk="1" hangingPunct="1"/>
              <a:t>42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2E7801-AC82-014C-B0C2-194DA2F36D15}" type="slidenum">
              <a:rPr lang="en-US" sz="1200">
                <a:latin typeface="Calibri" charset="0"/>
              </a:rPr>
              <a:pPr eaLnBrk="1" hangingPunct="1"/>
              <a:t>43</a:t>
            </a:fld>
            <a:endParaRPr lang="en-US" sz="1200">
              <a:latin typeface="Calibri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7047A7-C6D2-1243-9D35-9808FB87E5D4}" type="slidenum">
              <a:rPr lang="en-US" sz="1200">
                <a:latin typeface="Calibri" charset="0"/>
              </a:rPr>
              <a:pPr eaLnBrk="1" hangingPunct="1"/>
              <a:t>44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4A1B99-9A76-294C-82D1-FE8DEDE26857}" type="slidenum">
              <a:rPr lang="en-US" sz="1200">
                <a:latin typeface="Calibri" charset="0"/>
              </a:rPr>
              <a:pPr eaLnBrk="1" hangingPunct="1"/>
              <a:t>45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912DCE-B7D1-6346-B651-A828B7B90A15}" type="slidenum">
              <a:rPr lang="en-US" sz="1200">
                <a:latin typeface="Calibri" charset="0"/>
              </a:rPr>
              <a:pPr eaLnBrk="1" hangingPunct="1"/>
              <a:t>46</a:t>
            </a:fld>
            <a:endParaRPr lang="en-US" sz="1200">
              <a:latin typeface="Calibri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8B70E1-6F24-044E-9773-3CB739FAB0DA}" type="slidenum">
              <a:rPr lang="en-US" sz="1200">
                <a:latin typeface="Calibri" charset="0"/>
              </a:rPr>
              <a:pPr eaLnBrk="1" hangingPunct="1"/>
              <a:t>48</a:t>
            </a:fld>
            <a:endParaRPr lang="en-US" sz="1200">
              <a:latin typeface="Calibri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C44BB9-9439-434C-ABC6-1296411C4555}" type="slidenum">
              <a:rPr lang="en-US" sz="1200">
                <a:latin typeface="Calibri" charset="0"/>
              </a:rPr>
              <a:pPr eaLnBrk="1" hangingPunct="1"/>
              <a:t>54</a:t>
            </a:fld>
            <a:endParaRPr lang="en-US" sz="1200">
              <a:latin typeface="Calibri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111E5F-6EE0-984A-B259-EE0552DA0EAA}" type="slidenum">
              <a:rPr lang="en-US" sz="1200">
                <a:latin typeface="Calibri" charset="0"/>
              </a:rPr>
              <a:pPr eaLnBrk="1" hangingPunct="1"/>
              <a:t>6</a:t>
            </a:fld>
            <a:endParaRPr lang="en-US" sz="1200">
              <a:latin typeface="Calibri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2F9C1B-AFA1-B640-9F12-92BDFC551A40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>
              <a:latin typeface="Calibri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100DBC-B144-9B44-BC32-27B278733B59}" type="slidenum">
              <a:rPr lang="en-US" sz="1200">
                <a:latin typeface="Calibri" charset="0"/>
              </a:rPr>
              <a:pPr eaLnBrk="1" hangingPunct="1"/>
              <a:t>10</a:t>
            </a:fld>
            <a:endParaRPr lang="en-US" sz="1200">
              <a:latin typeface="Calibri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DBEEC8-35DB-FE4F-ABC0-11512BECFEF4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>
              <a:latin typeface="Calibri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AC8C05-6E68-9E43-BE09-82670D8A32D8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CD69CC-C254-C444-88C1-AA27AF1C7C03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E994C9-0FAB-2043-8F12-938971107952}" type="slidenum">
              <a:rPr lang="en-US" sz="1200">
                <a:latin typeface="Calibri" charset="0"/>
              </a:rPr>
              <a:pPr eaLnBrk="1" hangingPunct="1"/>
              <a:t>28</a:t>
            </a:fld>
            <a:endParaRPr lang="en-US" sz="1200">
              <a:latin typeface="Calibri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890E4B-6652-D545-A7F8-862EB1885136}" type="slidenum">
              <a:rPr lang="en-US" sz="1200">
                <a:latin typeface="Calibri" charset="0"/>
              </a:rPr>
              <a:pPr eaLnBrk="1" hangingPunct="1"/>
              <a:t>36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charset="0"/>
                <a:cs typeface="ＭＳ Ｐゴシック" charset="0"/>
              </a:defRPr>
            </a:lvl1pPr>
          </a:lstStyle>
          <a:p>
            <a:fld id="{DF50F900-DF5D-1349-B1C1-B1DEEB7473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2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0B70F-1C77-C245-9996-34E8CF1DEE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07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CD8B6-0E48-524E-998D-EF239B4249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4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95692-D24E-E64A-A8D1-AFF0956E8D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2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C7AEF-67DF-CC43-9F01-EB86B482B2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9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F6A58-98FC-D740-9201-E8BD79EF9B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11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45BE39-E820-404A-BC8B-8609DF46D3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6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fld id="{C868DF8A-D6A9-0E4D-AF3B-9FB0BE7983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60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FE4D88-4FD5-0941-AE6D-2917042EE1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2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4D743F-748B-F140-A993-75E2208214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43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B98DD3-A25D-1646-B649-E7339CFCA3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54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fld id="{85E5EF70-F87E-064E-80D6-4E6DDD0098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85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4D743F-748B-F140-A993-75E2208214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2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01139B-8700-D345-B8EC-F718A9B9B5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8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FDEC5-822A-0243-AD0C-1822333BCC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95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E641F-25D1-F74E-BF69-D3FE7DD5A3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7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96DD4-F2F7-6549-B964-813F6B7E0D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4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36D4B-C712-A544-8210-505C52CD24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99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F2D03-C44C-A742-88BC-64E736A087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64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8AF6F-1D21-A84E-B703-36F237C70F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44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12155"/>
            </a:gs>
            <a:gs pos="50000">
              <a:srgbClr val="2242A8"/>
            </a:gs>
            <a:gs pos="100000">
              <a:srgbClr val="11215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762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61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Palatino" charset="0"/>
                <a:cs typeface="Palatino" charset="0"/>
              </a:defRPr>
            </a:lvl1pPr>
          </a:lstStyle>
          <a:p>
            <a:fld id="{404AE505-6CCB-764C-AAB5-175D8AC2FD7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alatino"/>
                <a:ea typeface="ＭＳ Ｐゴシック" pitchFamily="-110" charset="-128"/>
                <a:cs typeface="Palatino"/>
              </a:defRPr>
            </a:lvl1pPr>
          </a:lstStyle>
          <a:p>
            <a:pPr>
              <a:defRPr/>
            </a:pPr>
            <a:r>
              <a:rPr lang="en-US"/>
              <a:t>test</a:t>
            </a:r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99" r:id="rId1"/>
    <p:sldLayoutId id="2147484526" r:id="rId2"/>
    <p:sldLayoutId id="2147484527" r:id="rId3"/>
    <p:sldLayoutId id="2147484528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/>
          <a:ea typeface="ＭＳ Ｐゴシック" charset="-128"/>
          <a:cs typeface="Palatino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Palatino"/>
          <a:ea typeface="ＭＳ Ｐゴシック" charset="-128"/>
          <a:cs typeface="Palatino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Palatino"/>
          <a:ea typeface="ＭＳ Ｐゴシック" charset="-128"/>
          <a:cs typeface="Palatino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Palatino"/>
          <a:ea typeface="ＭＳ Ｐゴシック" charset="-128"/>
          <a:cs typeface="Palatino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Palatino"/>
          <a:ea typeface="ＭＳ Ｐゴシック" charset="-128"/>
          <a:cs typeface="Palatino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Palatino"/>
          <a:ea typeface="ＭＳ Ｐゴシック" charset="-128"/>
          <a:cs typeface="Palatino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0D276D4-6FFB-EE41-A55E-55D91BA8690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12155"/>
            </a:gs>
            <a:gs pos="50000">
              <a:srgbClr val="2242A8"/>
            </a:gs>
            <a:gs pos="100000">
              <a:srgbClr val="11215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762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61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fld id="{4AFEB466-01D1-324C-B992-625B9211663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498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12155"/>
            </a:gs>
            <a:gs pos="50000">
              <a:srgbClr val="2242A8"/>
            </a:gs>
            <a:gs pos="100000">
              <a:srgbClr val="11215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762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" y="6400800"/>
            <a:ext cx="61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5" tIns="45694" rIns="91385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defTabSz="456940"/>
            <a:fld id="{4AFEB466-01D1-324C-B992-625B92116637}" type="slidenum">
              <a:rPr lang="en-US"/>
              <a:pPr defTabSz="456940"/>
              <a:t>‹#›</a:t>
            </a:fld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5" tIns="45694" rIns="91385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5" tIns="45694" rIns="91385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343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06" r:id="rId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  <a:ea typeface="ＭＳ Ｐゴシック" charset="-128"/>
          <a:cs typeface="ＭＳ Ｐゴシック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6pPr>
      <a:lvl7pPr marL="91388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7pPr>
      <a:lvl8pPr marL="1370822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8pPr>
      <a:lvl9pPr marL="1827761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9pPr>
    </p:titleStyle>
    <p:bodyStyle>
      <a:lvl1pPr marL="342706" indent="-34270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528" indent="-285587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352" indent="-22847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291" indent="-22847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231" indent="-22847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173" indent="-22847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0112" indent="-22847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7054" indent="-22847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3992" indent="-22847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1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1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0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2" algn="l" defTabSz="91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rtfweb.ifa.hawaii.edu/Facility/spex/spextel.jpg" TargetMode="External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8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3.emf"/><Relationship Id="rId3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8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9.png"/><Relationship Id="rId3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0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4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5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6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9"/>
          <p:cNvSpPr>
            <a:spLocks noGrp="1"/>
          </p:cNvSpPr>
          <p:nvPr>
            <p:ph type="title"/>
          </p:nvPr>
        </p:nvSpPr>
        <p:spPr>
          <a:xfrm>
            <a:off x="1020763" y="133349"/>
            <a:ext cx="7077075" cy="2591377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3600" dirty="0" smtClean="0">
                <a:latin typeface="Palatino" charset="0"/>
                <a:ea typeface="ＭＳ Ｐゴシック" charset="0"/>
                <a:cs typeface="ＭＳ Ｐゴシック" charset="0"/>
              </a:rPr>
              <a:t>NIR Spectroscopy of Supernovae</a:t>
            </a:r>
            <a:br>
              <a:rPr lang="en-US" sz="3600" dirty="0" smtClean="0">
                <a:latin typeface="Palatino" charset="0"/>
                <a:ea typeface="ＭＳ Ｐゴシック" charset="0"/>
                <a:cs typeface="ＭＳ Ｐゴシック" charset="0"/>
              </a:rPr>
            </a:br>
            <a:r>
              <a:rPr lang="en-US" sz="3600" dirty="0">
                <a:latin typeface="Palatino" charset="0"/>
                <a:ea typeface="ＭＳ Ｐゴシック" charset="0"/>
                <a:cs typeface="ＭＳ Ｐゴシック" charset="0"/>
              </a:rPr>
              <a:t/>
            </a:r>
            <a:br>
              <a:rPr lang="en-US" sz="3600" dirty="0">
                <a:latin typeface="Palatino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Palatino" charset="0"/>
                <a:ea typeface="ＭＳ Ｐゴシック" charset="0"/>
                <a:cs typeface="ＭＳ Ｐゴシック" charset="0"/>
              </a:rPr>
              <a:t>New Perspectives on Evolution,</a:t>
            </a:r>
            <a:br>
              <a:rPr lang="en-US" sz="3200" dirty="0">
                <a:latin typeface="Palatino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Palatino" charset="0"/>
                <a:ea typeface="ＭＳ Ｐゴシック" charset="0"/>
                <a:cs typeface="ＭＳ Ｐゴシック" charset="0"/>
              </a:rPr>
              <a:t>Environments, &amp; Explosions</a:t>
            </a:r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254000" y="6297613"/>
            <a:ext cx="423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F516F0-F60A-9940-9455-E939B674A48A}" type="slidenum">
              <a:rPr lang="en-US" sz="1800">
                <a:latin typeface="Palatino" charset="0"/>
                <a:cs typeface="Palatino" charset="0"/>
              </a:rPr>
              <a:pPr eaLnBrk="1" hangingPunct="1"/>
              <a:t>1</a:t>
            </a:fld>
            <a:endParaRPr lang="en-US" sz="1800">
              <a:latin typeface="Palatino" charset="0"/>
              <a:cs typeface="Palatino" charset="0"/>
            </a:endParaRPr>
          </a:p>
        </p:txBody>
      </p:sp>
      <p:pic>
        <p:nvPicPr>
          <p:cNvPr id="18439" name="Picture 5" descr="supernova_ta1_1106_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9"/>
          <a:stretch>
            <a:fillRect/>
          </a:stretch>
        </p:blipFill>
        <p:spPr bwMode="auto">
          <a:xfrm>
            <a:off x="2691245" y="2769808"/>
            <a:ext cx="3577936" cy="343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908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A49767-52D0-3644-A919-E708B722C502}" type="slidenum">
              <a:rPr lang="en-US" sz="1000">
                <a:solidFill>
                  <a:srgbClr val="FFFFFF"/>
                </a:solidFill>
                <a:latin typeface="Garamond" charset="0"/>
              </a:rPr>
              <a:pPr/>
              <a:t>10</a:t>
            </a:fld>
            <a:endParaRPr lang="en-US" sz="1000">
              <a:solidFill>
                <a:srgbClr val="FFFFFF"/>
              </a:solidFill>
              <a:latin typeface="Garamond" charset="0"/>
            </a:endParaRPr>
          </a:p>
        </p:txBody>
      </p:sp>
      <p:pic>
        <p:nvPicPr>
          <p:cNvPr id="44035" name="Picture 2" descr="Aug24_premax_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5447" r="3979" b="5910"/>
          <a:stretch>
            <a:fillRect/>
          </a:stretch>
        </p:blipFill>
        <p:spPr bwMode="auto">
          <a:xfrm>
            <a:off x="1071563" y="1511300"/>
            <a:ext cx="6954837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994389" y="161925"/>
            <a:ext cx="7109188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dirty="0">
                <a:latin typeface="Palatino" charset="0"/>
                <a:cs typeface="Palatino" charset="0"/>
              </a:rPr>
              <a:t>C</a:t>
            </a:r>
            <a:r>
              <a:rPr lang="en-US" dirty="0" smtClean="0">
                <a:latin typeface="Palatino" charset="0"/>
                <a:cs typeface="Palatino" charset="0"/>
              </a:rPr>
              <a:t>arbon </a:t>
            </a:r>
            <a:r>
              <a:rPr lang="en-US" dirty="0">
                <a:latin typeface="Palatino" charset="0"/>
                <a:cs typeface="Palatino" charset="0"/>
              </a:rPr>
              <a:t>is not detected down to very low limits.</a:t>
            </a:r>
          </a:p>
          <a:p>
            <a:pPr algn="ctr">
              <a:spcBef>
                <a:spcPct val="20000"/>
              </a:spcBef>
            </a:pPr>
            <a:r>
              <a:rPr lang="en-US" dirty="0">
                <a:latin typeface="Palatino" charset="0"/>
                <a:cs typeface="Palatino" charset="0"/>
              </a:rPr>
              <a:t>Mg and O are found in same physical space.</a:t>
            </a:r>
          </a:p>
          <a:p>
            <a:pPr algn="ctr">
              <a:spcBef>
                <a:spcPct val="20000"/>
              </a:spcBef>
            </a:pPr>
            <a:r>
              <a:rPr lang="en-US" dirty="0">
                <a:latin typeface="Palatino" charset="0"/>
                <a:cs typeface="Palatino" charset="0"/>
              </a:rPr>
              <a:t>This suggests that the entire progenitor is burned.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2487613" y="6251575"/>
            <a:ext cx="4356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Palatino" charset="0"/>
                <a:cs typeface="Palatino" charset="0"/>
              </a:rPr>
              <a:t>CI lines marked at v</a:t>
            </a:r>
            <a:r>
              <a:rPr lang="en-US" sz="2000" baseline="-25000">
                <a:latin typeface="Palatino" charset="0"/>
                <a:cs typeface="Palatino" charset="0"/>
              </a:rPr>
              <a:t>exp</a:t>
            </a:r>
            <a:r>
              <a:rPr lang="en-US" sz="2000">
                <a:latin typeface="Palatino" charset="0"/>
                <a:cs typeface="Palatino" charset="0"/>
              </a:rPr>
              <a:t>= 11,000 km/s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022132" y="6211888"/>
            <a:ext cx="335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>
                <a:latin typeface="Palatino" charset="0"/>
                <a:cs typeface="Palatino" charset="0"/>
              </a:rPr>
              <a:t>Marion, et al. 2006, </a:t>
            </a:r>
          </a:p>
          <a:p>
            <a:r>
              <a:rPr lang="en-US" sz="1800" dirty="0" err="1">
                <a:latin typeface="Palatino" charset="0"/>
                <a:cs typeface="Palatino" charset="0"/>
              </a:rPr>
              <a:t>ApJ</a:t>
            </a:r>
            <a:r>
              <a:rPr lang="en-US" sz="1800" dirty="0">
                <a:latin typeface="Palatino" charset="0"/>
                <a:cs typeface="Palatino" charset="0"/>
              </a:rPr>
              <a:t> 635, 1392 </a:t>
            </a:r>
          </a:p>
        </p:txBody>
      </p:sp>
    </p:spTree>
    <p:extLst>
      <p:ext uri="{BB962C8B-B14F-4D97-AF65-F5344CB8AC3E}">
        <p14:creationId xmlns:p14="http://schemas.microsoft.com/office/powerpoint/2010/main" val="327497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5410200" y="5551488"/>
            <a:ext cx="335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>
                <a:latin typeface="Palatino" charset="0"/>
                <a:cs typeface="Palatino" charset="0"/>
              </a:rPr>
              <a:t>Marion, et al. 2006, </a:t>
            </a:r>
          </a:p>
          <a:p>
            <a:r>
              <a:rPr lang="en-US" sz="1800" dirty="0" err="1">
                <a:latin typeface="Palatino" charset="0"/>
                <a:cs typeface="Palatino" charset="0"/>
              </a:rPr>
              <a:t>ApJ</a:t>
            </a:r>
            <a:r>
              <a:rPr lang="en-US" sz="1800" dirty="0">
                <a:latin typeface="Palatino" charset="0"/>
                <a:cs typeface="Palatino" charset="0"/>
              </a:rPr>
              <a:t> 635, 1392 </a:t>
            </a:r>
          </a:p>
        </p:txBody>
      </p:sp>
      <p:sp>
        <p:nvSpPr>
          <p:cNvPr id="46083" name="Rectangle 5"/>
          <p:cNvSpPr>
            <a:spLocks noChangeArrowheads="1"/>
          </p:cNvSpPr>
          <p:nvPr/>
        </p:nvSpPr>
        <p:spPr bwMode="auto">
          <a:xfrm>
            <a:off x="5410200" y="501650"/>
            <a:ext cx="37338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Palatino" charset="0"/>
                <a:cs typeface="Palatino" charset="0"/>
              </a:rPr>
              <a:t>Oxygen abundance </a:t>
            </a:r>
          </a:p>
          <a:p>
            <a:r>
              <a:rPr lang="en-US" sz="2400">
                <a:latin typeface="Palatino" charset="0"/>
                <a:cs typeface="Palatino" charset="0"/>
              </a:rPr>
              <a:t>is greater than </a:t>
            </a:r>
          </a:p>
          <a:p>
            <a:r>
              <a:rPr lang="en-US" sz="2400">
                <a:latin typeface="Palatino" charset="0"/>
                <a:cs typeface="Palatino" charset="0"/>
              </a:rPr>
              <a:t>carbon abundance </a:t>
            </a:r>
          </a:p>
          <a:p>
            <a:r>
              <a:rPr lang="en-US" sz="2400">
                <a:latin typeface="Palatino" charset="0"/>
                <a:cs typeface="Palatino" charset="0"/>
              </a:rPr>
              <a:t>by factors of 10</a:t>
            </a:r>
            <a:r>
              <a:rPr lang="en-US" sz="2400" baseline="30000">
                <a:latin typeface="Palatino" charset="0"/>
                <a:cs typeface="Palatino" charset="0"/>
              </a:rPr>
              <a:t>2</a:t>
            </a:r>
            <a:r>
              <a:rPr lang="en-US" sz="2400">
                <a:latin typeface="Palatino" charset="0"/>
                <a:cs typeface="Palatino" charset="0"/>
              </a:rPr>
              <a:t> – 10</a:t>
            </a:r>
            <a:r>
              <a:rPr lang="en-US" sz="2400" baseline="30000">
                <a:latin typeface="Palatino" charset="0"/>
                <a:cs typeface="Palatino" charset="0"/>
              </a:rPr>
              <a:t>3</a:t>
            </a:r>
            <a:r>
              <a:rPr lang="en-US" sz="2400">
                <a:latin typeface="Palatino" charset="0"/>
                <a:cs typeface="Palatino" charset="0"/>
              </a:rPr>
              <a:t>  </a:t>
            </a:r>
          </a:p>
          <a:p>
            <a:endParaRPr lang="en-US" sz="2800">
              <a:latin typeface="Palatino" charset="0"/>
              <a:cs typeface="Palatino" charset="0"/>
            </a:endParaRPr>
          </a:p>
          <a:p>
            <a:r>
              <a:rPr lang="en-US" sz="2400">
                <a:latin typeface="Palatino" charset="0"/>
                <a:cs typeface="Palatino" charset="0"/>
              </a:rPr>
              <a:t>The lower limit for </a:t>
            </a:r>
          </a:p>
          <a:p>
            <a:r>
              <a:rPr lang="en-US" sz="2400">
                <a:latin typeface="Palatino" charset="0"/>
                <a:cs typeface="Palatino" charset="0"/>
              </a:rPr>
              <a:t>the  O to C ratio </a:t>
            </a:r>
          </a:p>
          <a:p>
            <a:r>
              <a:rPr lang="en-US" sz="2400">
                <a:latin typeface="Palatino" charset="0"/>
                <a:cs typeface="Palatino" charset="0"/>
              </a:rPr>
              <a:t>remains well above unity to velocities in excess of 18,000 km/s.</a:t>
            </a:r>
          </a:p>
        </p:txBody>
      </p:sp>
      <p:pic>
        <p:nvPicPr>
          <p:cNvPr id="46084" name="Picture 6" descr="f7_o2c_Dec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86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00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34FC8B-0234-0C42-A9B8-F1427CC24DA5}" type="slidenum">
              <a:rPr lang="en-US" sz="1000">
                <a:solidFill>
                  <a:srgbClr val="FFFFFF"/>
                </a:solidFill>
                <a:latin typeface="Garamond" charset="0"/>
              </a:rPr>
              <a:pPr/>
              <a:t>12</a:t>
            </a:fld>
            <a:endParaRPr lang="en-US" sz="1000">
              <a:solidFill>
                <a:srgbClr val="FFFFFF"/>
              </a:solidFill>
              <a:latin typeface="Garamond" charset="0"/>
            </a:endParaRPr>
          </a:p>
        </p:txBody>
      </p:sp>
      <p:pic>
        <p:nvPicPr>
          <p:cNvPr id="29699" name="Picture 2" descr="Aug19_nearmax_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483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6240462" y="3633787"/>
            <a:ext cx="2760662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/>
            <a:r>
              <a:rPr lang="en-US" sz="2400" dirty="0">
                <a:solidFill>
                  <a:srgbClr val="FFFFFF"/>
                </a:solidFill>
                <a:latin typeface="Palatino" charset="0"/>
                <a:cs typeface="Palatino" charset="0"/>
              </a:rPr>
              <a:t>Relatively unblended</a:t>
            </a:r>
          </a:p>
          <a:p>
            <a:pPr defTabSz="914400"/>
            <a:endParaRPr lang="en-US" sz="24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defTabSz="914400"/>
            <a:r>
              <a:rPr lang="en-US" sz="2400" dirty="0">
                <a:solidFill>
                  <a:srgbClr val="FFFFFF"/>
                </a:solidFill>
                <a:latin typeface="Palatino" charset="0"/>
                <a:cs typeface="Palatino" charset="0"/>
              </a:rPr>
              <a:t>Covered </a:t>
            </a:r>
            <a:r>
              <a:rPr lang="en-US" sz="24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by</a:t>
            </a:r>
          </a:p>
          <a:p>
            <a:pPr defTabSz="914400"/>
            <a:r>
              <a:rPr lang="en-US" sz="24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all </a:t>
            </a:r>
            <a:r>
              <a:rPr lang="en-US" sz="2400" dirty="0">
                <a:solidFill>
                  <a:srgbClr val="FFFFFF"/>
                </a:solidFill>
                <a:latin typeface="Palatino" charset="0"/>
                <a:cs typeface="Palatino" charset="0"/>
              </a:rPr>
              <a:t>spectra </a:t>
            </a:r>
            <a:endParaRPr lang="en-US" sz="2400" dirty="0" smtClean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defTabSz="914400"/>
            <a:r>
              <a:rPr lang="en-US" sz="24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in </a:t>
            </a:r>
            <a:r>
              <a:rPr lang="en-US" sz="2400" dirty="0">
                <a:solidFill>
                  <a:srgbClr val="FFFFFF"/>
                </a:solidFill>
                <a:latin typeface="Palatino" charset="0"/>
                <a:cs typeface="Palatino" charset="0"/>
              </a:rPr>
              <a:t>our sample</a:t>
            </a: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6240462" y="304800"/>
            <a:ext cx="290353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3200" dirty="0" smtClean="0">
                <a:solidFill>
                  <a:srgbClr val="EAEAEA"/>
                </a:solidFill>
                <a:latin typeface="Palatino" charset="0"/>
                <a:cs typeface="Palatino" charset="0"/>
              </a:rPr>
              <a:t>Absorption features in early spectra</a:t>
            </a:r>
          </a:p>
          <a:p>
            <a:pPr defTabSz="914400" eaLnBrk="1" hangingPunct="1"/>
            <a:r>
              <a:rPr lang="en-US" sz="3200" dirty="0">
                <a:solidFill>
                  <a:srgbClr val="EAEAEA"/>
                </a:solidFill>
                <a:latin typeface="Palatino" charset="0"/>
                <a:cs typeface="Palatino" charset="0"/>
              </a:rPr>
              <a:t>o</a:t>
            </a:r>
            <a:r>
              <a:rPr lang="en-US" sz="3200" dirty="0" smtClean="0">
                <a:solidFill>
                  <a:srgbClr val="EAEAEA"/>
                </a:solidFill>
                <a:latin typeface="Palatino" charset="0"/>
                <a:cs typeface="Palatino" charset="0"/>
              </a:rPr>
              <a:t>f SN </a:t>
            </a:r>
            <a:r>
              <a:rPr lang="en-US" sz="3200" dirty="0" err="1" smtClean="0">
                <a:solidFill>
                  <a:srgbClr val="EAEAEA"/>
                </a:solidFill>
                <a:latin typeface="Palatino" charset="0"/>
                <a:cs typeface="Palatino" charset="0"/>
              </a:rPr>
              <a:t>Ia</a:t>
            </a:r>
            <a:endParaRPr lang="en-US" sz="3200" dirty="0">
              <a:solidFill>
                <a:srgbClr val="EAEAEA"/>
              </a:solidFill>
              <a:latin typeface="Palatino" charset="0"/>
              <a:cs typeface="Palatino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28600" y="5943600"/>
            <a:ext cx="2605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800">
                <a:solidFill>
                  <a:srgbClr val="EAEAEA"/>
                </a:solidFill>
                <a:latin typeface="Palatino" charset="0"/>
                <a:cs typeface="Palatino" charset="0"/>
              </a:rPr>
              <a:t>Top: </a:t>
            </a:r>
            <a:r>
              <a:rPr lang="el-GR" sz="1800">
                <a:solidFill>
                  <a:srgbClr val="EAEAEA"/>
                </a:solidFill>
                <a:latin typeface="Palatino" charset="0"/>
                <a:cs typeface="Palatino" charset="0"/>
              </a:rPr>
              <a:t>λ</a:t>
            </a:r>
            <a:r>
              <a:rPr lang="en-US" sz="1800">
                <a:solidFill>
                  <a:srgbClr val="EAEAEA"/>
                </a:solidFill>
                <a:latin typeface="Palatino" charset="0"/>
                <a:cs typeface="Palatino" charset="0"/>
              </a:rPr>
              <a:t> = 0.65 – 1.35 </a:t>
            </a:r>
            <a:r>
              <a:rPr lang="en-US" sz="1800">
                <a:solidFill>
                  <a:srgbClr val="FFFFFF"/>
                </a:solidFill>
                <a:latin typeface="Palatino" charset="0"/>
                <a:cs typeface="Palatino" charset="0"/>
              </a:rPr>
              <a:t>µ</a:t>
            </a:r>
            <a:r>
              <a:rPr lang="en-US" sz="1800">
                <a:solidFill>
                  <a:srgbClr val="EAEAEA"/>
                </a:solidFill>
                <a:latin typeface="Palatino" charset="0"/>
                <a:cs typeface="Palatino" charset="0"/>
              </a:rPr>
              <a:t>m </a:t>
            </a:r>
            <a:endParaRPr lang="el-GR" sz="1800">
              <a:solidFill>
                <a:srgbClr val="EAEAEA"/>
              </a:solidFill>
              <a:latin typeface="Palatino" charset="0"/>
              <a:cs typeface="Palatino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505200" y="5943600"/>
            <a:ext cx="2735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800">
                <a:solidFill>
                  <a:srgbClr val="EAEAEA"/>
                </a:solidFill>
                <a:latin typeface="Palatino" charset="0"/>
                <a:cs typeface="Palatino" charset="0"/>
              </a:rPr>
              <a:t>Bottom: </a:t>
            </a:r>
            <a:r>
              <a:rPr lang="el-GR" sz="1800">
                <a:solidFill>
                  <a:srgbClr val="EAEAEA"/>
                </a:solidFill>
                <a:latin typeface="Palatino" charset="0"/>
                <a:cs typeface="Palatino" charset="0"/>
              </a:rPr>
              <a:t>λ</a:t>
            </a:r>
            <a:r>
              <a:rPr lang="en-US" sz="1800">
                <a:solidFill>
                  <a:srgbClr val="EAEAEA"/>
                </a:solidFill>
                <a:latin typeface="Palatino" charset="0"/>
                <a:cs typeface="Palatino" charset="0"/>
              </a:rPr>
              <a:t> = 0.7 – 2.5 </a:t>
            </a:r>
            <a:r>
              <a:rPr lang="en-US" sz="1800">
                <a:solidFill>
                  <a:srgbClr val="FFFFFF"/>
                </a:solidFill>
                <a:latin typeface="Palatino" charset="0"/>
                <a:cs typeface="Palatino" charset="0"/>
              </a:rPr>
              <a:t>µ</a:t>
            </a:r>
            <a:r>
              <a:rPr lang="en-US" sz="1800">
                <a:solidFill>
                  <a:srgbClr val="EAEAEA"/>
                </a:solidFill>
                <a:latin typeface="Palatino" charset="0"/>
                <a:cs typeface="Palatino" charset="0"/>
              </a:rPr>
              <a:t>m </a:t>
            </a:r>
            <a:endParaRPr lang="el-GR" sz="1800">
              <a:solidFill>
                <a:srgbClr val="EAEAEA"/>
              </a:solidFill>
              <a:latin typeface="Palatino" charset="0"/>
              <a:cs typeface="Palatino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590800" y="1066800"/>
            <a:ext cx="914400" cy="13716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91440" bIns="91440" anchor="ctr">
            <a:spAutoFit/>
          </a:bodyPr>
          <a:lstStyle/>
          <a:p>
            <a:pPr defTabSz="914400"/>
            <a:endParaRPr lang="en-US" sz="3200">
              <a:solidFill>
                <a:srgbClr val="FFFFFF"/>
              </a:solidFill>
              <a:latin typeface="Garamond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09800" y="457200"/>
            <a:ext cx="1712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>
                <a:solidFill>
                  <a:srgbClr val="000000"/>
                </a:solidFill>
                <a:latin typeface="Garamond" charset="0"/>
              </a:rPr>
              <a:t>MgII from 1.0927 µm</a:t>
            </a:r>
          </a:p>
        </p:txBody>
      </p:sp>
      <p:sp>
        <p:nvSpPr>
          <p:cNvPr id="29706" name="TextBox 10"/>
          <p:cNvSpPr txBox="1">
            <a:spLocks noChangeArrowheads="1"/>
          </p:cNvSpPr>
          <p:nvPr/>
        </p:nvSpPr>
        <p:spPr bwMode="auto">
          <a:xfrm>
            <a:off x="6172199" y="2438400"/>
            <a:ext cx="2971800" cy="107791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sz="3200">
                <a:solidFill>
                  <a:srgbClr val="93F84F"/>
                </a:solidFill>
                <a:latin typeface="Palatino" charset="0"/>
                <a:cs typeface="Palatino" charset="0"/>
              </a:rPr>
              <a:t>MgII</a:t>
            </a:r>
          </a:p>
          <a:p>
            <a:pPr algn="ctr" defTabSz="914400" eaLnBrk="1" hangingPunct="1"/>
            <a:r>
              <a:rPr lang="en-US" sz="3200">
                <a:solidFill>
                  <a:srgbClr val="93F84F"/>
                </a:solidFill>
                <a:latin typeface="Palatino" charset="0"/>
                <a:cs typeface="Palatino" charset="0"/>
              </a:rPr>
              <a:t>1.0927 µm</a:t>
            </a:r>
          </a:p>
        </p:txBody>
      </p:sp>
      <p:sp>
        <p:nvSpPr>
          <p:cNvPr id="29707" name="TextBox 3"/>
          <p:cNvSpPr txBox="1">
            <a:spLocks noChangeArrowheads="1"/>
          </p:cNvSpPr>
          <p:nvPr/>
        </p:nvSpPr>
        <p:spPr bwMode="auto">
          <a:xfrm>
            <a:off x="7510463" y="651351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EEB4452-A5EA-214A-9C72-DABAD05B83EF}" type="slidenum">
              <a:rPr lang="en-US" sz="1000">
                <a:solidFill>
                  <a:srgbClr val="FFFFFF"/>
                </a:solidFill>
                <a:latin typeface="Garamond" charset="0"/>
              </a:rPr>
              <a:pPr/>
              <a:t>13</a:t>
            </a:fld>
            <a:endParaRPr lang="en-US" sz="1000">
              <a:solidFill>
                <a:srgbClr val="FFFFFF"/>
              </a:solidFill>
              <a:latin typeface="Garamond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5578331" y="1092200"/>
            <a:ext cx="356566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sz="32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Mg II </a:t>
            </a:r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1.0927 </a:t>
            </a:r>
            <a:r>
              <a:rPr lang="en-US" sz="32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μm</a:t>
            </a:r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  <a:endParaRPr lang="en-US" sz="3200" dirty="0" smtClean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defTabSz="914400"/>
            <a:r>
              <a:rPr lang="en-US" sz="32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features </a:t>
            </a:r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in</a:t>
            </a:r>
          </a:p>
          <a:p>
            <a:pPr defTabSz="914400"/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53 NIR spectra </a:t>
            </a:r>
            <a:endParaRPr lang="en-US" sz="3200" dirty="0" smtClean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defTabSz="914400"/>
            <a:r>
              <a:rPr lang="en-US" sz="32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of </a:t>
            </a:r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31 </a:t>
            </a:r>
            <a:r>
              <a:rPr lang="en-US" sz="32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SNe</a:t>
            </a:r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Palatino" charset="0"/>
                <a:cs typeface="Palatino" charset="0"/>
              </a:rPr>
              <a:t>Ia</a:t>
            </a:r>
            <a:endParaRPr lang="en-US" sz="3200" dirty="0">
              <a:solidFill>
                <a:srgbClr val="FFFFFF"/>
              </a:solidFill>
              <a:latin typeface="Palatino" charset="0"/>
              <a:cs typeface="Palatino" charset="0"/>
            </a:endParaRPr>
          </a:p>
        </p:txBody>
      </p:sp>
      <p:sp>
        <p:nvSpPr>
          <p:cNvPr id="28678" name="TextBox 3"/>
          <p:cNvSpPr txBox="1">
            <a:spLocks noChangeArrowheads="1"/>
          </p:cNvSpPr>
          <p:nvPr/>
        </p:nvSpPr>
        <p:spPr bwMode="auto">
          <a:xfrm>
            <a:off x="7510463" y="651351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</a:p>
        </p:txBody>
      </p:sp>
      <p:pic>
        <p:nvPicPr>
          <p:cNvPr id="9" name="Picture 17" descr="pv10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9091" r="7843" b="9091"/>
          <a:stretch>
            <a:fillRect/>
          </a:stretch>
        </p:blipFill>
        <p:spPr bwMode="auto">
          <a:xfrm>
            <a:off x="0" y="1"/>
            <a:ext cx="5368591" cy="682148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77939" y="5552527"/>
            <a:ext cx="249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Palatino"/>
                <a:cs typeface="Palatino"/>
              </a:rPr>
              <a:t>Note C I features 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78331" y="3400791"/>
            <a:ext cx="2771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Palatino" charset="0"/>
                <a:cs typeface="Palatino" charset="0"/>
              </a:rPr>
              <a:t>Marion et al. (2012)</a:t>
            </a:r>
          </a:p>
          <a:p>
            <a:endParaRPr lang="en-US" sz="2400" dirty="0" smtClean="0"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m15_r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47117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dm15_defini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5500"/>
            <a:ext cx="462915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681038" y="9525"/>
            <a:ext cx="3706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Palatino" charset="0"/>
                <a:cs typeface="Palatino" charset="0"/>
              </a:rPr>
              <a:t>Suntzeff (1996)</a:t>
            </a: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681038" y="3365500"/>
            <a:ext cx="2954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Palatino" charset="0"/>
                <a:cs typeface="Palatino" charset="0"/>
              </a:rPr>
              <a:t>Phillips (1993)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29150" y="1279525"/>
            <a:ext cx="4514850" cy="40318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l-GR" sz="4400" dirty="0">
                <a:solidFill>
                  <a:srgbClr val="00FF00"/>
                </a:solidFill>
                <a:latin typeface="Palatino" charset="0"/>
                <a:cs typeface="Palatino" charset="0"/>
              </a:rPr>
              <a:t>Δ</a:t>
            </a:r>
            <a:r>
              <a:rPr lang="en-US" sz="4400" dirty="0">
                <a:solidFill>
                  <a:srgbClr val="00FF00"/>
                </a:solidFill>
                <a:latin typeface="Palatino" charset="0"/>
                <a:cs typeface="Palatino" charset="0"/>
              </a:rPr>
              <a:t>m</a:t>
            </a:r>
            <a:r>
              <a:rPr lang="en-US" sz="4400" baseline="-25000" dirty="0">
                <a:solidFill>
                  <a:srgbClr val="00FF00"/>
                </a:solidFill>
                <a:latin typeface="Palatino" charset="0"/>
                <a:cs typeface="Palatino" charset="0"/>
              </a:rPr>
              <a:t>15</a:t>
            </a:r>
            <a:r>
              <a:rPr lang="en-US" sz="4400" baseline="-25000" dirty="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</a:p>
          <a:p>
            <a:pPr algn="ctr" defTabSz="914400" eaLnBrk="1" hangingPunct="1"/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decline in brightness</a:t>
            </a:r>
          </a:p>
          <a:p>
            <a:pPr algn="ctr" defTabSz="914400" eaLnBrk="1" hangingPunct="1"/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after 15 days</a:t>
            </a:r>
          </a:p>
          <a:p>
            <a:pPr algn="ctr" defTabSz="914400" eaLnBrk="1" hangingPunct="1"/>
            <a:endParaRPr lang="en-US" sz="20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algn="ctr" defTabSz="914400" eaLnBrk="1" hangingPunct="1"/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Related to absolute brightness and used to reduce dispersion of observed brightness </a:t>
            </a:r>
          </a:p>
          <a:p>
            <a:pPr algn="ctr" defTabSz="914400" eaLnBrk="1" hangingPunct="1"/>
            <a:endParaRPr lang="en-US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algn="ctr" defTabSz="914400" eaLnBrk="1" hangingPunct="1"/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MLCS2k2 parameter </a:t>
            </a:r>
            <a:r>
              <a:rPr lang="en-US" dirty="0" err="1" smtClean="0">
                <a:solidFill>
                  <a:srgbClr val="FFFFFF"/>
                </a:solidFill>
                <a:latin typeface="Lucida Grande" charset="0"/>
                <a:cs typeface="Lucida Grande" charset="0"/>
              </a:rPr>
              <a:t>Δ</a:t>
            </a:r>
            <a:endParaRPr lang="en-US" dirty="0" smtClean="0">
              <a:solidFill>
                <a:srgbClr val="FFFFFF"/>
              </a:solidFill>
              <a:latin typeface="Lucida Grande" charset="0"/>
              <a:cs typeface="Lucida Grande" charset="0"/>
            </a:endParaRPr>
          </a:p>
          <a:p>
            <a:pPr algn="ctr" defTabSz="914400" eaLnBrk="1" hangingPunct="1"/>
            <a:r>
              <a:rPr lang="en-US" dirty="0" smtClean="0">
                <a:solidFill>
                  <a:srgbClr val="FFFFFF"/>
                </a:solidFill>
                <a:latin typeface="Palatino"/>
                <a:cs typeface="Palatino"/>
              </a:rPr>
              <a:t>Stretch factors</a:t>
            </a:r>
            <a:endParaRPr lang="en-US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44454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21" descr="p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10606" r="6863" b="9848"/>
          <a:stretch>
            <a:fillRect/>
          </a:stretch>
        </p:blipFill>
        <p:spPr bwMode="auto">
          <a:xfrm>
            <a:off x="1" y="0"/>
            <a:ext cx="5682926" cy="685800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82927" y="1687080"/>
            <a:ext cx="34610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>
                <a:solidFill>
                  <a:srgbClr val="93F84F"/>
                </a:solidFill>
                <a:latin typeface="Palatino"/>
                <a:cs typeface="Palatino"/>
              </a:rPr>
              <a:t>No </a:t>
            </a:r>
            <a:r>
              <a:rPr lang="en-US" sz="2400" dirty="0">
                <a:solidFill>
                  <a:srgbClr val="93F84F"/>
                </a:solidFill>
                <a:latin typeface="Palatino"/>
                <a:cs typeface="Palatino"/>
              </a:rPr>
              <a:t>obvious correlations between </a:t>
            </a:r>
            <a:r>
              <a:rPr lang="en-US" sz="2400" dirty="0" smtClean="0">
                <a:solidFill>
                  <a:srgbClr val="93F84F"/>
                </a:solidFill>
                <a:latin typeface="Palatino"/>
                <a:cs typeface="Palatino"/>
              </a:rPr>
              <a:t>Mg </a:t>
            </a:r>
            <a:r>
              <a:rPr lang="en-US" sz="2400" dirty="0">
                <a:solidFill>
                  <a:srgbClr val="93F84F"/>
                </a:solidFill>
                <a:latin typeface="Palatino"/>
                <a:cs typeface="Palatino"/>
              </a:rPr>
              <a:t>II features and </a:t>
            </a:r>
            <a:r>
              <a:rPr lang="en-US" sz="2400" dirty="0" smtClean="0">
                <a:solidFill>
                  <a:srgbClr val="93F84F"/>
                </a:solidFill>
                <a:latin typeface="Palatino"/>
                <a:cs typeface="Palatino"/>
              </a:rPr>
              <a:t>velocity</a:t>
            </a:r>
            <a:endParaRPr lang="en-US" sz="2400" dirty="0" smtClean="0">
              <a:solidFill>
                <a:srgbClr val="93F84F"/>
              </a:solidFill>
              <a:latin typeface="Palatino"/>
              <a:cs typeface="Palatino"/>
            </a:endParaRPr>
          </a:p>
          <a:p>
            <a:pPr eaLnBrk="1" hangingPunct="1"/>
            <a:endParaRPr lang="en-US" sz="2400" dirty="0">
              <a:solidFill>
                <a:srgbClr val="FFFFFF"/>
              </a:solidFill>
              <a:latin typeface="Palatino"/>
              <a:cs typeface="Palatino"/>
            </a:endParaRPr>
          </a:p>
          <a:p>
            <a:pPr eaLnBrk="1" hangingPunct="1"/>
            <a:r>
              <a:rPr lang="en-US" sz="2400" dirty="0" smtClean="0">
                <a:solidFill>
                  <a:srgbClr val="FFFFFF"/>
                </a:solidFill>
                <a:latin typeface="Palatino"/>
                <a:cs typeface="Palatino"/>
              </a:rPr>
              <a:t>A </a:t>
            </a:r>
            <a:r>
              <a:rPr lang="en-US" sz="2400" dirty="0">
                <a:solidFill>
                  <a:srgbClr val="FFFFFF"/>
                </a:solidFill>
                <a:latin typeface="Palatino"/>
                <a:cs typeface="Palatino"/>
              </a:rPr>
              <a:t>correlation </a:t>
            </a:r>
            <a:r>
              <a:rPr lang="en-US" sz="2400" dirty="0" smtClean="0">
                <a:solidFill>
                  <a:srgbClr val="FFFFFF"/>
                </a:solidFill>
                <a:latin typeface="Palatino"/>
                <a:cs typeface="Palatino"/>
              </a:rPr>
              <a:t>between</a:t>
            </a:r>
          </a:p>
          <a:p>
            <a:pPr eaLnBrk="1" hangingPunct="1"/>
            <a:r>
              <a:rPr lang="en-US" sz="2400" dirty="0" smtClean="0">
                <a:solidFill>
                  <a:srgbClr val="FFFFFF"/>
                </a:solidFill>
                <a:latin typeface="Palatino"/>
                <a:cs typeface="Palatino"/>
              </a:rPr>
              <a:t>Mg II velocity </a:t>
            </a:r>
            <a:r>
              <a:rPr lang="en-US" sz="2400" dirty="0" smtClean="0">
                <a:solidFill>
                  <a:srgbClr val="FFFFFF"/>
                </a:solidFill>
                <a:latin typeface="Palatino"/>
                <a:cs typeface="Palatino"/>
              </a:rPr>
              <a:t>and </a:t>
            </a:r>
            <a:r>
              <a:rPr lang="en-US" sz="2400" dirty="0" smtClean="0">
                <a:solidFill>
                  <a:srgbClr val="FFFFFF"/>
                </a:solidFill>
                <a:latin typeface="Palatino"/>
                <a:cs typeface="Palatino"/>
              </a:rPr>
              <a:t>Δm15 is </a:t>
            </a:r>
            <a:r>
              <a:rPr lang="en-US" sz="2400" dirty="0" smtClean="0">
                <a:solidFill>
                  <a:srgbClr val="FFFFFF"/>
                </a:solidFill>
                <a:latin typeface="Palatino"/>
                <a:cs typeface="Palatino"/>
              </a:rPr>
              <a:t>expected. </a:t>
            </a:r>
            <a:endParaRPr lang="en-US" sz="24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pPr eaLnBrk="1" hangingPunct="1"/>
            <a:endParaRPr lang="en-US" sz="24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pPr eaLnBrk="1" hangingPunct="1"/>
            <a:r>
              <a:rPr lang="en-US" sz="2400" dirty="0" smtClean="0">
                <a:solidFill>
                  <a:srgbClr val="FFFFFF"/>
                </a:solidFill>
                <a:latin typeface="Palatino"/>
                <a:cs typeface="Palatino"/>
              </a:rPr>
              <a:t>(</a:t>
            </a:r>
            <a:r>
              <a:rPr lang="en-US" sz="2400" dirty="0">
                <a:solidFill>
                  <a:srgbClr val="FFFFFF"/>
                </a:solidFill>
                <a:latin typeface="Palatino"/>
                <a:cs typeface="Palatino"/>
              </a:rPr>
              <a:t>see </a:t>
            </a:r>
            <a:r>
              <a:rPr lang="en-US" sz="2400" dirty="0" smtClean="0">
                <a:solidFill>
                  <a:srgbClr val="FFFFFF"/>
                </a:solidFill>
                <a:latin typeface="Palatino"/>
                <a:cs typeface="Palatino"/>
              </a:rPr>
              <a:t>Hsiao</a:t>
            </a:r>
            <a:r>
              <a:rPr lang="en-US" sz="2400" dirty="0">
                <a:solidFill>
                  <a:srgbClr val="FFFFFF"/>
                </a:solidFill>
                <a:latin typeface="Palatino"/>
                <a:cs typeface="Palatino"/>
              </a:rPr>
              <a:t>, et al.</a:t>
            </a:r>
            <a:r>
              <a:rPr lang="en-US" sz="2400" dirty="0" smtClean="0">
                <a:solidFill>
                  <a:srgbClr val="FFFFFF"/>
                </a:solidFill>
                <a:latin typeface="Palatino"/>
                <a:cs typeface="Palatino"/>
              </a:rPr>
              <a:t>)</a:t>
            </a:r>
            <a:endParaRPr lang="en-US" sz="24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2727" y="378738"/>
            <a:ext cx="31470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/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Mg II 1.0927 </a:t>
            </a:r>
            <a:r>
              <a:rPr lang="en-US" sz="32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μm</a:t>
            </a:r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320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15" descr="pew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7576" r="5882" b="6818"/>
          <a:stretch>
            <a:fillRect/>
          </a:stretch>
        </p:blipFill>
        <p:spPr bwMode="auto">
          <a:xfrm>
            <a:off x="3881765" y="1"/>
            <a:ext cx="5158325" cy="677718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799138"/>
            <a:ext cx="37982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93F84F"/>
                </a:solidFill>
                <a:latin typeface="Palatino"/>
                <a:cs typeface="Palatino"/>
              </a:rPr>
              <a:t>Equivalent </a:t>
            </a:r>
            <a:r>
              <a:rPr lang="en-US" sz="2800" dirty="0" smtClean="0">
                <a:solidFill>
                  <a:srgbClr val="93F84F"/>
                </a:solidFill>
                <a:latin typeface="Palatino"/>
                <a:cs typeface="Palatino"/>
              </a:rPr>
              <a:t>Width</a:t>
            </a:r>
          </a:p>
          <a:p>
            <a:pPr algn="r"/>
            <a:r>
              <a:rPr lang="en-US" sz="2800" dirty="0" smtClean="0">
                <a:solidFill>
                  <a:srgbClr val="93F84F"/>
                </a:solidFill>
                <a:latin typeface="Palatino"/>
                <a:cs typeface="Palatino"/>
              </a:rPr>
              <a:t>and </a:t>
            </a:r>
            <a:r>
              <a:rPr lang="el-GR" sz="2800" dirty="0" smtClean="0">
                <a:solidFill>
                  <a:srgbClr val="93F84F"/>
                </a:solidFill>
                <a:latin typeface="Palatino"/>
                <a:cs typeface="Palatino"/>
              </a:rPr>
              <a:t>Δm15</a:t>
            </a:r>
            <a:r>
              <a:rPr lang="en-US" sz="2800" dirty="0" smtClean="0">
                <a:solidFill>
                  <a:srgbClr val="93F84F"/>
                </a:solidFill>
                <a:latin typeface="Palatino"/>
                <a:cs typeface="Palatino"/>
              </a:rPr>
              <a:t> correlate</a:t>
            </a:r>
            <a:endParaRPr lang="el-GR" sz="2800" dirty="0">
              <a:solidFill>
                <a:srgbClr val="93F84F"/>
              </a:solidFill>
              <a:latin typeface="Palatino"/>
              <a:cs typeface="Palatino"/>
            </a:endParaRPr>
          </a:p>
          <a:p>
            <a:pPr algn="r"/>
            <a:endParaRPr lang="en-US" sz="2800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r>
              <a:rPr lang="en-US" sz="2000" dirty="0">
                <a:latin typeface="Palatino"/>
                <a:cs typeface="Palatino"/>
              </a:rPr>
              <a:t>Red dots are -15d to -</a:t>
            </a:r>
            <a:r>
              <a:rPr lang="en-US" sz="2000" dirty="0" smtClean="0">
                <a:latin typeface="Palatino"/>
                <a:cs typeface="Palatino"/>
              </a:rPr>
              <a:t>4d.</a:t>
            </a:r>
          </a:p>
          <a:p>
            <a:pPr algn="r"/>
            <a:r>
              <a:rPr lang="en-US" sz="2000" dirty="0" smtClean="0">
                <a:latin typeface="Palatino"/>
                <a:cs typeface="Palatino"/>
              </a:rPr>
              <a:t>Blue </a:t>
            </a:r>
            <a:r>
              <a:rPr lang="en-US" sz="2000" dirty="0">
                <a:latin typeface="Palatino"/>
                <a:cs typeface="Palatino"/>
              </a:rPr>
              <a:t>are -3d to +</a:t>
            </a:r>
            <a:r>
              <a:rPr lang="en-US" sz="2000" dirty="0" smtClean="0">
                <a:latin typeface="Palatino"/>
                <a:cs typeface="Palatino"/>
              </a:rPr>
              <a:t>3d.</a:t>
            </a:r>
          </a:p>
          <a:p>
            <a:pPr algn="r"/>
            <a:r>
              <a:rPr lang="en-US" sz="2000" dirty="0" smtClean="0">
                <a:latin typeface="Palatino"/>
                <a:cs typeface="Palatino"/>
              </a:rPr>
              <a:t>Green </a:t>
            </a:r>
            <a:r>
              <a:rPr lang="en-US" sz="2000" dirty="0">
                <a:latin typeface="Palatino"/>
                <a:cs typeface="Palatino"/>
              </a:rPr>
              <a:t>open </a:t>
            </a:r>
            <a:r>
              <a:rPr lang="en-US" sz="2000" dirty="0" smtClean="0">
                <a:latin typeface="Palatino"/>
                <a:cs typeface="Palatino"/>
              </a:rPr>
              <a:t>circles </a:t>
            </a:r>
            <a:r>
              <a:rPr lang="en-US" sz="2000" dirty="0">
                <a:latin typeface="Palatino"/>
                <a:cs typeface="Palatino"/>
              </a:rPr>
              <a:t>+4d to +6d.</a:t>
            </a:r>
          </a:p>
          <a:p>
            <a:pPr algn="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7538" y="592279"/>
            <a:ext cx="31470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/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Mg II 1.0927 </a:t>
            </a:r>
            <a:r>
              <a:rPr lang="en-US" sz="32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μm</a:t>
            </a:r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241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20" descr="pfwp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7576" r="7843" b="32576"/>
          <a:stretch>
            <a:fillRect/>
          </a:stretch>
        </p:blipFill>
        <p:spPr bwMode="auto">
          <a:xfrm>
            <a:off x="1" y="404092"/>
            <a:ext cx="5584606" cy="513035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4607" y="1810350"/>
            <a:ext cx="3798254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Correlations </a:t>
            </a:r>
            <a:r>
              <a:rPr lang="en-US" sz="2400" dirty="0" smtClean="0">
                <a:latin typeface="Palatino"/>
                <a:cs typeface="Palatino"/>
              </a:rPr>
              <a:t>also</a:t>
            </a:r>
          </a:p>
          <a:p>
            <a:r>
              <a:rPr lang="en-US" sz="2400" dirty="0" smtClean="0">
                <a:latin typeface="Palatino"/>
                <a:cs typeface="Palatino"/>
              </a:rPr>
              <a:t>found between</a:t>
            </a:r>
            <a:endParaRPr lang="en-US" sz="2400" dirty="0" smtClean="0">
              <a:latin typeface="Palatino"/>
              <a:cs typeface="Palatino"/>
            </a:endParaRPr>
          </a:p>
          <a:p>
            <a:r>
              <a:rPr lang="en-US" sz="2800" dirty="0" smtClean="0">
                <a:latin typeface="Palatino"/>
                <a:cs typeface="Palatino"/>
              </a:rPr>
              <a:t>Line Depth, FWHM</a:t>
            </a:r>
            <a:endParaRPr lang="en-US" sz="2800" dirty="0" smtClean="0">
              <a:latin typeface="Palatino"/>
              <a:cs typeface="Palatino"/>
            </a:endParaRPr>
          </a:p>
          <a:p>
            <a:r>
              <a:rPr lang="en-US" sz="2800" dirty="0" smtClean="0">
                <a:latin typeface="Palatino"/>
                <a:cs typeface="Palatino"/>
              </a:rPr>
              <a:t>and </a:t>
            </a:r>
            <a:r>
              <a:rPr lang="el-GR" sz="2800" dirty="0">
                <a:latin typeface="Palatino"/>
                <a:cs typeface="Palatino"/>
              </a:rPr>
              <a:t>Δm15</a:t>
            </a:r>
            <a:endParaRPr lang="en-US" sz="28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2000" dirty="0">
                <a:latin typeface="Palatino"/>
                <a:cs typeface="Palatino"/>
              </a:rPr>
              <a:t>Red dots are -15d to -</a:t>
            </a:r>
            <a:r>
              <a:rPr lang="en-US" sz="2000" dirty="0" smtClean="0">
                <a:latin typeface="Palatino"/>
                <a:cs typeface="Palatino"/>
              </a:rPr>
              <a:t>4d.</a:t>
            </a:r>
          </a:p>
          <a:p>
            <a:r>
              <a:rPr lang="en-US" sz="2000" dirty="0" smtClean="0">
                <a:latin typeface="Palatino"/>
                <a:cs typeface="Palatino"/>
              </a:rPr>
              <a:t>Blue </a:t>
            </a:r>
            <a:r>
              <a:rPr lang="en-US" sz="2000" dirty="0">
                <a:latin typeface="Palatino"/>
                <a:cs typeface="Palatino"/>
              </a:rPr>
              <a:t>are -3d to +</a:t>
            </a:r>
            <a:r>
              <a:rPr lang="en-US" sz="2000" dirty="0" smtClean="0">
                <a:latin typeface="Palatino"/>
                <a:cs typeface="Palatino"/>
              </a:rPr>
              <a:t>3d.</a:t>
            </a:r>
          </a:p>
          <a:p>
            <a:r>
              <a:rPr lang="en-US" sz="2000" dirty="0" smtClean="0">
                <a:latin typeface="Palatino"/>
                <a:cs typeface="Palatino"/>
              </a:rPr>
              <a:t>Green circles </a:t>
            </a:r>
            <a:r>
              <a:rPr lang="en-US" sz="2000" dirty="0">
                <a:latin typeface="Palatino"/>
                <a:cs typeface="Palatino"/>
              </a:rPr>
              <a:t>+4d to +6d.</a:t>
            </a:r>
          </a:p>
          <a:p>
            <a:pPr algn="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73988" y="633600"/>
            <a:ext cx="31470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/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Mg II 1.0927 </a:t>
            </a:r>
            <a:r>
              <a:rPr lang="en-US" sz="32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μm</a:t>
            </a:r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241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12" descr="pewf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8946" r="8971" b="45309"/>
          <a:stretch>
            <a:fillRect/>
          </a:stretch>
        </p:blipFill>
        <p:spPr bwMode="auto">
          <a:xfrm>
            <a:off x="1014537" y="-33992"/>
            <a:ext cx="7234796" cy="536370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9409" y="5329714"/>
            <a:ext cx="7897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800" dirty="0">
                <a:latin typeface="Palatino" charset="0"/>
                <a:cs typeface="Palatino" charset="0"/>
              </a:rPr>
              <a:t>The strongest </a:t>
            </a:r>
            <a:r>
              <a:rPr lang="en-US" sz="2800" dirty="0" smtClean="0">
                <a:latin typeface="Palatino" charset="0"/>
                <a:cs typeface="Palatino" charset="0"/>
              </a:rPr>
              <a:t>correlation is </a:t>
            </a:r>
            <a:r>
              <a:rPr lang="en-US" sz="2800" dirty="0">
                <a:latin typeface="Palatino" charset="0"/>
                <a:cs typeface="Palatino" charset="0"/>
              </a:rPr>
              <a:t>between the ratio </a:t>
            </a:r>
          </a:p>
          <a:p>
            <a:pPr algn="ctr" eaLnBrk="1" hangingPunct="1"/>
            <a:r>
              <a:rPr lang="en-US" sz="2800" dirty="0">
                <a:latin typeface="Palatino" charset="0"/>
                <a:cs typeface="Palatino" charset="0"/>
              </a:rPr>
              <a:t>(W</a:t>
            </a:r>
            <a:r>
              <a:rPr lang="en-US" sz="2800" baseline="-25000" dirty="0">
                <a:latin typeface="Palatino" charset="0"/>
                <a:cs typeface="Palatino" charset="0"/>
              </a:rPr>
              <a:t>e</a:t>
            </a:r>
            <a:r>
              <a:rPr lang="en-US" sz="2800" dirty="0">
                <a:latin typeface="Palatino" charset="0"/>
                <a:cs typeface="Palatino" charset="0"/>
              </a:rPr>
              <a:t>/FWHM) and Δm15(B). </a:t>
            </a:r>
          </a:p>
          <a:p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633893" y="525800"/>
            <a:ext cx="212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i="1" dirty="0">
                <a:solidFill>
                  <a:schemeClr val="bg2"/>
                </a:solidFill>
                <a:latin typeface="Palatino" charset="0"/>
                <a:cs typeface="Palatino" charset="0"/>
              </a:rPr>
              <a:t>Marion et al. (2012)</a:t>
            </a:r>
            <a:endParaRPr lang="en-US" i="1" dirty="0">
              <a:solidFill>
                <a:schemeClr val="bg2"/>
              </a:solidFill>
              <a:latin typeface="Palatino" charset="0"/>
              <a:cs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1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12" descr="pewf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8946" r="8971" b="45309"/>
          <a:stretch>
            <a:fillRect/>
          </a:stretch>
        </p:blipFill>
        <p:spPr bwMode="auto">
          <a:xfrm>
            <a:off x="1014537" y="-33992"/>
            <a:ext cx="7234796" cy="536370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9409" y="5329714"/>
            <a:ext cx="7897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800" dirty="0" smtClean="0">
                <a:latin typeface="Palatino" charset="0"/>
                <a:cs typeface="Palatino" charset="0"/>
              </a:rPr>
              <a:t>This means that intrinsically brighter SN </a:t>
            </a:r>
            <a:r>
              <a:rPr lang="en-US" sz="2800" dirty="0" err="1" smtClean="0">
                <a:latin typeface="Palatino" charset="0"/>
                <a:cs typeface="Palatino" charset="0"/>
              </a:rPr>
              <a:t>Ia</a:t>
            </a:r>
            <a:endParaRPr lang="en-US" sz="2800" dirty="0" smtClean="0">
              <a:latin typeface="Palatino" charset="0"/>
              <a:cs typeface="Palatino" charset="0"/>
            </a:endParaRPr>
          </a:p>
          <a:p>
            <a:pPr algn="ctr" eaLnBrk="1" hangingPunct="1"/>
            <a:r>
              <a:rPr lang="en-US" sz="2800" dirty="0" smtClean="0">
                <a:latin typeface="Palatino" charset="0"/>
                <a:cs typeface="Palatino" charset="0"/>
              </a:rPr>
              <a:t>have weaker Mg II absorption </a:t>
            </a:r>
            <a:r>
              <a:rPr lang="en-US" sz="2800" dirty="0" smtClean="0">
                <a:latin typeface="Palatino" charset="0"/>
                <a:cs typeface="Palatino" charset="0"/>
              </a:rPr>
              <a:t>features</a:t>
            </a:r>
            <a:endParaRPr lang="en-US" sz="2800" dirty="0" smtClean="0">
              <a:latin typeface="Palatino" charset="0"/>
              <a:cs typeface="Palatin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2728" y="4929604"/>
            <a:ext cx="1389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Palatino"/>
                <a:cs typeface="Palatino"/>
              </a:rPr>
              <a:t>Fainter  </a:t>
            </a:r>
            <a:r>
              <a:rPr lang="en-US" sz="2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olidFill>
                  <a:srgbClr val="000000"/>
                </a:solidFill>
                <a:latin typeface="Palatino"/>
                <a:cs typeface="Palatino"/>
              </a:rPr>
              <a:t> </a:t>
            </a:r>
            <a:endParaRPr lang="en-US" sz="2000" dirty="0">
              <a:solidFill>
                <a:srgbClr val="000000"/>
              </a:solidFill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6091" y="4929299"/>
            <a:ext cx="151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sz="2000" dirty="0" smtClean="0">
                <a:solidFill>
                  <a:schemeClr val="bg2"/>
                </a:solidFill>
                <a:latin typeface="Palatino"/>
                <a:cs typeface="Palatino"/>
              </a:rPr>
              <a:t>  Brighter</a:t>
            </a:r>
            <a:endParaRPr lang="en-US" sz="2000" dirty="0">
              <a:solidFill>
                <a:schemeClr val="bg2"/>
              </a:solidFill>
              <a:latin typeface="Palatino"/>
              <a:cs typeface="Palatin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33893" y="525800"/>
            <a:ext cx="212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i="1" dirty="0">
                <a:solidFill>
                  <a:schemeClr val="bg2"/>
                </a:solidFill>
                <a:latin typeface="Palatino" charset="0"/>
                <a:cs typeface="Palatino" charset="0"/>
              </a:rPr>
              <a:t>Marion et al. (2012)</a:t>
            </a:r>
            <a:endParaRPr lang="en-US" i="1" dirty="0">
              <a:solidFill>
                <a:schemeClr val="bg2"/>
              </a:solidFill>
              <a:latin typeface="Palatino" charset="0"/>
              <a:cs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16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6"/>
          <p:cNvSpPr txBox="1">
            <a:spLocks noChangeArrowheads="1"/>
          </p:cNvSpPr>
          <p:nvPr/>
        </p:nvSpPr>
        <p:spPr bwMode="auto">
          <a:xfrm>
            <a:off x="1216029" y="242888"/>
            <a:ext cx="6569075" cy="1077912"/>
          </a:xfrm>
          <a:prstGeom prst="rect">
            <a:avLst/>
          </a:prstGeom>
          <a:noFill/>
          <a:ln w="9525">
            <a:solidFill>
              <a:srgbClr val="93F84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6940" eaLnBrk="1" hangingPunct="1"/>
            <a:r>
              <a:rPr lang="en-US" sz="3200">
                <a:solidFill>
                  <a:srgbClr val="FFFFFF"/>
                </a:solidFill>
                <a:latin typeface="Palatino" charset="0"/>
                <a:cs typeface="Palatino" charset="0"/>
              </a:rPr>
              <a:t>You already know that </a:t>
            </a:r>
          </a:p>
          <a:p>
            <a:pPr algn="ctr" defTabSz="456940" eaLnBrk="1" hangingPunct="1"/>
            <a:r>
              <a:rPr lang="en-US" sz="3200">
                <a:solidFill>
                  <a:srgbClr val="FFFFFF"/>
                </a:solidFill>
                <a:latin typeface="Palatino" charset="0"/>
                <a:cs typeface="Palatino" charset="0"/>
              </a:rPr>
              <a:t>supernovae are cool.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36617" y="2056877"/>
            <a:ext cx="8086725" cy="45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4" rIns="91385" bIns="45694">
            <a:spAutoFit/>
          </a:bodyPr>
          <a:lstStyle>
            <a:lvl1pPr marL="24161750" indent="-24161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6940" lvl="1" defTabSz="456940" eaLnBrk="1" hangingPunct="1"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  <a:r>
              <a:rPr lang="en-US" dirty="0">
                <a:solidFill>
                  <a:srgbClr val="93F84F"/>
                </a:solidFill>
                <a:latin typeface="Palatino" charset="0"/>
                <a:cs typeface="Palatino" charset="0"/>
              </a:rPr>
              <a:t>Chemical structure </a:t>
            </a:r>
          </a:p>
          <a:p>
            <a:pPr marL="913880" lvl="2" defTabSz="456940" eaLnBrk="1" hangingPunct="1"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 Easier to observe in the NIR: He, C, O, Mg, </a:t>
            </a:r>
            <a:r>
              <a:rPr lang="en-US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CaII</a:t>
            </a:r>
            <a:endParaRPr lang="en-US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marL="913880" lvl="2" defTabSz="456940"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 Outer </a:t>
            </a: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layers – high velocity </a:t>
            </a:r>
            <a:r>
              <a:rPr lang="en-US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regions</a:t>
            </a:r>
          </a:p>
          <a:p>
            <a:pPr marL="913880" lvl="2" defTabSz="456940"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 Fe features – pseudo emission features</a:t>
            </a:r>
            <a:endParaRPr lang="en-US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marL="456940" lvl="1" defTabSz="456940" eaLnBrk="1" hangingPunct="1"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  <a:r>
              <a:rPr lang="en-US" dirty="0">
                <a:solidFill>
                  <a:srgbClr val="93F84F"/>
                </a:solidFill>
                <a:latin typeface="Palatino" charset="0"/>
                <a:cs typeface="Palatino" charset="0"/>
              </a:rPr>
              <a:t>Progenitors: composition &amp; evolution</a:t>
            </a:r>
          </a:p>
          <a:p>
            <a:pPr marL="456940" lvl="1" defTabSz="456940" eaLnBrk="1" hangingPunct="1"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  <a:r>
              <a:rPr lang="en-US" dirty="0">
                <a:solidFill>
                  <a:srgbClr val="93F84F"/>
                </a:solidFill>
                <a:latin typeface="Palatino" charset="0"/>
                <a:cs typeface="Palatino" charset="0"/>
              </a:rPr>
              <a:t>Explosion processes</a:t>
            </a:r>
          </a:p>
          <a:p>
            <a:pPr marL="456940" lvl="1" defTabSz="456940" eaLnBrk="1" hangingPunct="1"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  <a:r>
              <a:rPr lang="en-US" dirty="0">
                <a:solidFill>
                  <a:srgbClr val="93F84F"/>
                </a:solidFill>
                <a:latin typeface="Palatino" charset="0"/>
                <a:cs typeface="Palatino" charset="0"/>
              </a:rPr>
              <a:t>Improve SN cosmology</a:t>
            </a:r>
          </a:p>
          <a:p>
            <a:pPr marL="913880" lvl="2" defTabSz="456940" eaLnBrk="1" hangingPunct="1"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Better standard candles in the NIR</a:t>
            </a:r>
          </a:p>
          <a:p>
            <a:pPr marL="913880" lvl="2" defTabSz="456940" eaLnBrk="1" hangingPunct="1"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K-corrections for higher redshift</a:t>
            </a:r>
          </a:p>
          <a:p>
            <a:pPr marL="456940" lvl="1" defTabSz="456940" eaLnBrk="1" hangingPunct="1"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  <a:r>
              <a:rPr lang="en-US" dirty="0">
                <a:solidFill>
                  <a:srgbClr val="93F84F"/>
                </a:solidFill>
                <a:latin typeface="Palatino" charset="0"/>
                <a:cs typeface="Palatino" charset="0"/>
              </a:rPr>
              <a:t>Understand the physics of NIR light curves</a:t>
            </a:r>
          </a:p>
          <a:p>
            <a:pPr marL="913880" lvl="2" defTabSz="456940" eaLnBrk="1" hangingPunct="1"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Double </a:t>
            </a:r>
            <a:r>
              <a:rPr lang="en-US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peaks – Fe III &gt; Fe II recombination</a:t>
            </a:r>
            <a:endParaRPr lang="en-US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marL="456940" lvl="1" defTabSz="456940" eaLnBrk="1" hangingPunct="1"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  <a:r>
              <a:rPr lang="en-US" dirty="0">
                <a:solidFill>
                  <a:srgbClr val="93F84F"/>
                </a:solidFill>
                <a:latin typeface="Palatino" charset="0"/>
                <a:cs typeface="Palatino" charset="0"/>
              </a:rPr>
              <a:t>New Instruments increase observational capacity</a:t>
            </a:r>
          </a:p>
        </p:txBody>
      </p:sp>
      <p:sp>
        <p:nvSpPr>
          <p:cNvPr id="72708" name="TextBox 5"/>
          <p:cNvSpPr txBox="1">
            <a:spLocks noChangeArrowheads="1"/>
          </p:cNvSpPr>
          <p:nvPr/>
        </p:nvSpPr>
        <p:spPr bwMode="auto">
          <a:xfrm>
            <a:off x="1671643" y="1466850"/>
            <a:ext cx="5655466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940" eaLnBrk="1" hangingPunct="1"/>
            <a:r>
              <a:rPr lang="en-US" sz="3200">
                <a:solidFill>
                  <a:srgbClr val="FFFFFF"/>
                </a:solidFill>
                <a:latin typeface="Palatino" charset="0"/>
                <a:cs typeface="Palatino" charset="0"/>
              </a:rPr>
              <a:t>Why is the NIR so important?</a:t>
            </a:r>
          </a:p>
        </p:txBody>
      </p:sp>
    </p:spTree>
    <p:extLst>
      <p:ext uri="{BB962C8B-B14F-4D97-AF65-F5344CB8AC3E}">
        <p14:creationId xmlns:p14="http://schemas.microsoft.com/office/powerpoint/2010/main" val="45300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FB969B-6FFE-914B-8DA3-DB2FC314611F}" type="slidenum">
              <a:rPr lang="en-US" sz="1000">
                <a:solidFill>
                  <a:srgbClr val="FFFFFF"/>
                </a:solidFill>
                <a:latin typeface="Garamond" charset="0"/>
              </a:rPr>
              <a:pPr/>
              <a:t>20</a:t>
            </a:fld>
            <a:endParaRPr lang="en-US" sz="1000">
              <a:solidFill>
                <a:srgbClr val="FFFFFF"/>
              </a:solidFill>
              <a:latin typeface="Garamond" charset="0"/>
            </a:endParaRPr>
          </a:p>
        </p:txBody>
      </p:sp>
      <p:pic>
        <p:nvPicPr>
          <p:cNvPr id="33795" name="Picture 24" descr="Aug12_p5_08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21211" r="5882" b="21970"/>
          <a:stretch>
            <a:fillRect/>
          </a:stretch>
        </p:blipFill>
        <p:spPr bwMode="auto">
          <a:xfrm>
            <a:off x="1447800" y="1295400"/>
            <a:ext cx="6248400" cy="5265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838200" y="152400"/>
            <a:ext cx="7467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en-US" sz="32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Ca</a:t>
            </a:r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II </a:t>
            </a:r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does not exhibit this </a:t>
            </a:r>
            <a:r>
              <a:rPr lang="en-US" sz="32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correlation</a:t>
            </a:r>
            <a:endParaRPr lang="en-US" sz="32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algn="ctr" defTabSz="914400"/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(O &amp; Si burning product) </a:t>
            </a:r>
            <a:endParaRPr lang="en-US" sz="3200" dirty="0">
              <a:solidFill>
                <a:srgbClr val="FFFFFF"/>
              </a:solidFill>
              <a:latin typeface="Palatino" charset="0"/>
              <a:cs typeface="Palatino" charset="0"/>
            </a:endParaRPr>
          </a:p>
        </p:txBody>
      </p:sp>
      <p:sp>
        <p:nvSpPr>
          <p:cNvPr id="33797" name="TextBox 3"/>
          <p:cNvSpPr txBox="1">
            <a:spLocks noChangeArrowheads="1"/>
          </p:cNvSpPr>
          <p:nvPr/>
        </p:nvSpPr>
        <p:spPr bwMode="auto">
          <a:xfrm>
            <a:off x="7510463" y="651351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2157D8-863D-9B4B-968E-B19CE89BB967}" type="slidenum">
              <a:rPr lang="en-US" sz="1000">
                <a:solidFill>
                  <a:srgbClr val="FFFFFF"/>
                </a:solidFill>
                <a:latin typeface="Garamond" charset="0"/>
              </a:rPr>
              <a:pPr/>
              <a:t>21</a:t>
            </a:fld>
            <a:endParaRPr lang="en-US" sz="1000">
              <a:solidFill>
                <a:srgbClr val="FFFFFF"/>
              </a:solidFill>
              <a:latin typeface="Garamond" charset="0"/>
            </a:endParaRPr>
          </a:p>
        </p:txBody>
      </p:sp>
      <p:pic>
        <p:nvPicPr>
          <p:cNvPr id="32771" name="Picture 22" descr="Aug12_p5_08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21211" r="5882" b="21970"/>
          <a:stretch>
            <a:fillRect/>
          </a:stretch>
        </p:blipFill>
        <p:spPr bwMode="auto">
          <a:xfrm>
            <a:off x="152400" y="0"/>
            <a:ext cx="3978275" cy="3352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3" descr="Aug12_p5_07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21211" r="5882" b="21970"/>
          <a:stretch>
            <a:fillRect/>
          </a:stretch>
        </p:blipFill>
        <p:spPr bwMode="auto">
          <a:xfrm>
            <a:off x="152400" y="3517900"/>
            <a:ext cx="3962400" cy="3340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7"/>
          <p:cNvSpPr>
            <a:spLocks noChangeArrowheads="1"/>
          </p:cNvSpPr>
          <p:nvPr/>
        </p:nvSpPr>
        <p:spPr bwMode="auto">
          <a:xfrm>
            <a:off x="4343400" y="304800"/>
            <a:ext cx="4572000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US" sz="2800" dirty="0">
                <a:solidFill>
                  <a:srgbClr val="FFFFFF"/>
                </a:solidFill>
                <a:latin typeface="Palatino" charset="0"/>
                <a:cs typeface="Palatino" charset="0"/>
              </a:rPr>
              <a:t>Other carbon burning products: </a:t>
            </a:r>
            <a:r>
              <a:rPr lang="en-US" sz="2800" dirty="0">
                <a:solidFill>
                  <a:srgbClr val="93F84F"/>
                </a:solidFill>
                <a:latin typeface="Palatino" charset="0"/>
                <a:cs typeface="Palatino" charset="0"/>
              </a:rPr>
              <a:t>OI and </a:t>
            </a:r>
            <a:r>
              <a:rPr lang="en-US" sz="2800" dirty="0" err="1">
                <a:solidFill>
                  <a:srgbClr val="93F84F"/>
                </a:solidFill>
                <a:latin typeface="Palatino" charset="0"/>
                <a:cs typeface="Palatino" charset="0"/>
              </a:rPr>
              <a:t>MgII</a:t>
            </a:r>
            <a:r>
              <a:rPr lang="en-US" sz="2800" dirty="0">
                <a:solidFill>
                  <a:srgbClr val="93F84F"/>
                </a:solidFill>
                <a:latin typeface="Palatino" charset="0"/>
                <a:cs typeface="Palatino" charset="0"/>
              </a:rPr>
              <a:t> show the same pattern.</a:t>
            </a:r>
          </a:p>
          <a:p>
            <a:pPr defTabSz="914400"/>
            <a:endParaRPr lang="en-US" sz="28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defTabSz="914400"/>
            <a:r>
              <a:rPr lang="en-US" sz="2800" dirty="0">
                <a:solidFill>
                  <a:srgbClr val="FFFFFF"/>
                </a:solidFill>
                <a:latin typeface="Palatino" charset="0"/>
                <a:cs typeface="Palatino" charset="0"/>
              </a:rPr>
              <a:t>Line depth increases as Δm</a:t>
            </a:r>
            <a:r>
              <a:rPr lang="en-US" sz="2800" baseline="-25000" dirty="0">
                <a:solidFill>
                  <a:srgbClr val="FFFFFF"/>
                </a:solidFill>
                <a:latin typeface="Palatino" charset="0"/>
                <a:cs typeface="Palatino" charset="0"/>
              </a:rPr>
              <a:t>15</a:t>
            </a:r>
            <a:r>
              <a:rPr lang="en-US" sz="2800" dirty="0">
                <a:solidFill>
                  <a:srgbClr val="FFFFFF"/>
                </a:solidFill>
                <a:latin typeface="Palatino" charset="0"/>
                <a:cs typeface="Palatino" charset="0"/>
              </a:rPr>
              <a:t> (B) increases.</a:t>
            </a:r>
          </a:p>
          <a:p>
            <a:pPr defTabSz="914400"/>
            <a:endParaRPr lang="en-US" sz="28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defTabSz="914400"/>
            <a:endParaRPr lang="en-US" sz="28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defTabSz="914400"/>
            <a:r>
              <a:rPr lang="en-US" sz="2800" dirty="0">
                <a:solidFill>
                  <a:srgbClr val="93F84F"/>
                </a:solidFill>
                <a:latin typeface="Palatino" charset="0"/>
                <a:cs typeface="Palatino" charset="0"/>
              </a:rPr>
              <a:t>The carbon burning </a:t>
            </a:r>
          </a:p>
          <a:p>
            <a:pPr defTabSz="914400"/>
            <a:r>
              <a:rPr lang="en-US" sz="2800" dirty="0">
                <a:solidFill>
                  <a:srgbClr val="93F84F"/>
                </a:solidFill>
                <a:latin typeface="Palatino" charset="0"/>
                <a:cs typeface="Palatino" charset="0"/>
              </a:rPr>
              <a:t>layer is apparently more opaque in dimmer SN Ia</a:t>
            </a:r>
            <a:r>
              <a:rPr lang="en-US" sz="2800" dirty="0" smtClean="0">
                <a:solidFill>
                  <a:srgbClr val="93F84F"/>
                </a:solidFill>
                <a:latin typeface="Palatino" charset="0"/>
                <a:cs typeface="Palatino" charset="0"/>
              </a:rPr>
              <a:t>.</a:t>
            </a:r>
          </a:p>
          <a:p>
            <a:pPr defTabSz="914400"/>
            <a:endParaRPr lang="en-US" sz="2800" dirty="0">
              <a:solidFill>
                <a:srgbClr val="93F84F"/>
              </a:solidFill>
              <a:latin typeface="Palatino" charset="0"/>
              <a:cs typeface="Palatino" charset="0"/>
            </a:endParaRPr>
          </a:p>
          <a:p>
            <a:pPr defTabSz="914400"/>
            <a:r>
              <a:rPr lang="en-US" sz="2800" dirty="0" smtClean="0">
                <a:latin typeface="Palatino" charset="0"/>
                <a:cs typeface="Palatino" charset="0"/>
              </a:rPr>
              <a:t>More unburned/</a:t>
            </a:r>
            <a:r>
              <a:rPr lang="en-US" sz="2800" dirty="0" err="1" smtClean="0">
                <a:latin typeface="Palatino" charset="0"/>
                <a:cs typeface="Palatino" charset="0"/>
              </a:rPr>
              <a:t>paritial</a:t>
            </a:r>
            <a:r>
              <a:rPr lang="en-US" sz="2800" dirty="0" smtClean="0">
                <a:latin typeface="Palatino" charset="0"/>
                <a:cs typeface="Palatino" charset="0"/>
              </a:rPr>
              <a:t> burned &gt;&gt; Less </a:t>
            </a:r>
            <a:r>
              <a:rPr lang="en-US" sz="2800" baseline="30000" dirty="0" smtClean="0">
                <a:latin typeface="Palatino" charset="0"/>
                <a:cs typeface="Palatino" charset="0"/>
              </a:rPr>
              <a:t>56</a:t>
            </a:r>
            <a:r>
              <a:rPr lang="en-US" sz="2800" dirty="0" smtClean="0">
                <a:latin typeface="Palatino" charset="0"/>
                <a:cs typeface="Palatino" charset="0"/>
              </a:rPr>
              <a:t>Ni?</a:t>
            </a:r>
            <a:endParaRPr lang="en-US" sz="2800" dirty="0">
              <a:latin typeface="Palatino" charset="0"/>
              <a:cs typeface="Palatino" charset="0"/>
            </a:endParaRPr>
          </a:p>
        </p:txBody>
      </p:sp>
      <p:sp>
        <p:nvSpPr>
          <p:cNvPr id="32774" name="TextBox 3"/>
          <p:cNvSpPr txBox="1">
            <a:spLocks noChangeArrowheads="1"/>
          </p:cNvSpPr>
          <p:nvPr/>
        </p:nvSpPr>
        <p:spPr bwMode="auto">
          <a:xfrm>
            <a:off x="7510463" y="651351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7510463" y="651351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</a:p>
        </p:txBody>
      </p:sp>
      <p:pic>
        <p:nvPicPr>
          <p:cNvPr id="34819" name="Picture 5" descr="prema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2" t="3008" r="10300" b="5023"/>
          <a:stretch>
            <a:fillRect/>
          </a:stretch>
        </p:blipFill>
        <p:spPr bwMode="auto">
          <a:xfrm>
            <a:off x="390525" y="36513"/>
            <a:ext cx="4003675" cy="68214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 descr="postma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9" t="3008" r="10320" b="5023"/>
          <a:stretch>
            <a:fillRect/>
          </a:stretch>
        </p:blipFill>
        <p:spPr bwMode="auto">
          <a:xfrm>
            <a:off x="4765675" y="0"/>
            <a:ext cx="3906838" cy="68214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3000375" y="130175"/>
            <a:ext cx="3135313" cy="347821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bg2"/>
                </a:solidFill>
                <a:latin typeface="Palatino" charset="0"/>
                <a:cs typeface="Palatino" charset="0"/>
              </a:rPr>
              <a:t>Ten years of </a:t>
            </a:r>
            <a:r>
              <a:rPr lang="ja-JP" altLang="en-US" sz="2000" dirty="0">
                <a:solidFill>
                  <a:schemeClr val="bg2"/>
                </a:solidFill>
                <a:latin typeface="Palatino" charset="0"/>
                <a:cs typeface="Palatino" charset="0"/>
              </a:rPr>
              <a:t>“</a:t>
            </a:r>
            <a:r>
              <a:rPr lang="en-US" sz="2000" dirty="0">
                <a:solidFill>
                  <a:schemeClr val="bg2"/>
                </a:solidFill>
                <a:latin typeface="Palatino" charset="0"/>
                <a:cs typeface="Palatino" charset="0"/>
              </a:rPr>
              <a:t>Snapshot</a:t>
            </a:r>
            <a:r>
              <a:rPr lang="ja-JP" altLang="en-US" sz="2000" dirty="0">
                <a:solidFill>
                  <a:schemeClr val="bg2"/>
                </a:solidFill>
                <a:latin typeface="Palatino" charset="0"/>
                <a:cs typeface="Palatino" charset="0"/>
              </a:rPr>
              <a:t>”</a:t>
            </a:r>
            <a:r>
              <a:rPr lang="en-US" sz="2000" dirty="0">
                <a:solidFill>
                  <a:schemeClr val="bg2"/>
                </a:solidFill>
                <a:latin typeface="Palatino" charset="0"/>
                <a:cs typeface="Palatino" charset="0"/>
              </a:rPr>
              <a:t> NIR spectra reveal patterns of spectral evolution associated with the chemical structure</a:t>
            </a:r>
          </a:p>
          <a:p>
            <a:pPr algn="ctr" eaLnBrk="1" hangingPunct="1"/>
            <a:endParaRPr lang="en-US" sz="2000" dirty="0">
              <a:solidFill>
                <a:schemeClr val="bg2"/>
              </a:solidFill>
              <a:latin typeface="Palatino" charset="0"/>
              <a:cs typeface="Palatino" charset="0"/>
            </a:endParaRPr>
          </a:p>
          <a:p>
            <a:pPr algn="ctr" eaLnBrk="1" hangingPunct="1"/>
            <a:r>
              <a:rPr lang="en-US" sz="2000" dirty="0">
                <a:solidFill>
                  <a:schemeClr val="bg2"/>
                </a:solidFill>
                <a:latin typeface="Palatino" charset="0"/>
                <a:cs typeface="Palatino" charset="0"/>
              </a:rPr>
              <a:t>Limited overlap with</a:t>
            </a:r>
          </a:p>
          <a:p>
            <a:pPr algn="ctr" eaLnBrk="1" hangingPunct="1"/>
            <a:r>
              <a:rPr lang="en-US" sz="2000" dirty="0">
                <a:solidFill>
                  <a:schemeClr val="bg2"/>
                </a:solidFill>
                <a:latin typeface="Palatino" charset="0"/>
                <a:cs typeface="Palatino" charset="0"/>
              </a:rPr>
              <a:t>NIR photometry and optical spectra</a:t>
            </a:r>
          </a:p>
          <a:p>
            <a:pPr algn="ctr" eaLnBrk="1" hangingPunct="1"/>
            <a:endParaRPr lang="en-US" sz="2000" dirty="0">
              <a:solidFill>
                <a:schemeClr val="bg2"/>
              </a:solidFill>
              <a:latin typeface="Palatino" charset="0"/>
              <a:cs typeface="Palatino" charset="0"/>
            </a:endParaRPr>
          </a:p>
          <a:p>
            <a:pPr algn="ctr" eaLnBrk="1" hangingPunct="1"/>
            <a:r>
              <a:rPr lang="en-US" sz="2000" dirty="0">
                <a:solidFill>
                  <a:schemeClr val="bg2"/>
                </a:solidFill>
                <a:latin typeface="Palatino" charset="0"/>
                <a:cs typeface="Palatino" charset="0"/>
              </a:rPr>
              <a:t>Difficult to </a:t>
            </a:r>
            <a:r>
              <a:rPr lang="en-US" sz="2000" dirty="0" smtClean="0">
                <a:solidFill>
                  <a:schemeClr val="bg2"/>
                </a:solidFill>
                <a:latin typeface="Palatino" charset="0"/>
                <a:cs typeface="Palatino" charset="0"/>
              </a:rPr>
              <a:t>model</a:t>
            </a:r>
            <a:endParaRPr lang="en-US" sz="2000" dirty="0">
              <a:solidFill>
                <a:schemeClr val="bg2"/>
              </a:solidFill>
              <a:latin typeface="Palatino" charset="0"/>
              <a:cs typeface="Palatino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83952F-4027-A145-90AB-7E855A9A038C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23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35843" name="Picture 4" descr="sn11b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7756" r="7953" b="8711"/>
          <a:stretch>
            <a:fillRect/>
          </a:stretch>
        </p:blipFill>
        <p:spPr bwMode="auto">
          <a:xfrm>
            <a:off x="228600" y="0"/>
            <a:ext cx="5241925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5470525" y="661988"/>
            <a:ext cx="3473450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SN 2011by </a:t>
            </a:r>
          </a:p>
          <a:p>
            <a:r>
              <a:rPr lang="en-US" sz="3200" dirty="0">
                <a:solidFill>
                  <a:srgbClr val="93F84F"/>
                </a:solidFill>
                <a:latin typeface="Palatino" charset="0"/>
                <a:cs typeface="Palatino" charset="0"/>
              </a:rPr>
              <a:t>coordinated</a:t>
            </a:r>
          </a:p>
          <a:p>
            <a:r>
              <a:rPr lang="en-US" sz="3200" dirty="0">
                <a:solidFill>
                  <a:srgbClr val="93F84F"/>
                </a:solidFill>
                <a:latin typeface="Palatino" charset="0"/>
                <a:cs typeface="Palatino" charset="0"/>
              </a:rPr>
              <a:t>NIR + optical spectroscopy</a:t>
            </a:r>
          </a:p>
          <a:p>
            <a:endParaRPr lang="en-US" sz="2400" dirty="0">
              <a:latin typeface="Palatino" charset="0"/>
              <a:cs typeface="Palatino" charset="0"/>
            </a:endParaRPr>
          </a:p>
          <a:p>
            <a:r>
              <a:rPr lang="en-US" sz="2400" dirty="0">
                <a:latin typeface="Palatino" charset="0"/>
                <a:cs typeface="Palatino" charset="0"/>
              </a:rPr>
              <a:t>This sequence covers the time period from before the primary </a:t>
            </a:r>
          </a:p>
          <a:p>
            <a:r>
              <a:rPr lang="en-US" sz="2400" dirty="0">
                <a:latin typeface="Palatino" charset="0"/>
                <a:cs typeface="Palatino" charset="0"/>
              </a:rPr>
              <a:t>to after the </a:t>
            </a:r>
          </a:p>
          <a:p>
            <a:r>
              <a:rPr lang="en-US" sz="2400" dirty="0">
                <a:latin typeface="Palatino" charset="0"/>
                <a:cs typeface="Palatino" charset="0"/>
              </a:rPr>
              <a:t>secondary peak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E846B3-F30E-E444-A859-4F4D0D58FE30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24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36868" name="Picture 4" descr="sn10ai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3" t="7123" r="7433" b="6667"/>
          <a:stretch>
            <a:fillRect/>
          </a:stretch>
        </p:blipFill>
        <p:spPr bwMode="auto">
          <a:xfrm>
            <a:off x="4364038" y="0"/>
            <a:ext cx="4938712" cy="66913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Content Placeholder 4" descr="sn10kg_all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0" t="6786" r="9978" b="5908"/>
          <a:stretch>
            <a:fillRect/>
          </a:stretch>
        </p:blipFill>
        <p:spPr>
          <a:xfrm>
            <a:off x="0" y="0"/>
            <a:ext cx="5275263" cy="6691313"/>
          </a:xfrm>
          <a:solidFill>
            <a:schemeClr val="tx1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746970"/>
            <a:ext cx="2701925" cy="3014662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SN </a:t>
            </a: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2011iv</a:t>
            </a:r>
            <a:b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post-max</a:t>
            </a:r>
            <a:b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Garamond" charset="0"/>
                <a:ea typeface="ＭＳ Ｐゴシック" charset="0"/>
                <a:cs typeface="ＭＳ Ｐゴシック" charset="0"/>
              </a:rPr>
              <a:t>H-band development</a:t>
            </a:r>
            <a:br>
              <a:rPr lang="en-US" sz="3200" dirty="0" smtClean="0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Garamond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 dirty="0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Garamond" charset="0"/>
                <a:ea typeface="ＭＳ Ｐゴシック" charset="0"/>
                <a:cs typeface="ＭＳ Ｐゴシック" charset="0"/>
              </a:rPr>
              <a:t>(2</a:t>
            </a:r>
            <a:r>
              <a:rPr lang="en-US" sz="3200" baseline="30000" dirty="0" smtClean="0">
                <a:latin typeface="Garamond" charset="0"/>
                <a:ea typeface="ＭＳ Ｐゴシック" charset="0"/>
                <a:cs typeface="ＭＳ Ｐゴシック" charset="0"/>
              </a:rPr>
              <a:t>nd</a:t>
            </a:r>
            <a:r>
              <a:rPr lang="en-US" sz="3200" dirty="0" smtClean="0">
                <a:latin typeface="Garamond" charset="0"/>
                <a:ea typeface="ＭＳ Ｐゴシック" charset="0"/>
                <a:cs typeface="ＭＳ Ｐゴシック" charset="0"/>
              </a:rPr>
              <a:t> best damn NIR sequence?)</a:t>
            </a:r>
            <a:endParaRPr lang="en-US" sz="32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C334A5-3E74-D44F-B913-8A70BCD49EF8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25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38916" name="Picture 4" descr="sn11i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" t="9814" r="9071" b="6667"/>
          <a:stretch>
            <a:fillRect/>
          </a:stretch>
        </p:blipFill>
        <p:spPr bwMode="auto">
          <a:xfrm>
            <a:off x="3321050" y="-69850"/>
            <a:ext cx="5195888" cy="67024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 descr="Jan13_peak_h,gi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t="5064" r="11119" b="5023"/>
          <a:stretch>
            <a:fillRect/>
          </a:stretch>
        </p:blipFill>
        <p:spPr bwMode="auto">
          <a:xfrm>
            <a:off x="0" y="0"/>
            <a:ext cx="4005263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6" descr="hband_fi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220663"/>
            <a:ext cx="19002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4092574" y="2047875"/>
            <a:ext cx="464998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Palatino"/>
                <a:cs typeface="Palatino"/>
              </a:rPr>
              <a:t>Coordinate NIR </a:t>
            </a:r>
            <a:r>
              <a:rPr lang="en-US" sz="2400" dirty="0">
                <a:latin typeface="Palatino"/>
                <a:cs typeface="Palatino"/>
              </a:rPr>
              <a:t>spectra with </a:t>
            </a:r>
            <a:r>
              <a:rPr lang="en-US" sz="2400" dirty="0" smtClean="0">
                <a:latin typeface="Palatino"/>
                <a:cs typeface="Palatino"/>
              </a:rPr>
              <a:t>NIR photometry </a:t>
            </a:r>
            <a:r>
              <a:rPr lang="en-US" sz="2400" dirty="0">
                <a:latin typeface="Palatino"/>
                <a:cs typeface="Palatino"/>
              </a:rPr>
              <a:t>to bracket the NIR peaks. </a:t>
            </a:r>
          </a:p>
          <a:p>
            <a:r>
              <a:rPr lang="en-US" sz="2400" dirty="0">
                <a:latin typeface="Palatino"/>
                <a:cs typeface="Palatino"/>
              </a:rPr>
              <a:t> </a:t>
            </a:r>
          </a:p>
          <a:p>
            <a:r>
              <a:rPr lang="en-US" sz="2400" dirty="0">
                <a:latin typeface="Palatino"/>
                <a:cs typeface="Palatino"/>
              </a:rPr>
              <a:t>We may be able to test </a:t>
            </a:r>
            <a:r>
              <a:rPr lang="en-US" sz="2400" dirty="0" smtClean="0">
                <a:latin typeface="Palatino"/>
                <a:cs typeface="Palatino"/>
              </a:rPr>
              <a:t>if the </a:t>
            </a:r>
            <a:r>
              <a:rPr lang="en-US" sz="2400" dirty="0">
                <a:solidFill>
                  <a:srgbClr val="93F84F"/>
                </a:solidFill>
                <a:latin typeface="Palatino"/>
                <a:cs typeface="Palatino"/>
              </a:rPr>
              <a:t>secondary  maximum NIR flux is due to Fe </a:t>
            </a:r>
            <a:r>
              <a:rPr lang="en-US" sz="2400" dirty="0" smtClean="0">
                <a:solidFill>
                  <a:srgbClr val="93F84F"/>
                </a:solidFill>
                <a:latin typeface="Palatino"/>
                <a:cs typeface="Palatino"/>
              </a:rPr>
              <a:t>III &gt; </a:t>
            </a:r>
            <a:r>
              <a:rPr lang="en-US" sz="2400" dirty="0">
                <a:solidFill>
                  <a:srgbClr val="93F84F"/>
                </a:solidFill>
                <a:latin typeface="Palatino"/>
                <a:cs typeface="Palatino"/>
              </a:rPr>
              <a:t>Fe II transitions </a:t>
            </a:r>
          </a:p>
          <a:p>
            <a:r>
              <a:rPr lang="en-US" sz="2400" dirty="0">
                <a:latin typeface="Palatino"/>
                <a:cs typeface="Palatino"/>
              </a:rPr>
              <a:t>as the supernova expands and cools.  </a:t>
            </a:r>
          </a:p>
          <a:p>
            <a:endParaRPr lang="en-US" sz="2400" dirty="0">
              <a:latin typeface="Palatino"/>
              <a:cs typeface="Palatino"/>
            </a:endParaRPr>
          </a:p>
        </p:txBody>
      </p:sp>
      <p:pic>
        <p:nvPicPr>
          <p:cNvPr id="67590" name="Picture 5" descr="hband_wv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5" y="220663"/>
            <a:ext cx="1427163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Box 7"/>
          <p:cNvSpPr txBox="1">
            <a:spLocks noChangeArrowheads="1"/>
          </p:cNvSpPr>
          <p:nvPr/>
        </p:nvSpPr>
        <p:spPr bwMode="auto">
          <a:xfrm>
            <a:off x="1165225" y="6421438"/>
            <a:ext cx="2232025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2"/>
                </a:solidFill>
                <a:latin typeface="Palatino" charset="0"/>
                <a:cs typeface="Palatino" charset="0"/>
              </a:rPr>
              <a:t>IRTF H-band data</a:t>
            </a:r>
          </a:p>
        </p:txBody>
      </p:sp>
      <p:pic>
        <p:nvPicPr>
          <p:cNvPr id="67592" name="Picture 7" descr="folatelli_f6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220663"/>
            <a:ext cx="14287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2574" y="108883"/>
            <a:ext cx="4970464" cy="1938992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Palatino"/>
                <a:cs typeface="Palatino"/>
              </a:rPr>
              <a:t>Hsiao et al. </a:t>
            </a:r>
          </a:p>
          <a:p>
            <a:pPr algn="ctr"/>
            <a:r>
              <a:rPr lang="en-US" sz="4000" dirty="0" smtClean="0">
                <a:latin typeface="Palatino"/>
                <a:cs typeface="Palatino"/>
              </a:rPr>
              <a:t>H-band break</a:t>
            </a:r>
          </a:p>
          <a:p>
            <a:pPr algn="ctr"/>
            <a:r>
              <a:rPr lang="en-US" sz="4000" dirty="0" smtClean="0">
                <a:latin typeface="Palatino"/>
                <a:cs typeface="Palatino"/>
              </a:rPr>
              <a:t>R</a:t>
            </a:r>
            <a:r>
              <a:rPr lang="en-US" sz="4000" baseline="-25000" dirty="0" smtClean="0">
                <a:latin typeface="Palatino"/>
                <a:cs typeface="Palatino"/>
              </a:rPr>
              <a:t>12</a:t>
            </a:r>
            <a:r>
              <a:rPr lang="en-US" sz="4000" dirty="0" smtClean="0">
                <a:latin typeface="Palatino"/>
                <a:cs typeface="Palatino"/>
              </a:rPr>
              <a:t> ratio</a:t>
            </a:r>
          </a:p>
        </p:txBody>
      </p:sp>
    </p:spTree>
    <p:extLst>
      <p:ext uri="{BB962C8B-B14F-4D97-AF65-F5344CB8AC3E}">
        <p14:creationId xmlns:p14="http://schemas.microsoft.com/office/powerpoint/2010/main" val="36342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161925"/>
            <a:ext cx="8229600" cy="777875"/>
          </a:xfrm>
        </p:spPr>
        <p:txBody>
          <a:bodyPr/>
          <a:lstStyle/>
          <a:p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Magellan/FIRE enable late-time NIR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91" name="Content Placeholder 5" descr="fire_comp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1" r="6619" b="34859"/>
          <a:stretch>
            <a:fillRect/>
          </a:stretch>
        </p:blipFill>
        <p:spPr>
          <a:xfrm>
            <a:off x="1660525" y="939800"/>
            <a:ext cx="5840413" cy="5918200"/>
          </a:xfrm>
          <a:solidFill>
            <a:schemeClr val="tx1"/>
          </a:solidFill>
        </p:spPr>
      </p:pic>
      <p:sp>
        <p:nvSpPr>
          <p:cNvPr id="3789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4AC215-1561-F842-92CB-2F409B7B902F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27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82E13-CD84-6340-A6EB-DEBC0751388A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28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444500"/>
            <a:ext cx="3257550" cy="1681163"/>
          </a:xfrm>
        </p:spPr>
        <p:txBody>
          <a:bodyPr/>
          <a:lstStyle/>
          <a:p>
            <a:pPr eaLnBrk="1" hangingPunct="1"/>
            <a:r>
              <a:rPr lang="en-US" sz="3600">
                <a:latin typeface="Palatino" charset="0"/>
                <a:ea typeface="ＭＳ Ｐゴシック" charset="0"/>
                <a:cs typeface="Palatino" charset="0"/>
              </a:rPr>
              <a:t>Transition Phase Spectra</a:t>
            </a:r>
            <a:br>
              <a:rPr lang="en-US" sz="3600">
                <a:latin typeface="Palatino" charset="0"/>
                <a:ea typeface="ＭＳ Ｐゴシック" charset="0"/>
                <a:cs typeface="Palatino" charset="0"/>
              </a:rPr>
            </a:br>
            <a:r>
              <a:rPr lang="en-US" sz="3600">
                <a:latin typeface="Palatino" charset="0"/>
                <a:ea typeface="ＭＳ Ｐゴシック" charset="0"/>
                <a:cs typeface="Palatino" charset="0"/>
              </a:rPr>
              <a:t>(</a:t>
            </a:r>
            <a:r>
              <a:rPr lang="en-US" sz="2800">
                <a:latin typeface="Palatino" charset="0"/>
                <a:ea typeface="ＭＳ Ｐゴシック" charset="0"/>
                <a:cs typeface="Palatino" charset="0"/>
              </a:rPr>
              <a:t>+40d to +76d)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0" y="3040063"/>
            <a:ext cx="3876675" cy="2246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en-US" sz="2800">
                <a:latin typeface="Palatino" charset="0"/>
                <a:cs typeface="Palatino" charset="0"/>
              </a:rPr>
              <a:t>No longer a defined photosphere, except where line-blanketing forms a pseudo-photosphere.</a:t>
            </a:r>
          </a:p>
        </p:txBody>
      </p:sp>
      <p:pic>
        <p:nvPicPr>
          <p:cNvPr id="58373" name="Picture 6" descr="C:\Documents and Settings\Owner\My Documents\snia_ppt\figures\transition_7spect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4559" r="8839" b="4575"/>
          <a:stretch>
            <a:fillRect/>
          </a:stretch>
        </p:blipFill>
        <p:spPr bwMode="auto">
          <a:xfrm>
            <a:off x="4057650" y="0"/>
            <a:ext cx="5086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86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D4387D-E062-DA46-8403-7CC7DF1B005B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29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39940" name="Picture 4" descr="sn11fe_po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9"/>
          <p:cNvSpPr>
            <a:spLocks noGrp="1"/>
          </p:cNvSpPr>
          <p:nvPr>
            <p:ph type="title"/>
          </p:nvPr>
        </p:nvSpPr>
        <p:spPr>
          <a:xfrm>
            <a:off x="0" y="133350"/>
            <a:ext cx="9144000" cy="1733550"/>
          </a:xfrm>
        </p:spPr>
        <p:txBody>
          <a:bodyPr/>
          <a:lstStyle/>
          <a:p>
            <a:r>
              <a:rPr lang="en-US" sz="3600">
                <a:latin typeface="Palatino" charset="0"/>
                <a:ea typeface="ＭＳ Ｐゴシック" charset="0"/>
                <a:cs typeface="ＭＳ Ｐゴシック" charset="0"/>
              </a:rPr>
              <a:t>State of NIR observing</a:t>
            </a: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7510463" y="651351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254000" y="6297613"/>
            <a:ext cx="423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E07938-8C1B-F84D-A699-BAFBBCD3DE2C}" type="slidenum">
              <a:rPr lang="en-US" sz="1800">
                <a:solidFill>
                  <a:srgbClr val="FFFFFF"/>
                </a:solidFill>
                <a:latin typeface="Palatino" charset="0"/>
                <a:cs typeface="Palatino" charset="0"/>
              </a:rPr>
              <a:pPr eaLnBrk="1" hangingPunct="1"/>
              <a:t>3</a:t>
            </a:fld>
            <a:endParaRPr lang="en-US" sz="1800">
              <a:solidFill>
                <a:srgbClr val="FFFFFF"/>
              </a:solidFill>
              <a:latin typeface="Palatino" charset="0"/>
              <a:cs typeface="Palatino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7863" y="1498600"/>
            <a:ext cx="7756525" cy="3917950"/>
          </a:xfrm>
          <a:prstGeom prst="rect">
            <a:avLst/>
          </a:prstGeom>
          <a:noFill/>
          <a:ln w="9525">
            <a:solidFill>
              <a:srgbClr val="93F84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"/>
            </a:pP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Current catalog &gt; </a:t>
            </a:r>
            <a:r>
              <a:rPr lang="en-US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120 </a:t>
            </a: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NIR spectra from SN </a:t>
            </a:r>
            <a:r>
              <a:rPr lang="en-US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Ia</a:t>
            </a:r>
            <a:endParaRPr lang="en-US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eaLnBrk="1" hangingPunct="1">
              <a:buFont typeface="Wingdings" charset="0"/>
              <a:buChar char=""/>
            </a:pP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Access to spectroscopy is improving</a:t>
            </a:r>
          </a:p>
          <a:p>
            <a:pPr lvl="1" eaLnBrk="1" hangingPunct="1">
              <a:buFont typeface="Wingdings" charset="0"/>
              <a:buChar char=""/>
            </a:pP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At Magellan – FIRE, MMIRS</a:t>
            </a:r>
          </a:p>
          <a:p>
            <a:pPr eaLnBrk="1" hangingPunct="1">
              <a:buFont typeface="Wingdings" charset="0"/>
              <a:buChar char=""/>
            </a:pP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Coordination of data is improving</a:t>
            </a:r>
          </a:p>
          <a:p>
            <a:pPr lvl="1" eaLnBrk="1" hangingPunct="1">
              <a:buFont typeface="Wingdings" charset="0"/>
              <a:buChar char=""/>
            </a:pP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Combined </a:t>
            </a:r>
            <a:r>
              <a:rPr lang="en-US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optical+NIR</a:t>
            </a: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 spectroscopy</a:t>
            </a:r>
          </a:p>
          <a:p>
            <a:pPr lvl="1" eaLnBrk="1" hangingPunct="1">
              <a:buFont typeface="Wingdings" charset="0"/>
              <a:buChar char=""/>
            </a:pP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NIR photometry</a:t>
            </a:r>
          </a:p>
          <a:p>
            <a:pPr eaLnBrk="1" hangingPunct="1">
              <a:buFont typeface="Wingdings" charset="0"/>
              <a:buChar char=""/>
            </a:pPr>
            <a:r>
              <a:rPr lang="en-US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We’re data rich and theory starved</a:t>
            </a:r>
          </a:p>
          <a:p>
            <a:pPr lvl="1" eaLnBrk="1" hangingPunct="1">
              <a:buFont typeface="Wingdings" charset="0"/>
              <a:buChar char=""/>
            </a:pP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N</a:t>
            </a:r>
            <a:r>
              <a:rPr lang="en-US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eed help </a:t>
            </a:r>
            <a:r>
              <a:rPr lang="en-US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with </a:t>
            </a:r>
            <a:r>
              <a:rPr lang="en-US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analysis and observing </a:t>
            </a:r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strategies</a:t>
            </a:r>
          </a:p>
          <a:p>
            <a:pPr eaLnBrk="1" hangingPunct="1">
              <a:buFont typeface="Wingdings" charset="0"/>
              <a:buChar char=""/>
            </a:pPr>
            <a:r>
              <a:rPr lang="en-US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Improved data reveal new questions</a:t>
            </a:r>
          </a:p>
          <a:p>
            <a:pPr lvl="1" eaLnBrk="1" hangingPunct="1">
              <a:buFont typeface="Wingdings" charset="0"/>
              <a:buChar char=""/>
            </a:pPr>
            <a:r>
              <a:rPr lang="en-US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Eric’s paper has 3 important new results</a:t>
            </a:r>
            <a:endParaRPr lang="en-US" dirty="0">
              <a:solidFill>
                <a:srgbClr val="FFFFFF"/>
              </a:solidFill>
              <a:latin typeface="Palatino" charset="0"/>
              <a:cs typeface="Palatino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" name="Picture 1" descr="11fe_latetim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27" y="0"/>
            <a:ext cx="6858000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21589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Picture 2" descr="Jul13_poir11fe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6122" r="6070" b="25616"/>
          <a:stretch/>
        </p:blipFill>
        <p:spPr>
          <a:xfrm>
            <a:off x="167924" y="91172"/>
            <a:ext cx="6181711" cy="630962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/>
          <p:cNvSpPr txBox="1"/>
          <p:nvPr/>
        </p:nvSpPr>
        <p:spPr>
          <a:xfrm>
            <a:off x="6417542" y="1312034"/>
            <a:ext cx="208918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Palatino"/>
                <a:cs typeface="Palatino"/>
              </a:rPr>
              <a:t>SN 2011fe</a:t>
            </a:r>
          </a:p>
          <a:p>
            <a:endParaRPr lang="en-US" sz="2400" dirty="0" smtClean="0">
              <a:latin typeface="Palatino"/>
              <a:cs typeface="Palatino"/>
            </a:endParaRPr>
          </a:p>
          <a:p>
            <a:r>
              <a:rPr lang="en-US" sz="2400" dirty="0" smtClean="0">
                <a:latin typeface="Palatino"/>
                <a:cs typeface="Palatino"/>
              </a:rPr>
              <a:t>OIR spectrum</a:t>
            </a:r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 smtClean="0">
                <a:latin typeface="Palatino"/>
                <a:cs typeface="Palatino"/>
              </a:rPr>
              <a:t>+300 days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3700" y="5101187"/>
            <a:ext cx="2937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1098"/>
                </a:solidFill>
                <a:latin typeface="Palatino"/>
                <a:cs typeface="Palatino"/>
              </a:rPr>
              <a:t>HET                   IRTF</a:t>
            </a:r>
          </a:p>
        </p:txBody>
      </p:sp>
    </p:spTree>
    <p:extLst>
      <p:ext uri="{BB962C8B-B14F-4D97-AF65-F5344CB8AC3E}">
        <p14:creationId xmlns:p14="http://schemas.microsoft.com/office/powerpoint/2010/main" val="361587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4"/>
          <p:cNvSpPr txBox="1">
            <a:spLocks noChangeArrowheads="1"/>
          </p:cNvSpPr>
          <p:nvPr/>
        </p:nvSpPr>
        <p:spPr bwMode="auto">
          <a:xfrm>
            <a:off x="7510463" y="6513513"/>
            <a:ext cx="1325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Brown - 02/11</a:t>
            </a:r>
          </a:p>
        </p:txBody>
      </p:sp>
      <p:pic>
        <p:nvPicPr>
          <p:cNvPr id="41987" name="Picture 6" descr="09ig_imag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4" b="110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0" y="0"/>
            <a:ext cx="91440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  <a:latin typeface="Palatino" charset="0"/>
                <a:cs typeface="Palatino" charset="0"/>
              </a:rPr>
              <a:t>The exceptional characteristics of SN 2009dc</a:t>
            </a:r>
          </a:p>
          <a:p>
            <a:pPr algn="ctr"/>
            <a:r>
              <a:rPr lang="en-US" sz="2400">
                <a:solidFill>
                  <a:srgbClr val="FFFFFF"/>
                </a:solidFill>
                <a:latin typeface="Palatino" charset="0"/>
                <a:cs typeface="Palatino" charset="0"/>
              </a:rPr>
              <a:t>Suggest the possibility of a super-Chandrasekhar mass progenitor as has been proposed for SNe 2003fg, 2006gz, &amp; 2007if.</a:t>
            </a:r>
          </a:p>
          <a:p>
            <a:pPr algn="ctr"/>
            <a:endParaRPr lang="en-US" sz="24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algn="ctr"/>
            <a:r>
              <a:rPr lang="en-US" sz="2800">
                <a:solidFill>
                  <a:srgbClr val="93F84F"/>
                </a:solidFill>
                <a:latin typeface="Palatino" charset="0"/>
                <a:cs typeface="Palatino" charset="0"/>
              </a:rPr>
              <a:t>What are the observational signatures of DD mergers?</a:t>
            </a:r>
          </a:p>
          <a:p>
            <a:pPr algn="ctr"/>
            <a:r>
              <a:rPr lang="en-US" sz="2800">
                <a:solidFill>
                  <a:srgbClr val="93F84F"/>
                </a:solidFill>
                <a:latin typeface="Palatino" charset="0"/>
                <a:cs typeface="Palatino" charset="0"/>
              </a:rPr>
              <a:t>What are other diagnostics?</a:t>
            </a:r>
          </a:p>
          <a:p>
            <a:pPr algn="ctr"/>
            <a:endParaRPr lang="en-US" sz="24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algn="ctr"/>
            <a:endParaRPr lang="en-US" sz="24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algn="ctr"/>
            <a:endParaRPr lang="en-US" sz="24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algn="ctr"/>
            <a:endParaRPr lang="en-US" sz="24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algn="ctr"/>
            <a:endParaRPr lang="en-US" sz="24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algn="ctr"/>
            <a:endParaRPr lang="en-US" sz="24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algn="ctr"/>
            <a:endParaRPr lang="en-US" sz="24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algn="ctr"/>
            <a:endParaRPr lang="en-US" sz="24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algn="ctr"/>
            <a:endParaRPr lang="en-US" sz="24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algn="ctr"/>
            <a:r>
              <a:rPr lang="en-US" sz="2000">
                <a:solidFill>
                  <a:srgbClr val="FFFFFF"/>
                </a:solidFill>
                <a:latin typeface="Palatino" charset="0"/>
                <a:cs typeface="Palatino" charset="0"/>
              </a:rPr>
              <a:t>Such an event may result from the double-degenerate</a:t>
            </a:r>
          </a:p>
          <a:p>
            <a:pPr algn="ctr"/>
            <a:r>
              <a:rPr lang="en-US" sz="2000">
                <a:solidFill>
                  <a:srgbClr val="FFFFFF"/>
                </a:solidFill>
                <a:latin typeface="Palatino" charset="0"/>
                <a:cs typeface="Palatino" charset="0"/>
              </a:rPr>
              <a:t>merger of two white dwarf stars.</a:t>
            </a:r>
          </a:p>
          <a:p>
            <a:pPr algn="ctr"/>
            <a:endParaRPr lang="en-US" sz="2000">
              <a:solidFill>
                <a:srgbClr val="FFFFFF"/>
              </a:solidFill>
              <a:latin typeface="Palatino" charset="0"/>
              <a:cs typeface="Palatino" charset="0"/>
            </a:endParaRPr>
          </a:p>
        </p:txBody>
      </p:sp>
      <p:sp>
        <p:nvSpPr>
          <p:cNvPr id="41989" name="Rectangle 7"/>
          <p:cNvSpPr>
            <a:spLocks noChangeArrowheads="1"/>
          </p:cNvSpPr>
          <p:nvPr/>
        </p:nvSpPr>
        <p:spPr bwMode="auto">
          <a:xfrm>
            <a:off x="0" y="3001963"/>
            <a:ext cx="4572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Swift Images</a:t>
            </a:r>
          </a:p>
          <a:p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UVOT-B = red</a:t>
            </a:r>
          </a:p>
          <a:p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UVOT-UVW2 = green</a:t>
            </a:r>
          </a:p>
          <a:p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XRT = blue</a:t>
            </a:r>
          </a:p>
        </p:txBody>
      </p:sp>
      <p:sp>
        <p:nvSpPr>
          <p:cNvPr id="41990" name="TextBox 5"/>
          <p:cNvSpPr txBox="1">
            <a:spLocks noChangeArrowheads="1"/>
          </p:cNvSpPr>
          <p:nvPr/>
        </p:nvSpPr>
        <p:spPr bwMode="auto">
          <a:xfrm>
            <a:off x="7510463" y="6370638"/>
            <a:ext cx="154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FFFFFF"/>
                </a:solidFill>
                <a:latin typeface="Palatino" charset="0"/>
                <a:cs typeface="Palatino" charset="0"/>
              </a:rPr>
              <a:t>Paper in prep.</a:t>
            </a:r>
          </a:p>
        </p:txBody>
      </p:sp>
    </p:spTree>
    <p:extLst>
      <p:ext uri="{BB962C8B-B14F-4D97-AF65-F5344CB8AC3E}">
        <p14:creationId xmlns:p14="http://schemas.microsoft.com/office/powerpoint/2010/main" val="3109564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9475"/>
          </a:xfrm>
        </p:spPr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DD merger? SN 2009dc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C77107-546D-E246-9826-76166F9F0B90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33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43012" name="Picture 4" descr="sn09dc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t="8748" r="9454" b="6171"/>
          <a:stretch>
            <a:fillRect/>
          </a:stretch>
        </p:blipFill>
        <p:spPr bwMode="auto">
          <a:xfrm rot="-5400000">
            <a:off x="1574007" y="86518"/>
            <a:ext cx="5880100" cy="74660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53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2" descr="09dc_ci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0"/>
            <a:ext cx="3830637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 descr="09dc_vplo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0"/>
            <a:ext cx="4714875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23875" y="4899025"/>
            <a:ext cx="77962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93F84F"/>
                </a:solidFill>
                <a:latin typeface="Palatino" charset="0"/>
                <a:cs typeface="Palatino" charset="0"/>
              </a:rPr>
              <a:t>SN 2009dc produced the strongest and most persistent carbon features ever observed in SNe Ia.</a:t>
            </a:r>
          </a:p>
          <a:p>
            <a:pPr algn="ctr"/>
            <a:endParaRPr lang="en-US" sz="1200">
              <a:solidFill>
                <a:srgbClr val="93F84F"/>
              </a:solidFill>
              <a:latin typeface="Palatino" charset="0"/>
              <a:cs typeface="Palatino" charset="0"/>
            </a:endParaRPr>
          </a:p>
          <a:p>
            <a:pPr algn="ctr"/>
            <a:r>
              <a:rPr lang="en-US" sz="2000">
                <a:solidFill>
                  <a:srgbClr val="FFFFFF"/>
                </a:solidFill>
                <a:latin typeface="Palatino" charset="0"/>
                <a:cs typeface="Palatino" charset="0"/>
              </a:rPr>
              <a:t>C II lines from both 6580 and 7234 Å are detected</a:t>
            </a:r>
          </a:p>
          <a:p>
            <a:pPr algn="ctr"/>
            <a:r>
              <a:rPr lang="en-US" sz="2000">
                <a:solidFill>
                  <a:srgbClr val="FFFFFF"/>
                </a:solidFill>
                <a:latin typeface="Palatino" charset="0"/>
                <a:cs typeface="Palatino" charset="0"/>
              </a:rPr>
              <a:t>in the earliest spectra (-8d) and continue through +9d.  </a:t>
            </a:r>
          </a:p>
        </p:txBody>
      </p:sp>
    </p:spTree>
    <p:extLst>
      <p:ext uri="{BB962C8B-B14F-4D97-AF65-F5344CB8AC3E}">
        <p14:creationId xmlns:p14="http://schemas.microsoft.com/office/powerpoint/2010/main" val="3231421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Dec31_onir_wline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10242" r="7828" b="5869"/>
          <a:stretch>
            <a:fillRect/>
          </a:stretch>
        </p:blipFill>
        <p:spPr bwMode="auto">
          <a:xfrm rot="-5400000">
            <a:off x="1099343" y="-1099343"/>
            <a:ext cx="6945313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7510463" y="651351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</a:p>
        </p:txBody>
      </p:sp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3300413" y="0"/>
            <a:ext cx="54165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2400">
                <a:solidFill>
                  <a:srgbClr val="000000"/>
                </a:solidFill>
                <a:latin typeface="Palatino" charset="0"/>
                <a:cs typeface="Palatino" charset="0"/>
              </a:rPr>
              <a:t>SN 2009dc: C I is absent at all epochs C II present from -8d to +9d </a:t>
            </a: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2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385BC1-7DC8-FB48-86F9-41B157F05312}" type="slidenum">
              <a:rPr lang="en-US" sz="1000">
                <a:solidFill>
                  <a:srgbClr val="FFFFFF"/>
                </a:solidFill>
                <a:latin typeface="Garamond" charset="0"/>
              </a:rPr>
              <a:pPr/>
              <a:t>36</a:t>
            </a:fld>
            <a:endParaRPr lang="en-US" sz="1000">
              <a:solidFill>
                <a:srgbClr val="FFFFFF"/>
              </a:solidFill>
              <a:latin typeface="Garamond" charset="0"/>
            </a:endParaRPr>
          </a:p>
        </p:txBody>
      </p:sp>
      <p:pic>
        <p:nvPicPr>
          <p:cNvPr id="113667" name="Picture 2" descr="C:\Documents and Settings\Owner\My Documents\SN observing\data_plots\May6_plot_opt_08a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6" b="3833"/>
          <a:stretch>
            <a:fillRect/>
          </a:stretch>
        </p:blipFill>
        <p:spPr bwMode="auto">
          <a:xfrm>
            <a:off x="762000" y="0"/>
            <a:ext cx="777716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5"/>
          <p:cNvSpPr txBox="1">
            <a:spLocks noChangeArrowheads="1"/>
          </p:cNvSpPr>
          <p:nvPr/>
        </p:nvSpPr>
        <p:spPr bwMode="auto">
          <a:xfrm>
            <a:off x="1066800" y="6248400"/>
            <a:ext cx="746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2400">
                <a:solidFill>
                  <a:srgbClr val="FFFFFF"/>
                </a:solidFill>
                <a:latin typeface="Garamond" charset="0"/>
                <a:ea typeface="+mn-ea"/>
                <a:cs typeface="+mn-cs"/>
              </a:rPr>
              <a:t>Figure from Chornock, et al.  (UC Berkeley)</a:t>
            </a:r>
          </a:p>
        </p:txBody>
      </p:sp>
      <p:sp>
        <p:nvSpPr>
          <p:cNvPr id="69637" name="TextBox 4"/>
          <p:cNvSpPr txBox="1">
            <a:spLocks noChangeArrowheads="1"/>
          </p:cNvSpPr>
          <p:nvPr/>
        </p:nvSpPr>
        <p:spPr bwMode="auto">
          <a:xfrm>
            <a:off x="2057400" y="152400"/>
            <a:ext cx="4929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>
                <a:solidFill>
                  <a:srgbClr val="000000"/>
                </a:solidFill>
                <a:latin typeface="Garamond" charset="0"/>
                <a:ea typeface="+mn-ea"/>
                <a:cs typeface="+mn-cs"/>
              </a:rPr>
              <a:t>Optical spectra from Type Ib </a:t>
            </a:r>
          </a:p>
        </p:txBody>
      </p:sp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4114800" y="1981200"/>
            <a:ext cx="11731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>
                <a:solidFill>
                  <a:srgbClr val="000000"/>
                </a:solidFill>
                <a:latin typeface="Garamond" charset="0"/>
                <a:ea typeface="+mn-ea"/>
                <a:cs typeface="+mn-cs"/>
              </a:rPr>
              <a:t>Few days</a:t>
            </a:r>
          </a:p>
          <a:p>
            <a:pPr defTabSz="914400">
              <a:defRPr/>
            </a:pPr>
            <a:endParaRPr lang="en-US">
              <a:solidFill>
                <a:srgbClr val="000000"/>
              </a:solidFill>
              <a:latin typeface="Garamond" charset="0"/>
              <a:ea typeface="+mn-ea"/>
              <a:cs typeface="+mn-cs"/>
            </a:endParaRPr>
          </a:p>
          <a:p>
            <a:pPr defTabSz="914400">
              <a:defRPr/>
            </a:pPr>
            <a:r>
              <a:rPr lang="en-US">
                <a:solidFill>
                  <a:srgbClr val="000000"/>
                </a:solidFill>
                <a:latin typeface="Garamond" charset="0"/>
                <a:ea typeface="+mn-ea"/>
                <a:cs typeface="+mn-cs"/>
              </a:rPr>
              <a:t>Two weeks</a:t>
            </a:r>
          </a:p>
          <a:p>
            <a:pPr defTabSz="914400">
              <a:defRPr/>
            </a:pPr>
            <a:endParaRPr lang="en-US">
              <a:solidFill>
                <a:srgbClr val="000000"/>
              </a:solidFill>
              <a:latin typeface="Garamond" charset="0"/>
              <a:ea typeface="+mn-ea"/>
              <a:cs typeface="+mn-cs"/>
            </a:endParaRPr>
          </a:p>
          <a:p>
            <a:pPr defTabSz="914400">
              <a:defRPr/>
            </a:pPr>
            <a:r>
              <a:rPr lang="en-US">
                <a:solidFill>
                  <a:srgbClr val="000000"/>
                </a:solidFill>
                <a:latin typeface="Garamond" charset="0"/>
                <a:ea typeface="+mn-ea"/>
                <a:cs typeface="+mn-cs"/>
              </a:rPr>
              <a:t>Six weeks</a:t>
            </a:r>
          </a:p>
        </p:txBody>
      </p:sp>
    </p:spTree>
    <p:extLst>
      <p:ext uri="{BB962C8B-B14F-4D97-AF65-F5344CB8AC3E}">
        <p14:creationId xmlns:p14="http://schemas.microsoft.com/office/powerpoint/2010/main" val="9558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4D9886-BE74-5747-B691-23486DE62781}" type="slidenum">
              <a:rPr lang="en-US" sz="1000">
                <a:solidFill>
                  <a:srgbClr val="FFFFFF"/>
                </a:solidFill>
                <a:latin typeface="Garamond" charset="0"/>
              </a:rPr>
              <a:pPr/>
              <a:t>37</a:t>
            </a:fld>
            <a:endParaRPr lang="en-US" sz="1000">
              <a:solidFill>
                <a:srgbClr val="FFFFFF"/>
              </a:solidFill>
              <a:latin typeface="Garamond" charset="0"/>
            </a:endParaRPr>
          </a:p>
        </p:txBody>
      </p:sp>
      <p:pic>
        <p:nvPicPr>
          <p:cNvPr id="115715" name="Picture 2" descr="C:\Documents and Settings\Owner\My Documents\SN observing\data_plots\May6_plot_all_08a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777163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Box 3"/>
          <p:cNvSpPr txBox="1">
            <a:spLocks noChangeArrowheads="1"/>
          </p:cNvSpPr>
          <p:nvPr/>
        </p:nvSpPr>
        <p:spPr bwMode="auto">
          <a:xfrm>
            <a:off x="1447800" y="152400"/>
            <a:ext cx="6034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>
                <a:solidFill>
                  <a:srgbClr val="000000"/>
                </a:solidFill>
                <a:latin typeface="Garamond" charset="0"/>
                <a:ea typeface="+mn-ea"/>
                <a:cs typeface="+mn-cs"/>
              </a:rPr>
              <a:t>Add NIR spectra confirms HeI early</a:t>
            </a:r>
          </a:p>
        </p:txBody>
      </p:sp>
    </p:spTree>
    <p:extLst>
      <p:ext uri="{BB962C8B-B14F-4D97-AF65-F5344CB8AC3E}">
        <p14:creationId xmlns:p14="http://schemas.microsoft.com/office/powerpoint/2010/main" val="321386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780D343-60B8-4047-9DFF-350D7BF676D1}" type="slidenum">
              <a:rPr lang="en-US" sz="1000">
                <a:solidFill>
                  <a:srgbClr val="FFFFFF"/>
                </a:solidFill>
                <a:latin typeface="Garamond" charset="0"/>
              </a:rPr>
              <a:pPr/>
              <a:t>38</a:t>
            </a:fld>
            <a:endParaRPr lang="en-US" sz="1000">
              <a:solidFill>
                <a:srgbClr val="FFFFFF"/>
              </a:solidFill>
              <a:latin typeface="Garamond" charset="0"/>
            </a:endParaRPr>
          </a:p>
        </p:txBody>
      </p:sp>
      <p:pic>
        <p:nvPicPr>
          <p:cNvPr id="117763" name="Picture 2" descr="C:\Documents and Settings\Owner\My Documents\SN observing\data_plots\May6_plot_xl_HeI_08a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777163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Box 3"/>
          <p:cNvSpPr txBox="1">
            <a:spLocks noChangeArrowheads="1"/>
          </p:cNvSpPr>
          <p:nvPr/>
        </p:nvSpPr>
        <p:spPr bwMode="auto">
          <a:xfrm>
            <a:off x="990600" y="152400"/>
            <a:ext cx="6902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>
                <a:solidFill>
                  <a:srgbClr val="000000"/>
                </a:solidFill>
                <a:latin typeface="Garamond" charset="0"/>
                <a:ea typeface="+mn-ea"/>
                <a:cs typeface="+mn-cs"/>
              </a:rPr>
              <a:t>Type Ib SN 2008ax with HeI lines marked</a:t>
            </a:r>
          </a:p>
        </p:txBody>
      </p:sp>
    </p:spTree>
    <p:extLst>
      <p:ext uri="{BB962C8B-B14F-4D97-AF65-F5344CB8AC3E}">
        <p14:creationId xmlns:p14="http://schemas.microsoft.com/office/powerpoint/2010/main" val="334252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3B9CA74-C631-CD42-9629-967AA35005BB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39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46083" name="Picture 5" descr="sn11d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7" t="18045" r="8047" b="33835"/>
          <a:stretch>
            <a:fillRect/>
          </a:stretch>
        </p:blipFill>
        <p:spPr bwMode="auto">
          <a:xfrm>
            <a:off x="2206625" y="284163"/>
            <a:ext cx="6937375" cy="5435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3730625" y="5772150"/>
            <a:ext cx="40817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Palatino" charset="0"/>
                <a:cs typeface="Palatino" charset="0"/>
              </a:rPr>
              <a:t>SN </a:t>
            </a:r>
            <a:r>
              <a:rPr lang="en-US" dirty="0" err="1">
                <a:latin typeface="Palatino" charset="0"/>
                <a:cs typeface="Palatino" charset="0"/>
              </a:rPr>
              <a:t>IIb</a:t>
            </a:r>
            <a:r>
              <a:rPr lang="en-US" dirty="0">
                <a:latin typeface="Palatino" charset="0"/>
                <a:cs typeface="Palatino" charset="0"/>
              </a:rPr>
              <a:t> 2011dh: NIR + </a:t>
            </a:r>
            <a:r>
              <a:rPr lang="en-US" dirty="0" smtClean="0">
                <a:latin typeface="Palatino" charset="0"/>
                <a:cs typeface="Palatino" charset="0"/>
              </a:rPr>
              <a:t>optical</a:t>
            </a:r>
          </a:p>
          <a:p>
            <a:pPr algn="ctr" eaLnBrk="1" hangingPunct="1"/>
            <a:r>
              <a:rPr lang="en-US" i="1" dirty="0" smtClean="0">
                <a:latin typeface="Palatino" charset="0"/>
                <a:cs typeface="Palatino" charset="0"/>
              </a:rPr>
              <a:t>Marion et al. (2012)</a:t>
            </a:r>
            <a:endParaRPr lang="en-US" i="1" dirty="0">
              <a:latin typeface="Palatino" charset="0"/>
              <a:cs typeface="Palatino" charset="0"/>
            </a:endParaRPr>
          </a:p>
        </p:txBody>
      </p:sp>
      <p:sp>
        <p:nvSpPr>
          <p:cNvPr id="46085" name="TextBox 7"/>
          <p:cNvSpPr txBox="1">
            <a:spLocks noChangeArrowheads="1"/>
          </p:cNvSpPr>
          <p:nvPr/>
        </p:nvSpPr>
        <p:spPr bwMode="auto">
          <a:xfrm>
            <a:off x="0" y="933450"/>
            <a:ext cx="2206625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200" dirty="0" smtClean="0">
                <a:solidFill>
                  <a:srgbClr val="93F84F"/>
                </a:solidFill>
                <a:latin typeface="Palatino" charset="0"/>
                <a:cs typeface="Palatino" charset="0"/>
              </a:rPr>
              <a:t>SN </a:t>
            </a:r>
            <a:r>
              <a:rPr lang="en-US" sz="3200" dirty="0" err="1" smtClean="0">
                <a:solidFill>
                  <a:srgbClr val="93F84F"/>
                </a:solidFill>
                <a:latin typeface="Palatino" charset="0"/>
                <a:cs typeface="Palatino" charset="0"/>
              </a:rPr>
              <a:t>IIb</a:t>
            </a:r>
            <a:r>
              <a:rPr lang="en-US" sz="3200" dirty="0" smtClean="0">
                <a:solidFill>
                  <a:srgbClr val="93F84F"/>
                </a:solidFill>
                <a:latin typeface="Palatino" charset="0"/>
                <a:cs typeface="Palatino" charset="0"/>
              </a:rPr>
              <a:t> 2011dh</a:t>
            </a:r>
            <a:endParaRPr lang="en-US" sz="3200" dirty="0">
              <a:solidFill>
                <a:srgbClr val="93F84F"/>
              </a:solidFill>
              <a:latin typeface="Palatino" charset="0"/>
              <a:cs typeface="Palatino" charset="0"/>
            </a:endParaRPr>
          </a:p>
          <a:p>
            <a:pPr algn="r" eaLnBrk="1" hangingPunct="1"/>
            <a:endParaRPr lang="en-US" dirty="0">
              <a:latin typeface="Palatino" charset="0"/>
              <a:cs typeface="Palatino" charset="0"/>
            </a:endParaRPr>
          </a:p>
          <a:p>
            <a:pPr algn="r" eaLnBrk="1" hangingPunct="1"/>
            <a:r>
              <a:rPr lang="en-US" dirty="0">
                <a:latin typeface="Palatino" charset="0"/>
                <a:cs typeface="Palatino" charset="0"/>
              </a:rPr>
              <a:t>NIR identifies the emergence of Helium</a:t>
            </a:r>
          </a:p>
          <a:p>
            <a:pPr algn="r" eaLnBrk="1" hangingPunct="1"/>
            <a:endParaRPr lang="en-US" dirty="0">
              <a:latin typeface="Palatino" charset="0"/>
              <a:cs typeface="Palatino" charset="0"/>
            </a:endParaRPr>
          </a:p>
          <a:p>
            <a:pPr algn="r" eaLnBrk="1" hangingPunct="1"/>
            <a:r>
              <a:rPr lang="en-US" dirty="0">
                <a:latin typeface="Palatino" charset="0"/>
                <a:cs typeface="Palatino" charset="0"/>
              </a:rPr>
              <a:t>NIR fits temperature profiles</a:t>
            </a:r>
          </a:p>
        </p:txBody>
      </p:sp>
    </p:spTree>
    <p:extLst>
      <p:ext uri="{BB962C8B-B14F-4D97-AF65-F5344CB8AC3E}">
        <p14:creationId xmlns:p14="http://schemas.microsoft.com/office/powerpoint/2010/main" val="402478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3187700" cy="2328863"/>
          </a:xfrm>
        </p:spPr>
        <p:txBody>
          <a:bodyPr/>
          <a:lstStyle/>
          <a:p>
            <a:pPr eaLnBrk="1" hangingPunct="1"/>
            <a:r>
              <a:rPr lang="en-US">
                <a:latin typeface="Palatino" charset="0"/>
                <a:ea typeface="ＭＳ Ｐゴシック" charset="0"/>
                <a:cs typeface="ＭＳ Ｐゴシック" charset="0"/>
              </a:rPr>
              <a:t>The SpeX Instrument on the IRTF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9922" y="3052082"/>
            <a:ext cx="4392050" cy="29718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charset="0"/>
              </a:rPr>
              <a:t>Covers </a:t>
            </a:r>
            <a:r>
              <a:rPr lang="en-US" sz="2400" dirty="0" smtClean="0">
                <a:ea typeface="ＭＳ Ｐゴシック" charset="0"/>
              </a:rPr>
              <a:t>0.7</a:t>
            </a:r>
            <a:r>
              <a:rPr lang="en-US" sz="2400" dirty="0">
                <a:ea typeface="ＭＳ Ｐゴシック" charset="0"/>
              </a:rPr>
              <a:t>-2.5 </a:t>
            </a:r>
            <a:r>
              <a:rPr lang="en-US" sz="2400" dirty="0" smtClean="0">
                <a:ea typeface="ＭＳ Ｐゴシック" charset="0"/>
              </a:rPr>
              <a:t>µm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charset="0"/>
              </a:rPr>
              <a:t>in </a:t>
            </a:r>
            <a:r>
              <a:rPr lang="en-US" sz="2400" dirty="0">
                <a:ea typeface="ＭＳ Ｐゴシック" charset="0"/>
              </a:rPr>
              <a:t>a single exposure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charset="0"/>
              </a:rPr>
              <a:t>Reaches </a:t>
            </a:r>
            <a:r>
              <a:rPr lang="en-US" sz="2400" dirty="0" smtClean="0">
                <a:ea typeface="ＭＳ Ｐゴシック" charset="0"/>
              </a:rPr>
              <a:t>J~</a:t>
            </a:r>
            <a:r>
              <a:rPr lang="en-US" sz="2400" dirty="0">
                <a:ea typeface="ＭＳ Ｐゴシック" charset="0"/>
              </a:rPr>
              <a:t>17.5 enabling early or scheduled observations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charset="0"/>
              </a:rPr>
              <a:t>IRTF software &amp; infrastructure facilitate </a:t>
            </a:r>
            <a:endParaRPr lang="en-US" sz="2400" dirty="0" smtClean="0">
              <a:ea typeface="ＭＳ Ｐゴシック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dirty="0">
                <a:ea typeface="ＭＳ Ｐゴシック" charset="0"/>
              </a:rPr>
              <a:t> </a:t>
            </a:r>
            <a:r>
              <a:rPr lang="en-US" sz="2400" dirty="0" smtClean="0">
                <a:ea typeface="ＭＳ Ｐゴシック" charset="0"/>
              </a:rPr>
              <a:t>   </a:t>
            </a:r>
            <a:r>
              <a:rPr lang="en-US" sz="2400" dirty="0" err="1" smtClean="0">
                <a:ea typeface="ＭＳ Ｐゴシック" charset="0"/>
              </a:rPr>
              <a:t>ToO</a:t>
            </a:r>
            <a:r>
              <a:rPr lang="en-US" sz="2400" dirty="0" smtClean="0">
                <a:ea typeface="ＭＳ Ｐゴシック" charset="0"/>
              </a:rPr>
              <a:t> </a:t>
            </a:r>
            <a:r>
              <a:rPr lang="en-US" sz="2400" dirty="0">
                <a:ea typeface="ＭＳ Ｐゴシック" charset="0"/>
              </a:rPr>
              <a:t>observations </a:t>
            </a:r>
          </a:p>
        </p:txBody>
      </p:sp>
      <p:pic>
        <p:nvPicPr>
          <p:cNvPr id="107524" name="Picture 4" descr="SpeX mounted on IRTF May 9 2000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114" b="-17114"/>
          <a:stretch>
            <a:fillRect/>
          </a:stretch>
        </p:blipFill>
        <p:spPr/>
      </p:pic>
      <p:sp>
        <p:nvSpPr>
          <p:cNvPr id="10752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2F94D9-B1EA-064E-AD08-7A183EF2D9E4}" type="slidenum">
              <a:rPr lang="en-US" sz="1000">
                <a:solidFill>
                  <a:srgbClr val="FFFFFF"/>
                </a:solidFill>
                <a:latin typeface="Garamond" charset="0"/>
              </a:rPr>
              <a:pPr/>
              <a:t>4</a:t>
            </a:fld>
            <a:endParaRPr lang="en-US" sz="1000">
              <a:solidFill>
                <a:srgbClr val="FFFFFF"/>
              </a:solidFill>
              <a:latin typeface="Garamond" charset="0"/>
            </a:endParaRPr>
          </a:p>
        </p:txBody>
      </p:sp>
      <p:pic>
        <p:nvPicPr>
          <p:cNvPr id="107526" name="Picture 5" descr="ema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6200"/>
            <a:ext cx="5486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48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567DB6-75E2-1049-81A9-ACA96483B5FF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40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47107" name="Picture 2" descr="sn11dh_l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t="9023" r="7433" b="8983"/>
          <a:stretch>
            <a:fillRect/>
          </a:stretch>
        </p:blipFill>
        <p:spPr bwMode="auto">
          <a:xfrm>
            <a:off x="3419475" y="120650"/>
            <a:ext cx="4938713" cy="65770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3"/>
          <p:cNvSpPr txBox="1">
            <a:spLocks noChangeArrowheads="1"/>
          </p:cNvSpPr>
          <p:nvPr/>
        </p:nvSpPr>
        <p:spPr bwMode="auto">
          <a:xfrm>
            <a:off x="195263" y="738188"/>
            <a:ext cx="3224212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200">
                <a:solidFill>
                  <a:srgbClr val="93F84F"/>
                </a:solidFill>
                <a:latin typeface="Palatino" charset="0"/>
                <a:cs typeface="Palatino" charset="0"/>
              </a:rPr>
              <a:t>UVOIR</a:t>
            </a:r>
          </a:p>
          <a:p>
            <a:pPr algn="r" eaLnBrk="1" hangingPunct="1"/>
            <a:r>
              <a:rPr lang="en-US">
                <a:latin typeface="Palatino" charset="0"/>
                <a:cs typeface="Palatino" charset="0"/>
              </a:rPr>
              <a:t>Coordinated data</a:t>
            </a:r>
          </a:p>
          <a:p>
            <a:pPr algn="r" eaLnBrk="1" hangingPunct="1"/>
            <a:r>
              <a:rPr lang="en-US">
                <a:latin typeface="Palatino" charset="0"/>
                <a:cs typeface="Palatino" charset="0"/>
              </a:rPr>
              <a:t>provide a</a:t>
            </a:r>
          </a:p>
          <a:p>
            <a:pPr algn="r" eaLnBrk="1" hangingPunct="1"/>
            <a:r>
              <a:rPr lang="en-US">
                <a:latin typeface="Palatino" charset="0"/>
                <a:cs typeface="Palatino" charset="0"/>
              </a:rPr>
              <a:t>more complete</a:t>
            </a:r>
          </a:p>
          <a:p>
            <a:pPr algn="r" eaLnBrk="1" hangingPunct="1"/>
            <a:r>
              <a:rPr lang="en-US">
                <a:latin typeface="Palatino" charset="0"/>
                <a:cs typeface="Palatino" charset="0"/>
              </a:rPr>
              <a:t>physical picture</a:t>
            </a:r>
          </a:p>
          <a:p>
            <a:pPr algn="r" eaLnBrk="1" hangingPunct="1"/>
            <a:endParaRPr lang="en-US">
              <a:latin typeface="Palatino" charset="0"/>
              <a:cs typeface="Palatino" charset="0"/>
            </a:endParaRPr>
          </a:p>
          <a:p>
            <a:pPr algn="r" eaLnBrk="1" hangingPunct="1"/>
            <a:r>
              <a:rPr lang="en-US">
                <a:latin typeface="Palatino" charset="0"/>
                <a:cs typeface="Palatino" charset="0"/>
              </a:rPr>
              <a:t>NIR accounts </a:t>
            </a:r>
          </a:p>
          <a:p>
            <a:pPr algn="r" eaLnBrk="1" hangingPunct="1"/>
            <a:r>
              <a:rPr lang="en-US">
                <a:latin typeface="Palatino" charset="0"/>
                <a:cs typeface="Palatino" charset="0"/>
              </a:rPr>
              <a:t>for about 30% </a:t>
            </a:r>
          </a:p>
          <a:p>
            <a:pPr algn="r" eaLnBrk="1" hangingPunct="1"/>
            <a:r>
              <a:rPr lang="en-US">
                <a:latin typeface="Palatino" charset="0"/>
                <a:cs typeface="Palatino" charset="0"/>
              </a:rPr>
              <a:t>of the energy</a:t>
            </a: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5205413" y="5611813"/>
            <a:ext cx="1620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2"/>
                </a:solidFill>
                <a:latin typeface="Palatino" charset="0"/>
                <a:cs typeface="Palatino" charset="0"/>
              </a:rPr>
              <a:t>SN IIb 2011dh</a:t>
            </a:r>
          </a:p>
        </p:txBody>
      </p:sp>
    </p:spTree>
    <p:extLst>
      <p:ext uri="{BB962C8B-B14F-4D97-AF65-F5344CB8AC3E}">
        <p14:creationId xmlns:p14="http://schemas.microsoft.com/office/powerpoint/2010/main" val="295840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Mar23_plot_ib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7" t="6876" r="9183" b="4173"/>
          <a:stretch>
            <a:fillRect/>
          </a:stretch>
        </p:blipFill>
        <p:spPr bwMode="auto">
          <a:xfrm>
            <a:off x="0" y="0"/>
            <a:ext cx="4435475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4724400" y="322263"/>
            <a:ext cx="3644900" cy="1077912"/>
          </a:xfrm>
          <a:prstGeom prst="rect">
            <a:avLst/>
          </a:prstGeom>
          <a:noFill/>
          <a:ln w="9525">
            <a:solidFill>
              <a:srgbClr val="93F84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Palatino" charset="0"/>
                <a:cs typeface="Palatino" charset="0"/>
              </a:rPr>
              <a:t>Stripped-envelope, </a:t>
            </a:r>
          </a:p>
          <a:p>
            <a:pPr eaLnBrk="1" hangingPunct="1"/>
            <a:r>
              <a:rPr lang="en-US" sz="3200">
                <a:latin typeface="Palatino" charset="0"/>
                <a:cs typeface="Palatino" charset="0"/>
              </a:rPr>
              <a:t>Core-collapse SNe</a:t>
            </a:r>
          </a:p>
        </p:txBody>
      </p:sp>
      <p:sp>
        <p:nvSpPr>
          <p:cNvPr id="68612" name="TextBox 3"/>
          <p:cNvSpPr txBox="1">
            <a:spLocks noChangeArrowheads="1"/>
          </p:cNvSpPr>
          <p:nvPr/>
        </p:nvSpPr>
        <p:spPr bwMode="auto">
          <a:xfrm>
            <a:off x="4724400" y="1573213"/>
            <a:ext cx="430053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latin typeface="Palatino" charset="0"/>
                <a:cs typeface="Palatino" charset="0"/>
              </a:rPr>
              <a:t>Matheson, et al. (2001) </a:t>
            </a:r>
            <a:r>
              <a:rPr lang="en-US" sz="2000">
                <a:latin typeface="Palatino" charset="0"/>
                <a:cs typeface="Palatino" charset="0"/>
              </a:rPr>
              <a:t>suggest that helium lines are not thermally excited but that gamma-rays from freshly synthesized </a:t>
            </a:r>
            <a:r>
              <a:rPr lang="en-US" sz="2000" baseline="30000">
                <a:latin typeface="Palatino" charset="0"/>
                <a:cs typeface="Palatino" charset="0"/>
              </a:rPr>
              <a:t>56</a:t>
            </a:r>
            <a:r>
              <a:rPr lang="en-US" sz="2000">
                <a:latin typeface="Palatino" charset="0"/>
                <a:cs typeface="Palatino" charset="0"/>
              </a:rPr>
              <a:t>Ni accelerate electrons that in turn excite the helium.  </a:t>
            </a:r>
          </a:p>
          <a:p>
            <a:pPr eaLnBrk="1" hangingPunct="1"/>
            <a:endParaRPr lang="en-US" sz="2000">
              <a:latin typeface="Palatino" charset="0"/>
              <a:cs typeface="Palatino" charset="0"/>
            </a:endParaRPr>
          </a:p>
          <a:p>
            <a:pPr eaLnBrk="1" hangingPunct="1"/>
            <a:r>
              <a:rPr lang="en-US" sz="2000" baseline="30000">
                <a:latin typeface="Palatino" charset="0"/>
                <a:cs typeface="Palatino" charset="0"/>
              </a:rPr>
              <a:t>56</a:t>
            </a:r>
            <a:r>
              <a:rPr lang="en-US" sz="2000">
                <a:latin typeface="Palatino" charset="0"/>
                <a:cs typeface="Palatino" charset="0"/>
              </a:rPr>
              <a:t>Ni may be directly mixed into the helium line-forming region or the gamma-rays may reach the HeI from a non-local source as the optical depth declines. </a:t>
            </a:r>
          </a:p>
        </p:txBody>
      </p:sp>
    </p:spTree>
    <p:extLst>
      <p:ext uri="{BB962C8B-B14F-4D97-AF65-F5344CB8AC3E}">
        <p14:creationId xmlns:p14="http://schemas.microsoft.com/office/powerpoint/2010/main" val="1338047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6DBADF-0D6D-834B-AD64-D16EC0930C44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42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69635" name="Picture 2" descr="C:\Documents and Settings\Owner\My Documents\snia_ppt\Feb21_08D_1m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47720" r="8839" b="4575"/>
          <a:stretch>
            <a:fillRect/>
          </a:stretch>
        </p:blipFill>
        <p:spPr bwMode="auto">
          <a:xfrm>
            <a:off x="1219200" y="228600"/>
            <a:ext cx="6781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325353" y="5181600"/>
            <a:ext cx="84696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sz="2800" dirty="0">
                <a:solidFill>
                  <a:srgbClr val="FFFFFF"/>
                </a:solidFill>
                <a:latin typeface="Palatino" charset="0"/>
                <a:cs typeface="Palatino" charset="0"/>
              </a:rPr>
              <a:t>SECC events typically show a </a:t>
            </a:r>
            <a:endParaRPr lang="en-US" sz="2800" dirty="0" smtClean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algn="ctr" defTabSz="914400" eaLnBrk="1" hangingPunct="1"/>
            <a:r>
              <a:rPr lang="en-US" sz="28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big </a:t>
            </a:r>
            <a:r>
              <a:rPr lang="en-US" sz="2800" dirty="0">
                <a:solidFill>
                  <a:srgbClr val="FFFFFF"/>
                </a:solidFill>
                <a:latin typeface="Palatino" charset="0"/>
                <a:cs typeface="Palatino" charset="0"/>
              </a:rPr>
              <a:t>absorption feature near 1.04 </a:t>
            </a:r>
            <a:r>
              <a:rPr lang="en-US" sz="2800" dirty="0" err="1">
                <a:solidFill>
                  <a:srgbClr val="FFFFFF"/>
                </a:solidFill>
                <a:latin typeface="Lucida Grande" charset="0"/>
                <a:cs typeface="Lucida Grande" charset="0"/>
              </a:rPr>
              <a:t>μ</a:t>
            </a:r>
            <a:r>
              <a:rPr lang="en-US" sz="28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m</a:t>
            </a:r>
            <a:r>
              <a:rPr lang="en-US" sz="2800" dirty="0">
                <a:solidFill>
                  <a:srgbClr val="FFFFFF"/>
                </a:solidFill>
                <a:latin typeface="Palatino" charset="0"/>
                <a:cs typeface="Palatino" charset="0"/>
              </a:rPr>
              <a:t>.</a:t>
            </a:r>
          </a:p>
          <a:p>
            <a:pPr algn="ctr" defTabSz="914400" eaLnBrk="1" hangingPunct="1"/>
            <a:r>
              <a:rPr lang="en-US" dirty="0">
                <a:solidFill>
                  <a:srgbClr val="FFFFFF"/>
                </a:solidFill>
                <a:latin typeface="Palatino" charset="0"/>
                <a:cs typeface="Palatino" charset="0"/>
              </a:rPr>
              <a:t>Clearly not due to a single </a:t>
            </a:r>
            <a:r>
              <a:rPr lang="en-US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source (disagrees with </a:t>
            </a:r>
            <a:r>
              <a:rPr lang="en-US" dirty="0" err="1" smtClean="0">
                <a:solidFill>
                  <a:srgbClr val="FFFFFF"/>
                </a:solidFill>
                <a:latin typeface="Palatino" charset="0"/>
                <a:cs typeface="Palatino" charset="0"/>
              </a:rPr>
              <a:t>Dessart</a:t>
            </a:r>
            <a:r>
              <a:rPr lang="en-US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).</a:t>
            </a:r>
            <a:endParaRPr lang="en-US" dirty="0">
              <a:solidFill>
                <a:srgbClr val="FFFFFF"/>
              </a:solidFill>
              <a:latin typeface="Palatino" charset="0"/>
              <a:cs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08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F39EF0-879C-9944-9DE4-30B5BDE93396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43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33400" y="228600"/>
            <a:ext cx="3733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2800" dirty="0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Type </a:t>
            </a:r>
            <a:r>
              <a:rPr lang="en-US" sz="2800" dirty="0" err="1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Ib</a:t>
            </a:r>
            <a:r>
              <a:rPr lang="en-US" sz="2800" dirty="0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 - SN 2008D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Associated with XRF 080109</a:t>
            </a:r>
          </a:p>
        </p:txBody>
      </p:sp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0" y="5334000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i="1" dirty="0" err="1">
                <a:solidFill>
                  <a:srgbClr val="FFFFFF"/>
                </a:solidFill>
                <a:latin typeface="Palatino"/>
                <a:cs typeface="Palatino"/>
              </a:rPr>
              <a:t>Modjaz</a:t>
            </a:r>
            <a:r>
              <a:rPr lang="en-US" i="1" dirty="0">
                <a:solidFill>
                  <a:srgbClr val="FFFFFF"/>
                </a:solidFill>
                <a:latin typeface="Palatino"/>
                <a:cs typeface="Palatino"/>
              </a:rPr>
              <a:t>, et al. (2009)</a:t>
            </a:r>
          </a:p>
        </p:txBody>
      </p:sp>
      <p:sp>
        <p:nvSpPr>
          <p:cNvPr id="65541" name="TextBox 9"/>
          <p:cNvSpPr txBox="1">
            <a:spLocks noChangeArrowheads="1"/>
          </p:cNvSpPr>
          <p:nvPr/>
        </p:nvSpPr>
        <p:spPr bwMode="auto">
          <a:xfrm>
            <a:off x="4724400" y="762000"/>
            <a:ext cx="44196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“</a:t>
            </a:r>
            <a:r>
              <a:rPr 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Here we discuss how the valuable NIR spectra of SN </a:t>
            </a:r>
            <a:r>
              <a:rPr lang="en-US" sz="20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Ib</a:t>
            </a:r>
            <a:r>
              <a:rPr 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 2008D contribute toward resolving the debate of the SN </a:t>
            </a:r>
            <a:r>
              <a:rPr lang="en-US" sz="20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Ib</a:t>
            </a:r>
            <a:r>
              <a:rPr 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 vs. </a:t>
            </a:r>
            <a:r>
              <a:rPr lang="en-US" sz="20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Ic</a:t>
            </a:r>
            <a:r>
              <a:rPr 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 classification scheme.</a:t>
            </a:r>
            <a:r>
              <a:rPr lang="ja-JP" alt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”</a:t>
            </a:r>
            <a:endParaRPr lang="en-US" sz="20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defTabSz="914400" eaLnBrk="1" hangingPunct="1"/>
            <a:endParaRPr lang="en-US" sz="20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defTabSz="914400" eaLnBrk="1" hangingPunct="1"/>
            <a:r>
              <a:rPr lang="ja-JP" alt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“</a:t>
            </a:r>
            <a:r>
              <a:rPr 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In conclusion, SN 2008D gives supporting evidence to the argument that the broad absorption at 1.04 </a:t>
            </a:r>
            <a:r>
              <a:rPr lang="en-US" sz="2000" dirty="0" err="1">
                <a:solidFill>
                  <a:srgbClr val="FFFFFF"/>
                </a:solidFill>
                <a:latin typeface="Lucida Grande" charset="0"/>
                <a:cs typeface="Lucida Grande" charset="0"/>
              </a:rPr>
              <a:t>μ</a:t>
            </a:r>
            <a:r>
              <a:rPr lang="en-US" sz="20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m</a:t>
            </a:r>
            <a:r>
              <a:rPr 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 is a poor diagnostic for helium….</a:t>
            </a:r>
            <a:r>
              <a:rPr lang="ja-JP" alt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”</a:t>
            </a:r>
            <a:endParaRPr lang="en-US" sz="20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defTabSz="914400" eaLnBrk="1" hangingPunct="1"/>
            <a:endParaRPr lang="en-US" sz="20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defTabSz="914400" eaLnBrk="1" hangingPunct="1"/>
            <a:r>
              <a:rPr lang="ja-JP" alt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“</a:t>
            </a:r>
            <a:r>
              <a:rPr 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Thus, we recommend that in future searches for helium in </a:t>
            </a:r>
            <a:r>
              <a:rPr lang="en-US" sz="20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SNe</a:t>
            </a:r>
            <a:r>
              <a:rPr 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Ic</a:t>
            </a:r>
            <a:r>
              <a:rPr 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, both     </a:t>
            </a:r>
          </a:p>
          <a:p>
            <a:pPr defTabSz="914400" eaLnBrk="1" hangingPunct="1"/>
            <a:r>
              <a:rPr 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J-band and K-band spectra should be obtained to test for the presence of the two strong He I 1.083 </a:t>
            </a:r>
            <a:r>
              <a:rPr lang="en-US" sz="2000" dirty="0" err="1">
                <a:solidFill>
                  <a:srgbClr val="FFFFFF"/>
                </a:solidFill>
                <a:latin typeface="Lucida Grande" charset="0"/>
                <a:cs typeface="Lucida Grande" charset="0"/>
              </a:rPr>
              <a:t>μ</a:t>
            </a:r>
            <a:r>
              <a:rPr lang="en-US" sz="20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m</a:t>
            </a:r>
            <a:r>
              <a:rPr 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 and </a:t>
            </a:r>
          </a:p>
          <a:p>
            <a:pPr defTabSz="914400" eaLnBrk="1" hangingPunct="1"/>
            <a:r>
              <a:rPr 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He I 2.058 </a:t>
            </a:r>
            <a:r>
              <a:rPr lang="en-US" sz="2000" dirty="0" err="1">
                <a:solidFill>
                  <a:srgbClr val="FFFFFF"/>
                </a:solidFill>
                <a:latin typeface="Lucida Grande" charset="0"/>
                <a:cs typeface="Lucida Grande" charset="0"/>
              </a:rPr>
              <a:t>μ</a:t>
            </a:r>
            <a:r>
              <a:rPr lang="en-US" sz="20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m</a:t>
            </a:r>
            <a:r>
              <a:rPr 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 lines.</a:t>
            </a:r>
            <a:r>
              <a:rPr lang="ja-JP" alt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”</a:t>
            </a:r>
            <a:endParaRPr lang="en-US" sz="2000" dirty="0">
              <a:solidFill>
                <a:srgbClr val="FFFFFF"/>
              </a:solidFill>
              <a:latin typeface="Palatino" charset="0"/>
              <a:cs typeface="Palatino" charset="0"/>
            </a:endParaRPr>
          </a:p>
        </p:txBody>
      </p:sp>
      <p:pic>
        <p:nvPicPr>
          <p:cNvPr id="71686" name="Picture 6" descr="Sep30_plot_08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0" t="44055" r="12633" b="6667"/>
          <a:stretch>
            <a:fillRect/>
          </a:stretch>
        </p:blipFill>
        <p:spPr bwMode="auto">
          <a:xfrm>
            <a:off x="298450" y="1331913"/>
            <a:ext cx="4289425" cy="3748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966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D579C5-46D7-704D-B125-83D3124DCA86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44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73731" name="Picture 2" descr="C:\Documents and Settings\Owner\My Documents\snia_ppt\Feb25_08d_hei_2l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40906" r="49989" b="4575"/>
          <a:stretch>
            <a:fillRect/>
          </a:stretch>
        </p:blipFill>
        <p:spPr bwMode="auto">
          <a:xfrm>
            <a:off x="4267200" y="228600"/>
            <a:ext cx="4307432" cy="646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533400" y="5357985"/>
            <a:ext cx="365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hangingPunct="1"/>
            <a:r>
              <a:rPr lang="en-US" i="1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Modjaz</a:t>
            </a:r>
            <a:r>
              <a:rPr lang="en-US" i="1" dirty="0">
                <a:solidFill>
                  <a:srgbClr val="FFFFFF"/>
                </a:solidFill>
                <a:latin typeface="Palatino" charset="0"/>
                <a:cs typeface="Palatino" charset="0"/>
              </a:rPr>
              <a:t>, et al. (2009)</a:t>
            </a:r>
          </a:p>
        </p:txBody>
      </p:sp>
      <p:sp>
        <p:nvSpPr>
          <p:cNvPr id="67589" name="TextBox 4"/>
          <p:cNvSpPr txBox="1">
            <a:spLocks noChangeArrowheads="1"/>
          </p:cNvSpPr>
          <p:nvPr/>
        </p:nvSpPr>
        <p:spPr bwMode="auto">
          <a:xfrm>
            <a:off x="73467" y="838200"/>
            <a:ext cx="411753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4400">
              <a:defRPr/>
            </a:pPr>
            <a:r>
              <a:rPr lang="en-US" sz="2800" dirty="0" smtClean="0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Comparison of</a:t>
            </a:r>
          </a:p>
          <a:p>
            <a:pPr algn="r" defTabSz="914400"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HeI</a:t>
            </a:r>
            <a:r>
              <a:rPr lang="en-US" sz="2800" dirty="0" smtClean="0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line </a:t>
            </a:r>
            <a:r>
              <a:rPr lang="en-US" sz="2800" dirty="0" smtClean="0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profiles</a:t>
            </a:r>
          </a:p>
          <a:p>
            <a:pPr algn="r" defTabSz="914400">
              <a:defRPr/>
            </a:pPr>
            <a:r>
              <a:rPr lang="en-US" sz="2800" dirty="0" smtClean="0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in </a:t>
            </a:r>
            <a:r>
              <a:rPr lang="en-US" sz="2800" dirty="0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early data from </a:t>
            </a:r>
            <a:r>
              <a:rPr lang="en-US" sz="2800" dirty="0" smtClean="0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a</a:t>
            </a:r>
          </a:p>
          <a:p>
            <a:pPr algn="r" defTabSz="914400">
              <a:defRPr/>
            </a:pPr>
            <a:r>
              <a:rPr lang="en-US" sz="2800" dirty="0" smtClean="0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Type </a:t>
            </a:r>
            <a:r>
              <a:rPr lang="en-US" sz="2800" dirty="0" err="1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Ib</a:t>
            </a:r>
            <a:r>
              <a:rPr lang="en-US" sz="2800" dirty="0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 supernovae</a:t>
            </a:r>
          </a:p>
        </p:txBody>
      </p:sp>
    </p:spTree>
    <p:extLst>
      <p:ext uri="{BB962C8B-B14F-4D97-AF65-F5344CB8AC3E}">
        <p14:creationId xmlns:p14="http://schemas.microsoft.com/office/powerpoint/2010/main" val="396593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663E57-6599-DB4C-BA54-6E5AC1334E60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45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1057275" y="5103813"/>
            <a:ext cx="48117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i="1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Chornock</a:t>
            </a:r>
            <a:r>
              <a:rPr lang="en-US" i="1" dirty="0">
                <a:solidFill>
                  <a:srgbClr val="FFFFFF"/>
                </a:solidFill>
                <a:latin typeface="Palatino" charset="0"/>
                <a:cs typeface="Palatino" charset="0"/>
              </a:rPr>
              <a:t>, et al. (</a:t>
            </a:r>
            <a:r>
              <a:rPr lang="en-US" i="1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2011)</a:t>
            </a:r>
            <a:endParaRPr lang="en-US" i="1" dirty="0">
              <a:solidFill>
                <a:srgbClr val="FFFFFF"/>
              </a:solidFill>
              <a:latin typeface="Palatino" charset="0"/>
              <a:cs typeface="Palatino" charset="0"/>
            </a:endParaRPr>
          </a:p>
        </p:txBody>
      </p:sp>
      <p:sp>
        <p:nvSpPr>
          <p:cNvPr id="68613" name="TextBox 4"/>
          <p:cNvSpPr txBox="1">
            <a:spLocks noChangeArrowheads="1"/>
          </p:cNvSpPr>
          <p:nvPr/>
        </p:nvSpPr>
        <p:spPr bwMode="auto">
          <a:xfrm>
            <a:off x="6648450" y="533400"/>
            <a:ext cx="24955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2800">
                <a:solidFill>
                  <a:srgbClr val="FFFFFF"/>
                </a:solidFill>
                <a:latin typeface="Palatino" charset="0"/>
                <a:cs typeface="Palatino" charset="0"/>
              </a:rPr>
              <a:t>Another </a:t>
            </a:r>
          </a:p>
          <a:p>
            <a:pPr defTabSz="914400" eaLnBrk="1" hangingPunct="1"/>
            <a:r>
              <a:rPr lang="en-US" sz="2800">
                <a:solidFill>
                  <a:srgbClr val="FFFFFF"/>
                </a:solidFill>
                <a:latin typeface="Palatino" charset="0"/>
                <a:cs typeface="Palatino" charset="0"/>
              </a:rPr>
              <a:t>Type Ib event</a:t>
            </a:r>
          </a:p>
          <a:p>
            <a:pPr defTabSz="914400" eaLnBrk="1" hangingPunct="1"/>
            <a:endParaRPr lang="en-US" sz="28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defTabSz="914400" eaLnBrk="1" hangingPunct="1"/>
            <a:r>
              <a:rPr lang="en-US" sz="2800">
                <a:solidFill>
                  <a:srgbClr val="FFFFFF"/>
                </a:solidFill>
                <a:latin typeface="Palatino" charset="0"/>
                <a:cs typeface="Palatino" charset="0"/>
              </a:rPr>
              <a:t>SN 2008ax</a:t>
            </a:r>
          </a:p>
        </p:txBody>
      </p:sp>
      <p:pic>
        <p:nvPicPr>
          <p:cNvPr id="75781" name="Picture 5" descr="chornock_08ax_ni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228600"/>
            <a:ext cx="6046787" cy="47037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82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32267A-B557-BF47-9C30-F9D58DD5447C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46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6224588" y="696913"/>
            <a:ext cx="2743200" cy="17557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sz="3600">
                <a:solidFill>
                  <a:srgbClr val="FFFFFF"/>
                </a:solidFill>
                <a:latin typeface="Garamond" charset="0"/>
              </a:rPr>
              <a:t>Subluminous SNe Ia</a:t>
            </a:r>
          </a:p>
          <a:p>
            <a:pPr algn="ctr" defTabSz="914400" eaLnBrk="1" hangingPunct="1"/>
            <a:r>
              <a:rPr lang="en-US" sz="3600">
                <a:solidFill>
                  <a:srgbClr val="FFFFFF"/>
                </a:solidFill>
                <a:latin typeface="Garamond" charset="0"/>
              </a:rPr>
              <a:t>in the NIR</a:t>
            </a:r>
          </a:p>
        </p:txBody>
      </p:sp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6224588" y="2494842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l-GR" sz="2800" dirty="0">
                <a:solidFill>
                  <a:srgbClr val="FFFFFF"/>
                </a:solidFill>
                <a:latin typeface="Palatino"/>
                <a:cs typeface="Palatino"/>
              </a:rPr>
              <a:t>λ</a:t>
            </a:r>
            <a:r>
              <a:rPr lang="en-US" sz="2800" dirty="0">
                <a:solidFill>
                  <a:srgbClr val="FFFFFF"/>
                </a:solidFill>
                <a:latin typeface="Palatino"/>
                <a:cs typeface="Palatino"/>
              </a:rPr>
              <a:t> = 0.7 – 1.8 </a:t>
            </a:r>
            <a:r>
              <a:rPr lang="el-GR" sz="2800" dirty="0">
                <a:solidFill>
                  <a:srgbClr val="FFFFFF"/>
                </a:solidFill>
                <a:latin typeface="Palatino"/>
                <a:cs typeface="Palatino"/>
              </a:rPr>
              <a:t>μ</a:t>
            </a:r>
            <a:r>
              <a:rPr lang="en-US" sz="2800" dirty="0">
                <a:solidFill>
                  <a:srgbClr val="FFFFFF"/>
                </a:solidFill>
                <a:latin typeface="Palatino"/>
                <a:cs typeface="Palatino"/>
              </a:rPr>
              <a:t>m </a:t>
            </a:r>
            <a:endParaRPr lang="el-GR" sz="28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77829" name="Picture 8" descr="C:\Documents and Settings\Owner\My Documents\snia_ppt\figures\Aug4_subs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" r="6944" b="3397"/>
          <a:stretch>
            <a:fillRect/>
          </a:stretch>
        </p:blipFill>
        <p:spPr bwMode="auto">
          <a:xfrm>
            <a:off x="0" y="52388"/>
            <a:ext cx="5181600" cy="680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Box 7"/>
          <p:cNvSpPr txBox="1">
            <a:spLocks noChangeArrowheads="1"/>
          </p:cNvSpPr>
          <p:nvPr/>
        </p:nvSpPr>
        <p:spPr bwMode="auto">
          <a:xfrm>
            <a:off x="5334000" y="990600"/>
            <a:ext cx="5921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 dirty="0">
                <a:solidFill>
                  <a:srgbClr val="FFFFFF"/>
                </a:solidFill>
                <a:latin typeface="Garamond" charset="0"/>
                <a:ea typeface="+mn-ea"/>
                <a:cs typeface="+mn-cs"/>
              </a:rPr>
              <a:t>CI</a:t>
            </a:r>
          </a:p>
        </p:txBody>
      </p:sp>
      <p:sp>
        <p:nvSpPr>
          <p:cNvPr id="64520" name="TextBox 8"/>
          <p:cNvSpPr txBox="1">
            <a:spLocks noChangeArrowheads="1"/>
          </p:cNvSpPr>
          <p:nvPr/>
        </p:nvSpPr>
        <p:spPr bwMode="auto">
          <a:xfrm>
            <a:off x="5334000" y="3200400"/>
            <a:ext cx="650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>
                <a:solidFill>
                  <a:srgbClr val="FFFFFF"/>
                </a:solidFill>
                <a:latin typeface="Garamond" charset="0"/>
                <a:ea typeface="+mn-ea"/>
                <a:cs typeface="+mn-cs"/>
              </a:rPr>
              <a:t>OI</a:t>
            </a:r>
          </a:p>
        </p:txBody>
      </p:sp>
      <p:sp>
        <p:nvSpPr>
          <p:cNvPr id="64521" name="TextBox 9"/>
          <p:cNvSpPr txBox="1">
            <a:spLocks noChangeArrowheads="1"/>
          </p:cNvSpPr>
          <p:nvPr/>
        </p:nvSpPr>
        <p:spPr bwMode="auto">
          <a:xfrm>
            <a:off x="5257800" y="5334000"/>
            <a:ext cx="10017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>
                <a:solidFill>
                  <a:srgbClr val="FFFFFF"/>
                </a:solidFill>
                <a:latin typeface="Garamond" charset="0"/>
                <a:ea typeface="+mn-ea"/>
                <a:cs typeface="+mn-cs"/>
              </a:rPr>
              <a:t>MgII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6156" y="74632"/>
            <a:ext cx="3647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1098"/>
                </a:solidFill>
                <a:latin typeface="Palatino"/>
                <a:cs typeface="Palatino"/>
              </a:rPr>
              <a:t>SN 2004di                  SN 2002fb</a:t>
            </a:r>
          </a:p>
        </p:txBody>
      </p:sp>
    </p:spTree>
    <p:extLst>
      <p:ext uri="{BB962C8B-B14F-4D97-AF65-F5344CB8AC3E}">
        <p14:creationId xmlns:p14="http://schemas.microsoft.com/office/powerpoint/2010/main" val="191771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36BD54B-A2D8-EC46-BBA6-AA36789DC73B}" type="slidenum">
              <a:rPr lang="en-US" sz="1000">
                <a:solidFill>
                  <a:srgbClr val="FFFFFF"/>
                </a:solidFill>
                <a:latin typeface="Garamond" charset="0"/>
              </a:rPr>
              <a:pPr/>
              <a:t>47</a:t>
            </a:fld>
            <a:endParaRPr lang="en-US" sz="1000">
              <a:solidFill>
                <a:srgbClr val="FFFFFF"/>
              </a:solidFill>
              <a:latin typeface="Garamond" charset="0"/>
            </a:endParaRPr>
          </a:p>
        </p:txBody>
      </p:sp>
      <p:sp>
        <p:nvSpPr>
          <p:cNvPr id="61443" name="Rectangle 2"/>
          <p:cNvSpPr>
            <a:spLocks noChangeArrowheads="1"/>
          </p:cNvSpPr>
          <p:nvPr/>
        </p:nvSpPr>
        <p:spPr bwMode="auto">
          <a:xfrm>
            <a:off x="1949450" y="1635125"/>
            <a:ext cx="5141913" cy="3416320"/>
          </a:xfrm>
          <a:prstGeom prst="rect">
            <a:avLst/>
          </a:prstGeom>
          <a:noFill/>
          <a:ln w="9525">
            <a:solidFill>
              <a:srgbClr val="93F84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Palatino" charset="0"/>
                <a:cs typeface="Palatino" charset="0"/>
              </a:rPr>
              <a:t>From Andy Friedman</a:t>
            </a:r>
            <a:r>
              <a:rPr lang="ja-JP" altLang="en-US" sz="2400" dirty="0">
                <a:latin typeface="Palatino" charset="0"/>
                <a:cs typeface="Palatino" charset="0"/>
              </a:rPr>
              <a:t>’</a:t>
            </a:r>
            <a:r>
              <a:rPr lang="en-US" sz="2400" dirty="0">
                <a:latin typeface="Palatino" charset="0"/>
                <a:cs typeface="Palatino" charset="0"/>
              </a:rPr>
              <a:t>s AAS </a:t>
            </a:r>
            <a:r>
              <a:rPr lang="en-US" sz="2400" dirty="0" smtClean="0">
                <a:latin typeface="Palatino" charset="0"/>
                <a:cs typeface="Palatino" charset="0"/>
              </a:rPr>
              <a:t>poster (2010)</a:t>
            </a:r>
            <a:endParaRPr lang="en-US" sz="2400" dirty="0">
              <a:latin typeface="Palatino" charset="0"/>
              <a:cs typeface="Palatino" charset="0"/>
            </a:endParaRPr>
          </a:p>
          <a:p>
            <a:pPr algn="ctr"/>
            <a:endParaRPr lang="en-US" sz="2400" dirty="0">
              <a:latin typeface="Palatino" charset="0"/>
              <a:cs typeface="Palatino" charset="0"/>
            </a:endParaRPr>
          </a:p>
          <a:p>
            <a:pPr algn="ctr"/>
            <a:r>
              <a:rPr lang="ja-JP" altLang="en-US" sz="2400" dirty="0">
                <a:latin typeface="Palatino" charset="0"/>
                <a:cs typeface="Palatino" charset="0"/>
              </a:rPr>
              <a:t>“</a:t>
            </a:r>
            <a:r>
              <a:rPr lang="en-US" sz="2400" dirty="0">
                <a:latin typeface="Palatino" charset="0"/>
                <a:cs typeface="Palatino" charset="0"/>
              </a:rPr>
              <a:t>We confirm and strengthen the claim that </a:t>
            </a:r>
            <a:r>
              <a:rPr lang="en-US" sz="2400" dirty="0" err="1">
                <a:latin typeface="Palatino" charset="0"/>
                <a:cs typeface="Palatino" charset="0"/>
              </a:rPr>
              <a:t>SNe</a:t>
            </a:r>
            <a:r>
              <a:rPr lang="en-US" sz="2400" dirty="0">
                <a:latin typeface="Palatino" charset="0"/>
                <a:cs typeface="Palatino" charset="0"/>
              </a:rPr>
              <a:t> </a:t>
            </a:r>
            <a:r>
              <a:rPr lang="en-US" sz="2400" dirty="0" err="1">
                <a:latin typeface="Palatino" charset="0"/>
                <a:cs typeface="Palatino" charset="0"/>
              </a:rPr>
              <a:t>Ia</a:t>
            </a:r>
            <a:r>
              <a:rPr lang="en-US" sz="2400" dirty="0">
                <a:latin typeface="Palatino" charset="0"/>
                <a:cs typeface="Palatino" charset="0"/>
              </a:rPr>
              <a:t> are more standard in NIR luminosity, less sensitive to dust extinction, and crucial to reducing systematic distance </a:t>
            </a:r>
          </a:p>
          <a:p>
            <a:pPr algn="ctr"/>
            <a:r>
              <a:rPr lang="en-US" sz="2400" dirty="0">
                <a:latin typeface="Palatino" charset="0"/>
                <a:cs typeface="Palatino" charset="0"/>
              </a:rPr>
              <a:t>in SN </a:t>
            </a:r>
            <a:r>
              <a:rPr lang="en-US" sz="2400" dirty="0" err="1">
                <a:latin typeface="Palatino" charset="0"/>
                <a:cs typeface="Palatino" charset="0"/>
              </a:rPr>
              <a:t>Ia</a:t>
            </a:r>
            <a:r>
              <a:rPr lang="en-US" sz="2400" dirty="0">
                <a:latin typeface="Palatino" charset="0"/>
                <a:cs typeface="Palatino" charset="0"/>
              </a:rPr>
              <a:t> cosmology.</a:t>
            </a:r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2809875" y="920750"/>
            <a:ext cx="3416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Palatino" charset="0"/>
                <a:cs typeface="Palatino" charset="0"/>
              </a:rPr>
              <a:t>NIR Light Curves</a:t>
            </a:r>
          </a:p>
        </p:txBody>
      </p:sp>
    </p:spTree>
    <p:extLst>
      <p:ext uri="{BB962C8B-B14F-4D97-AF65-F5344CB8AC3E}">
        <p14:creationId xmlns:p14="http://schemas.microsoft.com/office/powerpoint/2010/main" val="7366497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D246D5-91FA-BF4D-9132-F54F4A0F8F75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48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55299" name="Picture 2" descr="sn07le_pt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8" r="4346" b="4443"/>
          <a:stretch>
            <a:fillRect/>
          </a:stretch>
        </p:blipFill>
        <p:spPr bwMode="auto">
          <a:xfrm rot="-5400000">
            <a:off x="1666876" y="122237"/>
            <a:ext cx="5676900" cy="6880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2713153" y="77788"/>
            <a:ext cx="35511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 smtClean="0">
                <a:latin typeface="Palatino" charset="0"/>
                <a:cs typeface="Palatino" charset="0"/>
              </a:rPr>
              <a:t>NIR </a:t>
            </a:r>
            <a:r>
              <a:rPr lang="en-US" sz="3600" dirty="0">
                <a:latin typeface="Palatino" charset="0"/>
                <a:cs typeface="Palatino" charset="0"/>
              </a:rPr>
              <a:t>light curves </a:t>
            </a:r>
          </a:p>
        </p:txBody>
      </p:sp>
      <p:sp>
        <p:nvSpPr>
          <p:cNvPr id="55301" name="TextBox 4"/>
          <p:cNvSpPr txBox="1">
            <a:spLocks noChangeArrowheads="1"/>
          </p:cNvSpPr>
          <p:nvPr/>
        </p:nvSpPr>
        <p:spPr bwMode="auto">
          <a:xfrm>
            <a:off x="3005138" y="6400800"/>
            <a:ext cx="3259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latin typeface="Palatino" charset="0"/>
                <a:cs typeface="Palatino" charset="0"/>
              </a:rPr>
              <a:t>Friedman et al. 2012, in prep.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84363" y="3897313"/>
            <a:ext cx="56705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2"/>
                </a:solidFill>
                <a:latin typeface="Palatino" charset="0"/>
                <a:cs typeface="Palatino" charset="0"/>
              </a:rPr>
              <a:t>Coordinate NIR spectra with photometry</a:t>
            </a:r>
          </a:p>
          <a:p>
            <a:pPr algn="ctr"/>
            <a:r>
              <a:rPr lang="en-US">
                <a:solidFill>
                  <a:schemeClr val="bg2"/>
                </a:solidFill>
                <a:latin typeface="Palatino" charset="0"/>
                <a:cs typeface="Palatino" charset="0"/>
              </a:rPr>
              <a:t>to bracket the NIR peaks. </a:t>
            </a:r>
          </a:p>
          <a:p>
            <a:pPr algn="ctr"/>
            <a:r>
              <a:rPr lang="en-US">
                <a:solidFill>
                  <a:schemeClr val="bg2"/>
                </a:solidFill>
                <a:latin typeface="Palatino" charset="0"/>
                <a:cs typeface="Palatino" charset="0"/>
              </a:rPr>
              <a:t> </a:t>
            </a:r>
          </a:p>
          <a:p>
            <a:pPr algn="ctr"/>
            <a:r>
              <a:rPr lang="en-US">
                <a:solidFill>
                  <a:schemeClr val="bg2"/>
                </a:solidFill>
                <a:latin typeface="Palatino" charset="0"/>
                <a:cs typeface="Palatino" charset="0"/>
              </a:rPr>
              <a:t>Test whether the secondary maximum NIR flux</a:t>
            </a:r>
          </a:p>
          <a:p>
            <a:pPr algn="ctr"/>
            <a:r>
              <a:rPr lang="en-US">
                <a:solidFill>
                  <a:schemeClr val="bg2"/>
                </a:solidFill>
                <a:latin typeface="Palatino" charset="0"/>
                <a:cs typeface="Palatino" charset="0"/>
              </a:rPr>
              <a:t>is due to Fe III </a:t>
            </a:r>
            <a:r>
              <a:rPr lang="en-US">
                <a:solidFill>
                  <a:schemeClr val="bg2"/>
                </a:solidFill>
                <a:latin typeface="Wingdings" charset="0"/>
                <a:cs typeface="Wingdings" charset="0"/>
              </a:rPr>
              <a:t></a:t>
            </a:r>
            <a:r>
              <a:rPr lang="en-US">
                <a:solidFill>
                  <a:schemeClr val="bg2"/>
                </a:solidFill>
                <a:latin typeface="Palatino" charset="0"/>
                <a:cs typeface="Palatino" charset="0"/>
              </a:rPr>
              <a:t> Fe II transitions</a:t>
            </a:r>
          </a:p>
          <a:p>
            <a:pPr algn="ctr"/>
            <a:r>
              <a:rPr lang="en-US">
                <a:solidFill>
                  <a:schemeClr val="bg2"/>
                </a:solidFill>
                <a:latin typeface="Palatino" charset="0"/>
                <a:cs typeface="Palatino" charset="0"/>
              </a:rPr>
              <a:t>as the supernova expands and cools.  </a:t>
            </a:r>
          </a:p>
        </p:txBody>
      </p:sp>
    </p:spTree>
    <p:extLst>
      <p:ext uri="{BB962C8B-B14F-4D97-AF65-F5344CB8AC3E}">
        <p14:creationId xmlns:p14="http://schemas.microsoft.com/office/powerpoint/2010/main" val="54671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4"/>
          <p:cNvSpPr txBox="1">
            <a:spLocks noChangeArrowheads="1"/>
          </p:cNvSpPr>
          <p:nvPr/>
        </p:nvSpPr>
        <p:spPr bwMode="auto">
          <a:xfrm>
            <a:off x="7510466" y="651352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940" eaLnBrk="1" hangingPunct="1"/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</a:p>
        </p:txBody>
      </p:sp>
      <p:pic>
        <p:nvPicPr>
          <p:cNvPr id="65539" name="Picture 4" descr="kasen_06_dispersion_ba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1425579"/>
            <a:ext cx="5122863" cy="36591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609601" y="5084766"/>
            <a:ext cx="8051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4" rIns="91385" bIns="45694">
            <a:spAutoFit/>
          </a:bodyPr>
          <a:lstStyle/>
          <a:p>
            <a:pPr algn="ctr" defTabSz="456940"/>
            <a:r>
              <a:rPr lang="en-US" sz="2400">
                <a:solidFill>
                  <a:srgbClr val="FFFFFF"/>
                </a:solidFill>
                <a:latin typeface="Palatino" charset="0"/>
                <a:cs typeface="Palatino" charset="0"/>
              </a:rPr>
              <a:t>Observed H-band scatter is consistent with theoretical predictions, and is comparable to the scatter in optical data </a:t>
            </a:r>
            <a:r>
              <a:rPr lang="en-US" sz="2400" i="1">
                <a:solidFill>
                  <a:srgbClr val="FFFFFF"/>
                </a:solidFill>
                <a:latin typeface="Palatino" charset="0"/>
                <a:cs typeface="Palatino" charset="0"/>
              </a:rPr>
              <a:t>after</a:t>
            </a:r>
            <a:r>
              <a:rPr lang="en-US" sz="2400">
                <a:solidFill>
                  <a:srgbClr val="FFFFFF"/>
                </a:solidFill>
                <a:latin typeface="Palatino" charset="0"/>
                <a:cs typeface="Palatino" charset="0"/>
              </a:rPr>
              <a:t> correction for light curve shape.</a:t>
            </a:r>
          </a:p>
        </p:txBody>
      </p:sp>
      <p:pic>
        <p:nvPicPr>
          <p:cNvPr id="65541" name="Picture 5" descr="hband_wv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1425575"/>
            <a:ext cx="365125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Box 6"/>
          <p:cNvSpPr txBox="1">
            <a:spLocks noChangeArrowheads="1"/>
          </p:cNvSpPr>
          <p:nvPr/>
        </p:nvSpPr>
        <p:spPr bwMode="auto">
          <a:xfrm>
            <a:off x="1800226" y="1025525"/>
            <a:ext cx="1457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940" eaLnBrk="1" hangingPunct="1"/>
            <a:r>
              <a:rPr lang="en-US" sz="2000">
                <a:solidFill>
                  <a:srgbClr val="FFFFFF"/>
                </a:solidFill>
                <a:latin typeface="Palatino" charset="0"/>
                <a:cs typeface="Palatino" charset="0"/>
              </a:rPr>
              <a:t>Kasen 2006</a:t>
            </a:r>
          </a:p>
        </p:txBody>
      </p:sp>
      <p:sp>
        <p:nvSpPr>
          <p:cNvPr id="65543" name="TextBox 7"/>
          <p:cNvSpPr txBox="1">
            <a:spLocks noChangeArrowheads="1"/>
          </p:cNvSpPr>
          <p:nvPr/>
        </p:nvSpPr>
        <p:spPr bwMode="auto">
          <a:xfrm>
            <a:off x="6237288" y="1025525"/>
            <a:ext cx="218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940" eaLnBrk="1" hangingPunct="1"/>
            <a:r>
              <a:rPr lang="en-US" sz="2000">
                <a:solidFill>
                  <a:srgbClr val="FFFFFF"/>
                </a:solidFill>
                <a:latin typeface="Palatino" charset="0"/>
                <a:cs typeface="Palatino" charset="0"/>
              </a:rPr>
              <a:t>Wood-Vasey 2008</a:t>
            </a:r>
          </a:p>
        </p:txBody>
      </p:sp>
      <p:sp>
        <p:nvSpPr>
          <p:cNvPr id="65544" name="TextBox 8"/>
          <p:cNvSpPr txBox="1">
            <a:spLocks noChangeArrowheads="1"/>
          </p:cNvSpPr>
          <p:nvPr/>
        </p:nvSpPr>
        <p:spPr bwMode="auto">
          <a:xfrm>
            <a:off x="974729" y="71440"/>
            <a:ext cx="72802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6940" eaLnBrk="1" hangingPunct="1"/>
            <a:r>
              <a:rPr lang="en-US" sz="2800" dirty="0">
                <a:latin typeface="Palatino" charset="0"/>
                <a:cs typeface="Palatino" charset="0"/>
              </a:rPr>
              <a:t>SN </a:t>
            </a:r>
            <a:r>
              <a:rPr lang="en-US" sz="2800" dirty="0" err="1">
                <a:latin typeface="Palatino" charset="0"/>
                <a:cs typeface="Palatino" charset="0"/>
              </a:rPr>
              <a:t>Ia</a:t>
            </a:r>
            <a:r>
              <a:rPr lang="en-US" sz="2800" dirty="0">
                <a:latin typeface="Palatino" charset="0"/>
                <a:cs typeface="Palatino" charset="0"/>
              </a:rPr>
              <a:t> are better standard candles in the NIR than they are in the optical</a:t>
            </a:r>
          </a:p>
        </p:txBody>
      </p:sp>
    </p:spTree>
    <p:extLst>
      <p:ext uri="{BB962C8B-B14F-4D97-AF65-F5344CB8AC3E}">
        <p14:creationId xmlns:p14="http://schemas.microsoft.com/office/powerpoint/2010/main" val="135158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5080000" y="177759"/>
            <a:ext cx="34291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Palatino" charset="0"/>
                <a:cs typeface="Palatino" charset="0"/>
              </a:rPr>
              <a:t>NIR </a:t>
            </a:r>
            <a:r>
              <a:rPr lang="en-US" sz="2800" dirty="0" smtClean="0">
                <a:latin typeface="Palatino" charset="0"/>
                <a:cs typeface="Palatino" charset="0"/>
              </a:rPr>
              <a:t>Spectra Catalog</a:t>
            </a:r>
          </a:p>
          <a:p>
            <a:pPr eaLnBrk="1" hangingPunct="1"/>
            <a:r>
              <a:rPr lang="en-US" sz="2800" dirty="0" smtClean="0">
                <a:latin typeface="Palatino" charset="0"/>
                <a:cs typeface="Palatino" charset="0"/>
              </a:rPr>
              <a:t>&gt; 120 </a:t>
            </a:r>
            <a:r>
              <a:rPr lang="en-US" sz="2800" dirty="0" err="1">
                <a:latin typeface="Palatino" charset="0"/>
                <a:cs typeface="Palatino" charset="0"/>
              </a:rPr>
              <a:t>SNe</a:t>
            </a:r>
            <a:r>
              <a:rPr lang="en-US" sz="2800" dirty="0">
                <a:latin typeface="Palatino" charset="0"/>
                <a:cs typeface="Palatino" charset="0"/>
              </a:rPr>
              <a:t> </a:t>
            </a:r>
            <a:r>
              <a:rPr lang="en-US" sz="2800" dirty="0" err="1">
                <a:latin typeface="Palatino" charset="0"/>
                <a:cs typeface="Palatino" charset="0"/>
              </a:rPr>
              <a:t>Ia</a:t>
            </a:r>
            <a:endParaRPr lang="en-US" sz="2800" dirty="0">
              <a:latin typeface="Palatino" charset="0"/>
              <a:cs typeface="Palatino" charset="0"/>
            </a:endParaRPr>
          </a:p>
        </p:txBody>
      </p:sp>
      <p:pic>
        <p:nvPicPr>
          <p:cNvPr id="39939" name="Picture 4" descr="Aug25_snia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1" t="3333" r="10851" b="4443"/>
          <a:stretch>
            <a:fillRect/>
          </a:stretch>
        </p:blipFill>
        <p:spPr bwMode="auto">
          <a:xfrm>
            <a:off x="395288" y="0"/>
            <a:ext cx="4146550" cy="6877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5080000" y="1312863"/>
            <a:ext cx="2563813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93F84F"/>
                </a:solidFill>
                <a:latin typeface="Palatino" charset="0"/>
                <a:cs typeface="Palatino" charset="0"/>
              </a:rPr>
              <a:t>IRTF </a:t>
            </a:r>
            <a:r>
              <a:rPr lang="en-US" sz="2800" dirty="0" err="1">
                <a:solidFill>
                  <a:srgbClr val="93F84F"/>
                </a:solidFill>
                <a:latin typeface="Palatino" charset="0"/>
                <a:cs typeface="Palatino" charset="0"/>
              </a:rPr>
              <a:t>SNe</a:t>
            </a:r>
            <a:r>
              <a:rPr lang="en-US" sz="2800" dirty="0">
                <a:solidFill>
                  <a:srgbClr val="93F84F"/>
                </a:solidFill>
                <a:latin typeface="Palatino" charset="0"/>
                <a:cs typeface="Palatino" charset="0"/>
              </a:rPr>
              <a:t> </a:t>
            </a:r>
            <a:r>
              <a:rPr lang="en-US" sz="2800" dirty="0" err="1">
                <a:solidFill>
                  <a:srgbClr val="93F84F"/>
                </a:solidFill>
                <a:latin typeface="Palatino" charset="0"/>
                <a:cs typeface="Palatino" charset="0"/>
              </a:rPr>
              <a:t>Ia</a:t>
            </a:r>
            <a:endParaRPr lang="en-US" sz="2800" dirty="0">
              <a:solidFill>
                <a:srgbClr val="93F84F"/>
              </a:solidFill>
              <a:latin typeface="Palatino" charset="0"/>
              <a:cs typeface="Palatino" charset="0"/>
            </a:endParaRPr>
          </a:p>
          <a:p>
            <a:pPr lvl="1" eaLnBrk="1" hangingPunct="1"/>
            <a:r>
              <a:rPr lang="en-US" sz="2000" dirty="0">
                <a:latin typeface="Palatino" charset="0"/>
                <a:cs typeface="Palatino" charset="0"/>
              </a:rPr>
              <a:t>8</a:t>
            </a:r>
            <a:r>
              <a:rPr lang="en-US" sz="2000" dirty="0" smtClean="0">
                <a:latin typeface="Palatino" charset="0"/>
                <a:cs typeface="Palatino" charset="0"/>
              </a:rPr>
              <a:t>8 </a:t>
            </a:r>
            <a:r>
              <a:rPr lang="en-US" sz="2000" dirty="0">
                <a:latin typeface="Palatino" charset="0"/>
                <a:cs typeface="Palatino" charset="0"/>
              </a:rPr>
              <a:t>normal</a:t>
            </a:r>
          </a:p>
          <a:p>
            <a:pPr lvl="1" eaLnBrk="1" hangingPunct="1"/>
            <a:r>
              <a:rPr lang="en-US" sz="2000" dirty="0">
                <a:latin typeface="Palatino" charset="0"/>
                <a:cs typeface="Palatino" charset="0"/>
              </a:rPr>
              <a:t>5 </a:t>
            </a:r>
            <a:r>
              <a:rPr lang="en-US" sz="2000" dirty="0" err="1">
                <a:latin typeface="Palatino" charset="0"/>
                <a:cs typeface="Palatino" charset="0"/>
              </a:rPr>
              <a:t>superluminous</a:t>
            </a:r>
            <a:endParaRPr lang="en-US" sz="2000" dirty="0">
              <a:latin typeface="Palatino" charset="0"/>
              <a:cs typeface="Palatino" charset="0"/>
            </a:endParaRPr>
          </a:p>
          <a:p>
            <a:pPr lvl="1" eaLnBrk="1" hangingPunct="1"/>
            <a:r>
              <a:rPr lang="en-US" sz="2000" dirty="0">
                <a:latin typeface="Palatino" charset="0"/>
                <a:cs typeface="Palatino" charset="0"/>
              </a:rPr>
              <a:t>6</a:t>
            </a:r>
            <a:r>
              <a:rPr lang="en-US" sz="2000" dirty="0" smtClean="0">
                <a:latin typeface="Palatino" charset="0"/>
                <a:cs typeface="Palatino" charset="0"/>
              </a:rPr>
              <a:t> </a:t>
            </a:r>
            <a:r>
              <a:rPr lang="en-US" sz="2000" dirty="0" err="1">
                <a:latin typeface="Palatino" charset="0"/>
                <a:cs typeface="Palatino" charset="0"/>
              </a:rPr>
              <a:t>subluminous</a:t>
            </a:r>
            <a:endParaRPr lang="en-US" sz="2000" dirty="0">
              <a:latin typeface="Palatino" charset="0"/>
              <a:cs typeface="Palatino" charset="0"/>
            </a:endParaRPr>
          </a:p>
          <a:p>
            <a:pPr eaLnBrk="1" hangingPunct="1"/>
            <a:r>
              <a:rPr lang="en-US" sz="2800" dirty="0">
                <a:solidFill>
                  <a:srgbClr val="93F84F"/>
                </a:solidFill>
                <a:latin typeface="Palatino" charset="0"/>
                <a:cs typeface="Palatino" charset="0"/>
              </a:rPr>
              <a:t>IRTF Other</a:t>
            </a:r>
          </a:p>
          <a:p>
            <a:pPr lvl="1" eaLnBrk="1" hangingPunct="1"/>
            <a:r>
              <a:rPr lang="en-US" sz="2000" dirty="0">
                <a:latin typeface="Palatino" charset="0"/>
                <a:cs typeface="Palatino" charset="0"/>
              </a:rPr>
              <a:t>13 </a:t>
            </a:r>
            <a:r>
              <a:rPr lang="en-US" sz="2000" dirty="0" err="1">
                <a:latin typeface="Palatino" charset="0"/>
                <a:cs typeface="Palatino" charset="0"/>
              </a:rPr>
              <a:t>Ib</a:t>
            </a:r>
            <a:endParaRPr lang="en-US" sz="2000" dirty="0">
              <a:latin typeface="Palatino" charset="0"/>
              <a:cs typeface="Palatino" charset="0"/>
            </a:endParaRPr>
          </a:p>
          <a:p>
            <a:pPr lvl="1" eaLnBrk="1" hangingPunct="1"/>
            <a:r>
              <a:rPr lang="en-US" sz="2000" dirty="0">
                <a:latin typeface="Palatino" charset="0"/>
                <a:cs typeface="Palatino" charset="0"/>
              </a:rPr>
              <a:t>5 </a:t>
            </a:r>
            <a:r>
              <a:rPr lang="en-US" sz="2000" dirty="0" err="1">
                <a:latin typeface="Palatino" charset="0"/>
                <a:cs typeface="Palatino" charset="0"/>
              </a:rPr>
              <a:t>Ic</a:t>
            </a:r>
            <a:endParaRPr lang="en-US" sz="2000" dirty="0">
              <a:latin typeface="Palatino" charset="0"/>
              <a:cs typeface="Palatino" charset="0"/>
            </a:endParaRPr>
          </a:p>
          <a:p>
            <a:pPr lvl="1" eaLnBrk="1" hangingPunct="1"/>
            <a:r>
              <a:rPr lang="en-US" sz="2000" dirty="0">
                <a:latin typeface="Palatino" charset="0"/>
                <a:cs typeface="Palatino" charset="0"/>
              </a:rPr>
              <a:t>3 II</a:t>
            </a:r>
          </a:p>
          <a:p>
            <a:pPr eaLnBrk="1" hangingPunct="1"/>
            <a:r>
              <a:rPr lang="en-US" sz="2800" dirty="0">
                <a:solidFill>
                  <a:srgbClr val="93F84F"/>
                </a:solidFill>
                <a:latin typeface="Palatino" charset="0"/>
                <a:cs typeface="Palatino" charset="0"/>
              </a:rPr>
              <a:t>Other Sources</a:t>
            </a:r>
          </a:p>
          <a:p>
            <a:pPr lvl="1" eaLnBrk="1" hangingPunct="1"/>
            <a:r>
              <a:rPr lang="en-US" sz="2000" dirty="0">
                <a:latin typeface="Palatino" charset="0"/>
                <a:cs typeface="Palatino" charset="0"/>
              </a:rPr>
              <a:t>9 Rick Rudy</a:t>
            </a:r>
          </a:p>
          <a:p>
            <a:pPr lvl="1" eaLnBrk="1" hangingPunct="1"/>
            <a:r>
              <a:rPr lang="en-US" sz="2000" dirty="0">
                <a:latin typeface="Palatino" charset="0"/>
                <a:cs typeface="Palatino" charset="0"/>
              </a:rPr>
              <a:t>11 </a:t>
            </a:r>
            <a:r>
              <a:rPr lang="en-US" sz="2000" dirty="0" err="1">
                <a:latin typeface="Palatino" charset="0"/>
                <a:cs typeface="Palatino" charset="0"/>
              </a:rPr>
              <a:t>Rubina</a:t>
            </a:r>
            <a:r>
              <a:rPr lang="en-US" sz="2000" dirty="0">
                <a:latin typeface="Palatino" charset="0"/>
                <a:cs typeface="Palatino" charset="0"/>
              </a:rPr>
              <a:t> </a:t>
            </a:r>
            <a:r>
              <a:rPr lang="en-US" sz="2000" dirty="0" err="1">
                <a:latin typeface="Palatino" charset="0"/>
                <a:cs typeface="Palatino" charset="0"/>
              </a:rPr>
              <a:t>Kotak</a:t>
            </a:r>
            <a:endParaRPr lang="en-US" sz="2000" dirty="0">
              <a:latin typeface="Palatino" charset="0"/>
              <a:cs typeface="Palatino" charset="0"/>
            </a:endParaRPr>
          </a:p>
          <a:p>
            <a:pPr lvl="1" eaLnBrk="1" hangingPunct="1"/>
            <a:r>
              <a:rPr lang="en-US" sz="2000" dirty="0">
                <a:latin typeface="Palatino" charset="0"/>
                <a:cs typeface="Palatino" charset="0"/>
              </a:rPr>
              <a:t>70? </a:t>
            </a:r>
            <a:r>
              <a:rPr lang="en-US" sz="2000" dirty="0" smtClean="0">
                <a:latin typeface="Palatino" charset="0"/>
                <a:cs typeface="Palatino" charset="0"/>
              </a:rPr>
              <a:t>CSP archives</a:t>
            </a:r>
            <a:endParaRPr lang="en-US" sz="2000" dirty="0">
              <a:latin typeface="Palatino" charset="0"/>
              <a:cs typeface="Palatino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80000" y="5972377"/>
            <a:ext cx="2524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Palatino"/>
                <a:cs typeface="Palatino"/>
              </a:rPr>
              <a:t>Now +120 / year</a:t>
            </a:r>
            <a:endParaRPr lang="en-US" sz="2400" dirty="0" smtClean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89284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"/>
          <a:stretch>
            <a:fillRect/>
          </a:stretch>
        </p:blipFill>
        <p:spPr bwMode="auto">
          <a:xfrm>
            <a:off x="445368" y="884041"/>
            <a:ext cx="8259961" cy="562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7586" name="Rectangle 2"/>
          <p:cNvSpPr>
            <a:spLocks/>
          </p:cNvSpPr>
          <p:nvPr/>
        </p:nvSpPr>
        <p:spPr bwMode="auto">
          <a:xfrm>
            <a:off x="1294805" y="3071813"/>
            <a:ext cx="69651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2" tIns="26782" rIns="26782" bIns="26782"/>
          <a:lstStyle/>
          <a:p>
            <a:pPr algn="ctr" defTabSz="642816">
              <a:defRPr/>
            </a:pPr>
            <a:r>
              <a:rPr lang="en-US" sz="3100" b="1" baseline="-200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B</a:t>
            </a:r>
          </a:p>
        </p:txBody>
      </p:sp>
      <p:sp>
        <p:nvSpPr>
          <p:cNvPr id="67587" name="Rectangle 3"/>
          <p:cNvSpPr>
            <a:spLocks/>
          </p:cNvSpPr>
          <p:nvPr/>
        </p:nvSpPr>
        <p:spPr bwMode="auto">
          <a:xfrm>
            <a:off x="4430638" y="3071817"/>
            <a:ext cx="259284" cy="37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26782" tIns="26782" rIns="26782" bIns="26782">
            <a:spAutoFit/>
          </a:bodyPr>
          <a:lstStyle/>
          <a:p>
            <a:pPr algn="ctr" defTabSz="642816">
              <a:defRPr/>
            </a:pPr>
            <a:r>
              <a:rPr lang="en-US" sz="3100" b="1" baseline="-2000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V</a:t>
            </a:r>
          </a:p>
        </p:txBody>
      </p:sp>
      <p:sp>
        <p:nvSpPr>
          <p:cNvPr id="67588" name="Rectangle 4"/>
          <p:cNvSpPr>
            <a:spLocks/>
          </p:cNvSpPr>
          <p:nvPr/>
        </p:nvSpPr>
        <p:spPr bwMode="auto">
          <a:xfrm>
            <a:off x="7215187" y="3071813"/>
            <a:ext cx="69651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2" tIns="26782" rIns="26782" bIns="26782"/>
          <a:lstStyle/>
          <a:p>
            <a:pPr algn="ctr" defTabSz="642816">
              <a:defRPr/>
            </a:pPr>
            <a:r>
              <a:rPr lang="en-US" sz="3100" b="1" baseline="-2000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Z</a:t>
            </a:r>
          </a:p>
        </p:txBody>
      </p:sp>
      <p:sp>
        <p:nvSpPr>
          <p:cNvPr id="67589" name="Rectangle 5"/>
          <p:cNvSpPr>
            <a:spLocks/>
          </p:cNvSpPr>
          <p:nvPr/>
        </p:nvSpPr>
        <p:spPr bwMode="auto">
          <a:xfrm>
            <a:off x="7313418" y="5938242"/>
            <a:ext cx="47327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2" tIns="26782" rIns="26782" bIns="26782"/>
          <a:lstStyle/>
          <a:p>
            <a:pPr algn="ctr" defTabSz="642816">
              <a:defRPr/>
            </a:pPr>
            <a:r>
              <a:rPr lang="en-US" sz="3100" b="1" baseline="-20000">
                <a:solidFill>
                  <a:srgbClr val="BC801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J</a:t>
            </a:r>
          </a:p>
        </p:txBody>
      </p:sp>
      <p:sp>
        <p:nvSpPr>
          <p:cNvPr id="67590" name="Rectangle 6"/>
          <p:cNvSpPr>
            <a:spLocks/>
          </p:cNvSpPr>
          <p:nvPr/>
        </p:nvSpPr>
        <p:spPr bwMode="auto">
          <a:xfrm>
            <a:off x="4277320" y="5938242"/>
            <a:ext cx="62507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2" tIns="26782" rIns="26782" bIns="26782"/>
          <a:lstStyle/>
          <a:p>
            <a:pPr algn="ctr" defTabSz="642816">
              <a:defRPr/>
            </a:pPr>
            <a:r>
              <a:rPr lang="en-US" sz="3100" b="1" baseline="-20000">
                <a:solidFill>
                  <a:srgbClr val="BC801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H</a:t>
            </a:r>
          </a:p>
        </p:txBody>
      </p:sp>
      <p:sp>
        <p:nvSpPr>
          <p:cNvPr id="67591" name="Rectangle 7"/>
          <p:cNvSpPr>
            <a:spLocks/>
          </p:cNvSpPr>
          <p:nvPr/>
        </p:nvSpPr>
        <p:spPr bwMode="auto">
          <a:xfrm>
            <a:off x="1473399" y="5938242"/>
            <a:ext cx="39290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2" tIns="26782" rIns="26782" bIns="26782"/>
          <a:lstStyle/>
          <a:p>
            <a:pPr algn="ctr" defTabSz="642816">
              <a:defRPr/>
            </a:pPr>
            <a:r>
              <a:rPr lang="en-US" sz="3100" b="1" baseline="-20000">
                <a:solidFill>
                  <a:srgbClr val="BC801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K</a:t>
            </a:r>
          </a:p>
        </p:txBody>
      </p:sp>
      <p:sp>
        <p:nvSpPr>
          <p:cNvPr id="68616" name="Rectangle 8"/>
          <p:cNvSpPr>
            <a:spLocks/>
          </p:cNvSpPr>
          <p:nvPr/>
        </p:nvSpPr>
        <p:spPr bwMode="auto">
          <a:xfrm>
            <a:off x="446484" y="89301"/>
            <a:ext cx="8259961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642816"/>
            <a:r>
              <a:rPr lang="en-US" sz="3400" b="1">
                <a:solidFill>
                  <a:srgbClr val="FF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Seeing Through The Dirt</a:t>
            </a:r>
          </a:p>
        </p:txBody>
      </p:sp>
    </p:spTree>
    <p:extLst>
      <p:ext uri="{BB962C8B-B14F-4D97-AF65-F5344CB8AC3E}">
        <p14:creationId xmlns:p14="http://schemas.microsoft.com/office/powerpoint/2010/main" val="75147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/>
          </p:cNvSpPr>
          <p:nvPr/>
        </p:nvSpPr>
        <p:spPr bwMode="auto">
          <a:xfrm>
            <a:off x="982267" y="884040"/>
            <a:ext cx="7304484" cy="52863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816"/>
            <a:endParaRPr lang="en-US" sz="30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50" y="880692"/>
            <a:ext cx="7314530" cy="5304234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sp>
        <p:nvSpPr>
          <p:cNvPr id="69635" name="Rectangle 3"/>
          <p:cNvSpPr>
            <a:spLocks/>
          </p:cNvSpPr>
          <p:nvPr/>
        </p:nvSpPr>
        <p:spPr bwMode="auto">
          <a:xfrm>
            <a:off x="4973836" y="6165951"/>
            <a:ext cx="3312914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 defTabSz="642816"/>
            <a:r>
              <a:rPr lang="en-US" sz="1700">
                <a:solidFill>
                  <a:srgbClr val="FFFFFF"/>
                </a:solidFill>
                <a:latin typeface="Helvetica Neue" charset="0"/>
                <a:cs typeface="ヒラギノ角ゴ ProN W3" charset="0"/>
                <a:sym typeface="Helvetica Neue" charset="0"/>
              </a:rPr>
              <a:t>Mandel et al., 2011</a:t>
            </a:r>
          </a:p>
        </p:txBody>
      </p:sp>
      <p:sp>
        <p:nvSpPr>
          <p:cNvPr id="69636" name="Rectangle 4"/>
          <p:cNvSpPr>
            <a:spLocks/>
          </p:cNvSpPr>
          <p:nvPr/>
        </p:nvSpPr>
        <p:spPr bwMode="auto">
          <a:xfrm>
            <a:off x="446484" y="89301"/>
            <a:ext cx="8259961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642816"/>
            <a:r>
              <a:rPr lang="en-US" sz="3400" b="1">
                <a:solidFill>
                  <a:srgbClr val="FF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Smaller Extinction Errors in IR</a:t>
            </a:r>
          </a:p>
        </p:txBody>
      </p:sp>
    </p:spTree>
    <p:extLst>
      <p:ext uri="{BB962C8B-B14F-4D97-AF65-F5344CB8AC3E}">
        <p14:creationId xmlns:p14="http://schemas.microsoft.com/office/powerpoint/2010/main" val="42605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/>
          </p:cNvSpPr>
          <p:nvPr/>
        </p:nvSpPr>
        <p:spPr bwMode="auto">
          <a:xfrm>
            <a:off x="759024" y="884040"/>
            <a:ext cx="7768828" cy="52863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816"/>
            <a:endParaRPr lang="en-US" sz="30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95" y="880692"/>
            <a:ext cx="7772177" cy="5304234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sp>
        <p:nvSpPr>
          <p:cNvPr id="70659" name="Rectangle 3"/>
          <p:cNvSpPr>
            <a:spLocks/>
          </p:cNvSpPr>
          <p:nvPr/>
        </p:nvSpPr>
        <p:spPr bwMode="auto">
          <a:xfrm>
            <a:off x="5214938" y="6165951"/>
            <a:ext cx="3312914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 defTabSz="642816"/>
            <a:r>
              <a:rPr lang="en-US" sz="1700">
                <a:solidFill>
                  <a:srgbClr val="FFFFFF"/>
                </a:solidFill>
                <a:latin typeface="Helvetica Neue" charset="0"/>
                <a:cs typeface="ヒラギノ角ゴ ProN W3" charset="0"/>
                <a:sym typeface="Helvetica Neue" charset="0"/>
              </a:rPr>
              <a:t>Mandel et al., 2011</a:t>
            </a:r>
          </a:p>
        </p:txBody>
      </p:sp>
      <p:sp>
        <p:nvSpPr>
          <p:cNvPr id="70660" name="Rectangle 4"/>
          <p:cNvSpPr>
            <a:spLocks/>
          </p:cNvSpPr>
          <p:nvPr/>
        </p:nvSpPr>
        <p:spPr bwMode="auto">
          <a:xfrm>
            <a:off x="446484" y="89301"/>
            <a:ext cx="8259961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642816"/>
            <a:r>
              <a:rPr lang="en-US" sz="3400" b="1">
                <a:solidFill>
                  <a:srgbClr val="FF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Smaller Light Curve Corrections in IR</a:t>
            </a:r>
          </a:p>
        </p:txBody>
      </p:sp>
    </p:spTree>
    <p:extLst>
      <p:ext uri="{BB962C8B-B14F-4D97-AF65-F5344CB8AC3E}">
        <p14:creationId xmlns:p14="http://schemas.microsoft.com/office/powerpoint/2010/main" val="324323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/>
          </p:cNvSpPr>
          <p:nvPr/>
        </p:nvSpPr>
        <p:spPr bwMode="auto">
          <a:xfrm>
            <a:off x="1330524" y="884040"/>
            <a:ext cx="6616898" cy="52863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642816"/>
            <a:endParaRPr lang="en-US" sz="30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95" y="881808"/>
            <a:ext cx="6638107" cy="5304234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sp>
        <p:nvSpPr>
          <p:cNvPr id="71683" name="Rectangle 3"/>
          <p:cNvSpPr>
            <a:spLocks/>
          </p:cNvSpPr>
          <p:nvPr/>
        </p:nvSpPr>
        <p:spPr bwMode="auto">
          <a:xfrm>
            <a:off x="446484" y="89301"/>
            <a:ext cx="8259961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642816"/>
            <a:r>
              <a:rPr lang="en-US" sz="3400" b="1">
                <a:solidFill>
                  <a:srgbClr val="FF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Smaller Total Errors in IR</a:t>
            </a:r>
          </a:p>
        </p:txBody>
      </p:sp>
    </p:spTree>
    <p:extLst>
      <p:ext uri="{BB962C8B-B14F-4D97-AF65-F5344CB8AC3E}">
        <p14:creationId xmlns:p14="http://schemas.microsoft.com/office/powerpoint/2010/main" val="1250781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109007-B9A9-0246-BFD8-149026BBA53A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54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49155" name="Picture 2" descr="kaise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1" r="2516" b="20695"/>
          <a:stretch>
            <a:fillRect/>
          </a:stretch>
        </p:blipFill>
        <p:spPr bwMode="auto">
          <a:xfrm>
            <a:off x="1289050" y="966788"/>
            <a:ext cx="6515100" cy="50244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3"/>
          <p:cNvSpPr txBox="1">
            <a:spLocks noChangeArrowheads="1"/>
          </p:cNvSpPr>
          <p:nvPr/>
        </p:nvSpPr>
        <p:spPr bwMode="auto">
          <a:xfrm>
            <a:off x="239713" y="134938"/>
            <a:ext cx="85947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Palatino" charset="0"/>
                <a:cs typeface="Palatino" charset="0"/>
              </a:rPr>
              <a:t>Adding NIR light curve data</a:t>
            </a:r>
          </a:p>
          <a:p>
            <a:pPr algn="ctr" eaLnBrk="1" hangingPunct="1"/>
            <a:r>
              <a:rPr lang="en-US">
                <a:latin typeface="Palatino" charset="0"/>
                <a:cs typeface="Palatino" charset="0"/>
              </a:rPr>
              <a:t>reduces dispersion in Hubble diagram</a:t>
            </a:r>
          </a:p>
        </p:txBody>
      </p:sp>
      <p:sp>
        <p:nvSpPr>
          <p:cNvPr id="49157" name="TextBox 4"/>
          <p:cNvSpPr txBox="1">
            <a:spLocks noChangeArrowheads="1"/>
          </p:cNvSpPr>
          <p:nvPr/>
        </p:nvSpPr>
        <p:spPr bwMode="auto">
          <a:xfrm>
            <a:off x="3334363" y="6055319"/>
            <a:ext cx="2727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 dirty="0">
                <a:latin typeface="Palatino" charset="0"/>
                <a:cs typeface="Palatino" charset="0"/>
              </a:rPr>
              <a:t>Mandel et al. </a:t>
            </a:r>
            <a:r>
              <a:rPr lang="en-US" sz="1800" i="1" dirty="0" smtClean="0">
                <a:latin typeface="Palatino" charset="0"/>
                <a:cs typeface="Palatino" charset="0"/>
              </a:rPr>
              <a:t>2009 &amp; 2011</a:t>
            </a:r>
            <a:endParaRPr lang="en-US" sz="1800" i="1" dirty="0">
              <a:latin typeface="Palatino" charset="0"/>
              <a:cs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752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5"/>
          <p:cNvSpPr>
            <a:spLocks noChangeArrowheads="1"/>
          </p:cNvSpPr>
          <p:nvPr/>
        </p:nvSpPr>
        <p:spPr bwMode="auto">
          <a:xfrm>
            <a:off x="477838" y="4916488"/>
            <a:ext cx="82708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>
                <a:latin typeface="Palatino" charset="0"/>
                <a:cs typeface="Palatino" charset="0"/>
              </a:rPr>
              <a:t>Figure from Mandel et al. (2009) showing maximum likelihood constant light curve templates (gray curves) with PAIRITEL H and Ks band data.</a:t>
            </a:r>
          </a:p>
          <a:p>
            <a:pPr algn="ctr"/>
            <a:r>
              <a:rPr lang="en-US" sz="800">
                <a:latin typeface="Palatino" charset="0"/>
                <a:cs typeface="Palatino" charset="0"/>
              </a:rPr>
              <a:t> </a:t>
            </a:r>
          </a:p>
          <a:p>
            <a:pPr algn="ctr"/>
            <a:r>
              <a:rPr lang="en-US" sz="2000">
                <a:latin typeface="Palatino" charset="0"/>
                <a:cs typeface="Palatino" charset="0"/>
              </a:rPr>
              <a:t>The H and Ks normalized light curves from diﬀerent SNe Ia</a:t>
            </a:r>
          </a:p>
          <a:p>
            <a:pPr algn="ctr"/>
            <a:r>
              <a:rPr lang="en-US" sz="2000">
                <a:latin typeface="Palatino" charset="0"/>
                <a:cs typeface="Palatino" charset="0"/>
              </a:rPr>
              <a:t>are very similar between -10 and +20 days. </a:t>
            </a:r>
          </a:p>
        </p:txBody>
      </p:sp>
      <p:pic>
        <p:nvPicPr>
          <p:cNvPr id="65540" name="Picture 6" descr="hband_fit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0"/>
            <a:ext cx="6546850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39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E3E742B-24B2-0845-ABD5-770D12FACCDD}" type="slidenum">
              <a:rPr lang="en-US" sz="1000">
                <a:solidFill>
                  <a:srgbClr val="FFFFFF"/>
                </a:solidFill>
                <a:latin typeface="Garamond" charset="0"/>
              </a:rPr>
              <a:pPr/>
              <a:t>56</a:t>
            </a:fld>
            <a:endParaRPr lang="en-US" sz="1000">
              <a:solidFill>
                <a:srgbClr val="FFFFFF"/>
              </a:solidFill>
              <a:latin typeface="Garamond" charset="0"/>
            </a:endParaRPr>
          </a:p>
        </p:txBody>
      </p:sp>
      <p:pic>
        <p:nvPicPr>
          <p:cNvPr id="6656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4806832" y="6488113"/>
            <a:ext cx="433716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2"/>
                </a:solidFill>
                <a:latin typeface="Palatino" charset="0"/>
                <a:cs typeface="Palatino" charset="0"/>
              </a:rPr>
              <a:t>Mark Phillips</a:t>
            </a:r>
            <a:r>
              <a:rPr lang="ja-JP" altLang="en-US" sz="1800" dirty="0">
                <a:solidFill>
                  <a:schemeClr val="bg2"/>
                </a:solidFill>
                <a:latin typeface="Palatino" charset="0"/>
                <a:cs typeface="Palatino" charset="0"/>
              </a:rPr>
              <a:t>’</a:t>
            </a:r>
            <a:r>
              <a:rPr lang="en-US" sz="1800" dirty="0">
                <a:solidFill>
                  <a:schemeClr val="bg2"/>
                </a:solidFill>
                <a:latin typeface="Palatino" charset="0"/>
                <a:cs typeface="Palatino" charset="0"/>
              </a:rPr>
              <a:t> slide from KITP SN conf.</a:t>
            </a:r>
          </a:p>
        </p:txBody>
      </p:sp>
      <p:sp>
        <p:nvSpPr>
          <p:cNvPr id="66565" name="TextBox 4"/>
          <p:cNvSpPr txBox="1">
            <a:spLocks noChangeArrowheads="1"/>
          </p:cNvSpPr>
          <p:nvPr/>
        </p:nvSpPr>
        <p:spPr bwMode="auto">
          <a:xfrm>
            <a:off x="2063750" y="4103688"/>
            <a:ext cx="1992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Palatino" charset="0"/>
                <a:cs typeface="Palatino" charset="0"/>
              </a:rPr>
              <a:t>Fe Opacities?</a:t>
            </a:r>
          </a:p>
        </p:txBody>
      </p:sp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433388" y="6062663"/>
            <a:ext cx="3995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2"/>
                </a:solidFill>
                <a:latin typeface="Palatino" charset="0"/>
                <a:cs typeface="Palatino" charset="0"/>
              </a:rPr>
              <a:t>See also: Krisciunas (2006), Folatelli (2010)</a:t>
            </a:r>
          </a:p>
        </p:txBody>
      </p:sp>
      <p:pic>
        <p:nvPicPr>
          <p:cNvPr id="7" name="Picture 6" descr="folatelli_f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068388"/>
            <a:ext cx="4135437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05550" y="698500"/>
            <a:ext cx="168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Palatino" charset="0"/>
                <a:cs typeface="Palatino" charset="0"/>
              </a:rPr>
              <a:t>Folatelli (2010)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4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19118A-2C6A-7949-AE63-F7ECE527B215}" type="slidenum">
              <a:rPr lang="en-US" sz="1000">
                <a:latin typeface="Times New Roman" charset="0"/>
              </a:rPr>
              <a:pPr/>
              <a:t>57</a:t>
            </a:fld>
            <a:endParaRPr lang="en-US" sz="1000">
              <a:latin typeface="Times New Roman" charset="0"/>
            </a:endParaRPr>
          </a:p>
        </p:txBody>
      </p:sp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1619250" y="5894388"/>
            <a:ext cx="5986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>
                <a:latin typeface="Palatino" charset="0"/>
                <a:cs typeface="Palatino" charset="0"/>
              </a:rPr>
              <a:t>The K-correction </a:t>
            </a:r>
            <a:r>
              <a:rPr lang="ja-JP" altLang="en-US" sz="2000">
                <a:latin typeface="Palatino" charset="0"/>
                <a:cs typeface="Palatino" charset="0"/>
              </a:rPr>
              <a:t>“</a:t>
            </a:r>
            <a:r>
              <a:rPr lang="en-US" sz="2000">
                <a:latin typeface="Palatino" charset="0"/>
                <a:cs typeface="Palatino" charset="0"/>
              </a:rPr>
              <a:t>corrects</a:t>
            </a:r>
            <a:r>
              <a:rPr lang="ja-JP" altLang="en-US" sz="2000">
                <a:latin typeface="Palatino" charset="0"/>
                <a:cs typeface="Palatino" charset="0"/>
              </a:rPr>
              <a:t>”</a:t>
            </a:r>
            <a:r>
              <a:rPr lang="en-US" sz="2000">
                <a:latin typeface="Palatino" charset="0"/>
                <a:cs typeface="Palatino" charset="0"/>
              </a:rPr>
              <a:t> for the fact that </a:t>
            </a:r>
          </a:p>
          <a:p>
            <a:pPr algn="ctr"/>
            <a:r>
              <a:rPr lang="en-US" sz="2000">
                <a:latin typeface="Palatino" charset="0"/>
                <a:cs typeface="Palatino" charset="0"/>
              </a:rPr>
              <a:t>sources are observed at different redshifts.</a:t>
            </a:r>
          </a:p>
        </p:txBody>
      </p:sp>
      <p:sp>
        <p:nvSpPr>
          <p:cNvPr id="62468" name="TextBox 4"/>
          <p:cNvSpPr txBox="1">
            <a:spLocks noChangeArrowheads="1"/>
          </p:cNvSpPr>
          <p:nvPr/>
        </p:nvSpPr>
        <p:spPr bwMode="auto">
          <a:xfrm>
            <a:off x="2117725" y="192088"/>
            <a:ext cx="4997450" cy="8016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Palatino" charset="0"/>
                <a:cs typeface="Palatino" charset="0"/>
              </a:rPr>
              <a:t>NIR K-corrections for SNe Ia</a:t>
            </a:r>
          </a:p>
          <a:p>
            <a:pPr algn="ctr" eaLnBrk="1" hangingPunct="1"/>
            <a:r>
              <a:rPr lang="en-US" sz="1800" i="1">
                <a:latin typeface="Palatino" charset="0"/>
                <a:cs typeface="Palatino" charset="0"/>
              </a:rPr>
              <a:t>Gooding, et al. in prep. &amp; Boldt, et al. in prep.</a:t>
            </a:r>
          </a:p>
        </p:txBody>
      </p:sp>
      <p:pic>
        <p:nvPicPr>
          <p:cNvPr id="62469" name="Picture 7" descr="gooding_f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36663"/>
            <a:ext cx="5986463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14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9C772D7-3584-A94E-BF54-0A163741118C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58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70659" name="Picture 4" descr="boldt_f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1212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CE5C7F-A43D-4749-851D-6B6121917295}" type="slidenum">
              <a:rPr lang="en-US" sz="1000">
                <a:solidFill>
                  <a:srgbClr val="FFFFFF"/>
                </a:solidFill>
                <a:latin typeface="Garamond" charset="0"/>
              </a:rPr>
              <a:pPr/>
              <a:t>59</a:t>
            </a:fld>
            <a:endParaRPr lang="en-US" sz="1000">
              <a:solidFill>
                <a:srgbClr val="FFFFFF"/>
              </a:solidFill>
              <a:latin typeface="Garamond" charset="0"/>
            </a:endParaRPr>
          </a:p>
        </p:txBody>
      </p:sp>
      <p:pic>
        <p:nvPicPr>
          <p:cNvPr id="63491" name="Picture 2" descr="hsaio_l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8699" r="50671" b="50754"/>
          <a:stretch>
            <a:fillRect/>
          </a:stretch>
        </p:blipFill>
        <p:spPr bwMode="auto">
          <a:xfrm>
            <a:off x="1924050" y="1096963"/>
            <a:ext cx="5397500" cy="46005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1309688" y="5697538"/>
            <a:ext cx="6934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Palatino" charset="0"/>
                <a:cs typeface="Palatino" charset="0"/>
              </a:rPr>
              <a:t>NIR based on 41 spectra from </a:t>
            </a:r>
            <a:r>
              <a:rPr lang="en-US" i="1">
                <a:latin typeface="Palatino" charset="0"/>
                <a:cs typeface="Palatino" charset="0"/>
              </a:rPr>
              <a:t>Marion, et al. (2009)</a:t>
            </a:r>
          </a:p>
          <a:p>
            <a:pPr algn="ctr" eaLnBrk="1" hangingPunct="1"/>
            <a:r>
              <a:rPr lang="en-US">
                <a:latin typeface="Palatino" charset="0"/>
                <a:cs typeface="Palatino" charset="0"/>
              </a:rPr>
              <a:t>Third max?</a:t>
            </a:r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2506663" y="153988"/>
            <a:ext cx="4572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>
                <a:latin typeface="Palatino" charset="0"/>
                <a:cs typeface="Palatino" charset="0"/>
              </a:rPr>
              <a:t>Light Curve Templates</a:t>
            </a:r>
          </a:p>
          <a:p>
            <a:pPr algn="ctr"/>
            <a:r>
              <a:rPr lang="en-US" sz="2800">
                <a:latin typeface="Palatino" charset="0"/>
                <a:cs typeface="Palatino" charset="0"/>
              </a:rPr>
              <a:t>Eric Hsiao, UVic, now LBL</a:t>
            </a:r>
          </a:p>
        </p:txBody>
      </p:sp>
    </p:spTree>
    <p:extLst>
      <p:ext uri="{BB962C8B-B14F-4D97-AF65-F5344CB8AC3E}">
        <p14:creationId xmlns:p14="http://schemas.microsoft.com/office/powerpoint/2010/main" val="1270333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7038"/>
            <a:ext cx="5638800" cy="995362"/>
          </a:xfrm>
        </p:spPr>
        <p:txBody>
          <a:bodyPr/>
          <a:lstStyle/>
          <a:p>
            <a:pPr eaLnBrk="1" hangingPunct="1"/>
            <a:r>
              <a:rPr lang="en-US" sz="3200">
                <a:latin typeface="Palatino" charset="0"/>
                <a:ea typeface="ＭＳ Ｐゴシック" charset="0"/>
                <a:cs typeface="Palatino" charset="0"/>
              </a:rPr>
              <a:t>Spectra from Supernovae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700213"/>
            <a:ext cx="5638800" cy="4700587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Char char=""/>
            </a:pPr>
            <a:r>
              <a:rPr lang="en-US" sz="2400">
                <a:latin typeface="Palatino" charset="0"/>
                <a:ea typeface="ＭＳ Ｐゴシック" charset="0"/>
                <a:cs typeface="Palatino" charset="0"/>
              </a:rPr>
              <a:t>Light is produced by </a:t>
            </a:r>
            <a:r>
              <a:rPr lang="en-US" sz="2400" baseline="30000">
                <a:latin typeface="Palatino" charset="0"/>
                <a:ea typeface="ＭＳ Ｐゴシック" charset="0"/>
                <a:cs typeface="Palatino" charset="0"/>
              </a:rPr>
              <a:t>56</a:t>
            </a:r>
            <a:r>
              <a:rPr lang="en-US" sz="2400">
                <a:latin typeface="Palatino" charset="0"/>
                <a:ea typeface="ＭＳ Ｐゴシック" charset="0"/>
                <a:cs typeface="Palatino" charset="0"/>
              </a:rPr>
              <a:t>Ni in the core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"/>
            </a:pPr>
            <a:endParaRPr lang="en-US" sz="2400">
              <a:latin typeface="Palatino" charset="0"/>
              <a:ea typeface="ＭＳ Ｐゴシック" charset="0"/>
              <a:cs typeface="Palatino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Char char=""/>
            </a:pPr>
            <a:r>
              <a:rPr lang="en-US" sz="2400">
                <a:latin typeface="Palatino" charset="0"/>
                <a:ea typeface="ＭＳ Ｐゴシック" charset="0"/>
                <a:cs typeface="Palatino" charset="0"/>
              </a:rPr>
              <a:t>As SNe expand, geometrical dilution reveals progressively deeper layers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"/>
            </a:pPr>
            <a:endParaRPr lang="en-US" sz="2400">
              <a:latin typeface="Palatino" charset="0"/>
              <a:ea typeface="ＭＳ Ｐゴシック" charset="0"/>
              <a:cs typeface="Palatino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Char char=""/>
            </a:pPr>
            <a:r>
              <a:rPr lang="en-US" sz="2400">
                <a:latin typeface="Palatino" charset="0"/>
                <a:ea typeface="ＭＳ Ｐゴシック" charset="0"/>
                <a:cs typeface="Palatino" charset="0"/>
              </a:rPr>
              <a:t>A time series of spectra reveals the chemical structure of the explosion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"/>
            </a:pPr>
            <a:endParaRPr lang="en-US" sz="2400">
              <a:latin typeface="Palatino" charset="0"/>
              <a:ea typeface="ＭＳ Ｐゴシック" charset="0"/>
              <a:cs typeface="Palatino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Char char=""/>
            </a:pPr>
            <a:r>
              <a:rPr lang="en-US" sz="2400">
                <a:latin typeface="Palatino" charset="0"/>
                <a:ea typeface="ＭＳ Ｐゴシック" charset="0"/>
                <a:cs typeface="Palatino" charset="0"/>
              </a:rPr>
              <a:t>Observed Doppler velocities locate the explosion products in radial space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"/>
            </a:pPr>
            <a:endParaRPr lang="en-US" sz="2400">
              <a:latin typeface="Palatino" charset="0"/>
              <a:ea typeface="ＭＳ Ｐゴシック" charset="0"/>
              <a:cs typeface="Palatino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Char char=""/>
            </a:pPr>
            <a:r>
              <a:rPr lang="en-US" sz="2400">
                <a:latin typeface="Palatino" charset="0"/>
                <a:ea typeface="ＭＳ Ｐゴシック" charset="0"/>
                <a:cs typeface="Palatino" charset="0"/>
              </a:rPr>
              <a:t>Early data probe the outer layers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84DB99-495C-2647-A3CD-4291C7EA641F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6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36869" name="Picture 5" descr="supernova_ta1_1106_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9"/>
          <a:stretch>
            <a:fillRect/>
          </a:stretch>
        </p:blipFill>
        <p:spPr bwMode="auto">
          <a:xfrm>
            <a:off x="5638800" y="92075"/>
            <a:ext cx="32766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4" descr="Ia-bur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35325"/>
            <a:ext cx="32766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TextBox 6"/>
          <p:cNvSpPr txBox="1">
            <a:spLocks noChangeArrowheads="1"/>
          </p:cNvSpPr>
          <p:nvPr/>
        </p:nvSpPr>
        <p:spPr bwMode="auto">
          <a:xfrm>
            <a:off x="6629400" y="4800600"/>
            <a:ext cx="1231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000">
                <a:solidFill>
                  <a:srgbClr val="000000"/>
                </a:solidFill>
                <a:latin typeface="Garamond" charset="0"/>
                <a:ea typeface="+mn-ea"/>
                <a:cs typeface="+mn-cs"/>
              </a:rPr>
              <a:t>Fe/Co/Ni</a:t>
            </a:r>
          </a:p>
        </p:txBody>
      </p:sp>
    </p:spTree>
    <p:extLst>
      <p:ext uri="{BB962C8B-B14F-4D97-AF65-F5344CB8AC3E}">
        <p14:creationId xmlns:p14="http://schemas.microsoft.com/office/powerpoint/2010/main" val="211359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Box 4"/>
          <p:cNvSpPr txBox="1">
            <a:spLocks noChangeArrowheads="1"/>
          </p:cNvSpPr>
          <p:nvPr/>
        </p:nvSpPr>
        <p:spPr bwMode="auto">
          <a:xfrm>
            <a:off x="254000" y="6297613"/>
            <a:ext cx="423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1C9128-13D9-4C47-9AAB-50E6AC84F1D4}" type="slidenum">
              <a:rPr lang="en-US" sz="1800">
                <a:latin typeface="Palatino" charset="0"/>
                <a:cs typeface="Palatino" charset="0"/>
              </a:rPr>
              <a:pPr eaLnBrk="1" hangingPunct="1"/>
              <a:t>60</a:t>
            </a:fld>
            <a:endParaRPr lang="en-US" sz="1800">
              <a:latin typeface="Palatino" charset="0"/>
              <a:cs typeface="Palatino" charset="0"/>
            </a:endParaRPr>
          </a:p>
        </p:txBody>
      </p:sp>
      <p:sp>
        <p:nvSpPr>
          <p:cNvPr id="80900" name="TextBox 8"/>
          <p:cNvSpPr txBox="1">
            <a:spLocks noChangeArrowheads="1"/>
          </p:cNvSpPr>
          <p:nvPr/>
        </p:nvSpPr>
        <p:spPr bwMode="auto">
          <a:xfrm>
            <a:off x="5080000" y="176213"/>
            <a:ext cx="40640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Palatino" charset="0"/>
                <a:cs typeface="Palatino" charset="0"/>
              </a:rPr>
              <a:t>Evidence that High-Velocity Line Forming Regions and Circumstellar Material are Common in Type Ia Supernovae</a:t>
            </a:r>
          </a:p>
          <a:p>
            <a:pPr eaLnBrk="1" hangingPunct="1"/>
            <a:endParaRPr lang="en-US">
              <a:latin typeface="Palatino" charset="0"/>
              <a:cs typeface="Palatino" charset="0"/>
            </a:endParaRPr>
          </a:p>
          <a:p>
            <a:pPr eaLnBrk="1" hangingPunct="1"/>
            <a:r>
              <a:rPr lang="en-US">
                <a:latin typeface="Palatino" charset="0"/>
                <a:cs typeface="Palatino" charset="0"/>
              </a:rPr>
              <a:t>22 spectra obtained </a:t>
            </a:r>
          </a:p>
          <a:p>
            <a:pPr eaLnBrk="1" hangingPunct="1"/>
            <a:r>
              <a:rPr lang="en-US">
                <a:latin typeface="Palatino" charset="0"/>
                <a:cs typeface="Palatino" charset="0"/>
              </a:rPr>
              <a:t>Between </a:t>
            </a:r>
            <a:r>
              <a:rPr lang="en-US">
                <a:solidFill>
                  <a:srgbClr val="93F84F"/>
                </a:solidFill>
                <a:latin typeface="Palatino" charset="0"/>
                <a:cs typeface="Palatino" charset="0"/>
              </a:rPr>
              <a:t>-14d and +0d </a:t>
            </a:r>
          </a:p>
          <a:p>
            <a:pPr eaLnBrk="1" hangingPunct="1"/>
            <a:r>
              <a:rPr lang="en-US">
                <a:latin typeface="Lucida Grande" charset="0"/>
                <a:cs typeface="Lucida Grande" charset="0"/>
              </a:rPr>
              <a:t>λ</a:t>
            </a:r>
            <a:r>
              <a:rPr lang="en-US">
                <a:latin typeface="Palatino" charset="0"/>
                <a:cs typeface="Palatino" charset="0"/>
              </a:rPr>
              <a:t> = 3,200-9,000 Å</a:t>
            </a:r>
          </a:p>
          <a:p>
            <a:pPr eaLnBrk="1" hangingPunct="1"/>
            <a:endParaRPr lang="en-US" sz="1200">
              <a:latin typeface="Palatino" charset="0"/>
              <a:cs typeface="Palatino" charset="0"/>
            </a:endParaRPr>
          </a:p>
          <a:p>
            <a:pPr eaLnBrk="1" hangingPunct="1"/>
            <a:r>
              <a:rPr lang="en-US" sz="2000">
                <a:latin typeface="Palatino" charset="0"/>
                <a:cs typeface="Palatino" charset="0"/>
              </a:rPr>
              <a:t>Data from telescopes:</a:t>
            </a:r>
          </a:p>
          <a:p>
            <a:pPr eaLnBrk="1" hangingPunct="1"/>
            <a:r>
              <a:rPr lang="en-US" sz="2000">
                <a:latin typeface="Palatino" charset="0"/>
                <a:cs typeface="Palatino" charset="0"/>
              </a:rPr>
              <a:t>Hobby-Eberly</a:t>
            </a:r>
          </a:p>
          <a:p>
            <a:pPr eaLnBrk="1" hangingPunct="1"/>
            <a:r>
              <a:rPr lang="en-US" sz="2000">
                <a:latin typeface="Palatino" charset="0"/>
                <a:cs typeface="Palatino" charset="0"/>
              </a:rPr>
              <a:t>MMT 6.5m</a:t>
            </a:r>
          </a:p>
          <a:p>
            <a:pPr eaLnBrk="1" hangingPunct="1"/>
            <a:r>
              <a:rPr lang="en-US" sz="2000">
                <a:latin typeface="Palatino" charset="0"/>
                <a:cs typeface="Palatino" charset="0"/>
              </a:rPr>
              <a:t>Keck I</a:t>
            </a:r>
          </a:p>
          <a:p>
            <a:pPr eaLnBrk="1" hangingPunct="1"/>
            <a:r>
              <a:rPr lang="en-US" sz="2000">
                <a:latin typeface="Palatino" charset="0"/>
                <a:cs typeface="Palatino" charset="0"/>
              </a:rPr>
              <a:t>Lick 3m</a:t>
            </a:r>
          </a:p>
          <a:p>
            <a:pPr eaLnBrk="1" hangingPunct="1"/>
            <a:r>
              <a:rPr lang="en-US" sz="2000">
                <a:latin typeface="Palatino" charset="0"/>
                <a:cs typeface="Palatino" charset="0"/>
              </a:rPr>
              <a:t>Swift</a:t>
            </a:r>
          </a:p>
        </p:txBody>
      </p:sp>
      <p:sp>
        <p:nvSpPr>
          <p:cNvPr id="80901" name="TextBox 7"/>
          <p:cNvSpPr txBox="1">
            <a:spLocks noChangeArrowheads="1"/>
          </p:cNvSpPr>
          <p:nvPr/>
        </p:nvSpPr>
        <p:spPr bwMode="auto">
          <a:xfrm>
            <a:off x="5103813" y="5927725"/>
            <a:ext cx="2406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latin typeface="Palatino" charset="0"/>
                <a:cs typeface="Palatino" charset="0"/>
              </a:rPr>
              <a:t>Marion, et al., in prep.</a:t>
            </a:r>
          </a:p>
        </p:txBody>
      </p:sp>
      <p:pic>
        <p:nvPicPr>
          <p:cNvPr id="80902" name="Picture 6" descr="Mar1_09ig_lo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5753" r="7549" b="5023"/>
          <a:stretch>
            <a:fillRect/>
          </a:stretch>
        </p:blipFill>
        <p:spPr bwMode="auto">
          <a:xfrm>
            <a:off x="254000" y="0"/>
            <a:ext cx="4826000" cy="68214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91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4"/>
          <p:cNvSpPr txBox="1">
            <a:spLocks noChangeArrowheads="1"/>
          </p:cNvSpPr>
          <p:nvPr/>
        </p:nvSpPr>
        <p:spPr bwMode="auto">
          <a:xfrm>
            <a:off x="254000" y="6297613"/>
            <a:ext cx="423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EB6CEA-773B-0B4E-85F9-479B32646CF0}" type="slidenum">
              <a:rPr lang="en-US" sz="1800">
                <a:solidFill>
                  <a:srgbClr val="FFFFFF"/>
                </a:solidFill>
                <a:latin typeface="Palatino" charset="0"/>
                <a:cs typeface="Palatino" charset="0"/>
              </a:rPr>
              <a:pPr eaLnBrk="1" hangingPunct="1"/>
              <a:t>61</a:t>
            </a:fld>
            <a:endParaRPr lang="en-US" sz="1800">
              <a:solidFill>
                <a:srgbClr val="FFFFFF"/>
              </a:solidFill>
              <a:latin typeface="Palatino" charset="0"/>
              <a:cs typeface="Palatino" charset="0"/>
            </a:endParaRPr>
          </a:p>
        </p:txBody>
      </p:sp>
      <p:sp>
        <p:nvSpPr>
          <p:cNvPr id="57347" name="Rectangle 6"/>
          <p:cNvSpPr>
            <a:spLocks noChangeArrowheads="1"/>
          </p:cNvSpPr>
          <p:nvPr/>
        </p:nvSpPr>
        <p:spPr bwMode="auto">
          <a:xfrm>
            <a:off x="5307013" y="3696855"/>
            <a:ext cx="349408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93F84F"/>
                </a:solidFill>
                <a:latin typeface="Palatino" charset="0"/>
                <a:cs typeface="Palatino" charset="0"/>
              </a:rPr>
              <a:t>A detached HV line-forming region near 22,000 km s</a:t>
            </a:r>
            <a:r>
              <a:rPr lang="en-US" sz="2000" baseline="30000" dirty="0">
                <a:solidFill>
                  <a:srgbClr val="93F84F"/>
                </a:solidFill>
                <a:latin typeface="Palatino" charset="0"/>
                <a:cs typeface="Palatino" charset="0"/>
              </a:rPr>
              <a:t>−1</a:t>
            </a:r>
            <a:r>
              <a:rPr lang="en-US" sz="2000" dirty="0">
                <a:solidFill>
                  <a:srgbClr val="93F84F"/>
                </a:solidFill>
                <a:latin typeface="Palatino" charset="0"/>
                <a:cs typeface="Palatino" charset="0"/>
              </a:rPr>
              <a:t> is very common in </a:t>
            </a:r>
            <a:r>
              <a:rPr lang="en-US" sz="2000" dirty="0" smtClean="0">
                <a:solidFill>
                  <a:srgbClr val="93F84F"/>
                </a:solidFill>
                <a:latin typeface="Palatino" charset="0"/>
                <a:cs typeface="Palatino" charset="0"/>
              </a:rPr>
              <a:t>SN </a:t>
            </a:r>
            <a:r>
              <a:rPr lang="en-US" sz="2000" dirty="0" err="1">
                <a:solidFill>
                  <a:srgbClr val="93F84F"/>
                </a:solidFill>
                <a:latin typeface="Palatino" charset="0"/>
                <a:cs typeface="Palatino" charset="0"/>
              </a:rPr>
              <a:t>Ia</a:t>
            </a:r>
            <a:endParaRPr lang="en-US" sz="2000" dirty="0">
              <a:solidFill>
                <a:srgbClr val="93F84F"/>
              </a:solidFill>
              <a:latin typeface="Palatino" charset="0"/>
              <a:cs typeface="Palatino" charset="0"/>
            </a:endParaRPr>
          </a:p>
          <a:p>
            <a:endParaRPr lang="en-US" sz="20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r>
              <a:rPr lang="en-US" sz="2000" dirty="0">
                <a:solidFill>
                  <a:srgbClr val="93F84F"/>
                </a:solidFill>
                <a:latin typeface="Palatino" charset="0"/>
                <a:cs typeface="Palatino" charset="0"/>
              </a:rPr>
              <a:t>A gap of </a:t>
            </a:r>
            <a:r>
              <a:rPr lang="en-US" sz="2000" dirty="0" smtClean="0">
                <a:solidFill>
                  <a:srgbClr val="93F84F"/>
                </a:solidFill>
                <a:latin typeface="Palatino" charset="0"/>
                <a:cs typeface="Palatino" charset="0"/>
              </a:rPr>
              <a:t>~ </a:t>
            </a:r>
            <a:r>
              <a:rPr lang="en-US" sz="2000" dirty="0">
                <a:solidFill>
                  <a:srgbClr val="93F84F"/>
                </a:solidFill>
                <a:latin typeface="Palatino" charset="0"/>
                <a:cs typeface="Palatino" charset="0"/>
              </a:rPr>
              <a:t>7,000 km s</a:t>
            </a:r>
            <a:r>
              <a:rPr lang="en-US" sz="2000" baseline="30000" dirty="0">
                <a:solidFill>
                  <a:srgbClr val="93F84F"/>
                </a:solidFill>
                <a:latin typeface="Palatino" charset="0"/>
                <a:cs typeface="Palatino" charset="0"/>
              </a:rPr>
              <a:t>−1</a:t>
            </a:r>
            <a:endParaRPr lang="en-US" sz="2000" dirty="0">
              <a:solidFill>
                <a:srgbClr val="93F84F"/>
              </a:solidFill>
              <a:latin typeface="Palatino" charset="0"/>
              <a:cs typeface="Palatino" charset="0"/>
            </a:endParaRPr>
          </a:p>
          <a:p>
            <a:r>
              <a:rPr lang="en-US" sz="2000" dirty="0">
                <a:solidFill>
                  <a:srgbClr val="93F84F"/>
                </a:solidFill>
                <a:latin typeface="Palatino" charset="0"/>
                <a:cs typeface="Palatino" charset="0"/>
              </a:rPr>
              <a:t>exists between HV &amp; PS</a:t>
            </a:r>
          </a:p>
          <a:p>
            <a:r>
              <a:rPr lang="en-US" sz="2000" dirty="0">
                <a:solidFill>
                  <a:srgbClr val="93F84F"/>
                </a:solidFill>
                <a:latin typeface="Palatino" charset="0"/>
                <a:cs typeface="Palatino" charset="0"/>
              </a:rPr>
              <a:t>features in most </a:t>
            </a:r>
            <a:r>
              <a:rPr lang="en-US" sz="2000" dirty="0" smtClean="0">
                <a:solidFill>
                  <a:srgbClr val="93F84F"/>
                </a:solidFill>
                <a:latin typeface="Palatino" charset="0"/>
                <a:cs typeface="Palatino" charset="0"/>
              </a:rPr>
              <a:t>SN </a:t>
            </a:r>
            <a:r>
              <a:rPr lang="en-US" sz="2000" dirty="0" err="1">
                <a:solidFill>
                  <a:srgbClr val="93F84F"/>
                </a:solidFill>
                <a:latin typeface="Palatino" charset="0"/>
                <a:cs typeface="Palatino" charset="0"/>
              </a:rPr>
              <a:t>Ia</a:t>
            </a:r>
            <a:endParaRPr lang="en-US" sz="2000" dirty="0">
              <a:solidFill>
                <a:srgbClr val="93F84F"/>
              </a:solidFill>
              <a:latin typeface="Palatino" charset="0"/>
              <a:cs typeface="Palatino" charset="0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4897438" y="668338"/>
            <a:ext cx="41148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HV </a:t>
            </a:r>
            <a:r>
              <a:rPr lang="en-US" sz="3200" dirty="0" err="1" smtClean="0">
                <a:solidFill>
                  <a:srgbClr val="FFFFFF"/>
                </a:solidFill>
                <a:latin typeface="Palatino" charset="0"/>
                <a:cs typeface="Palatino" charset="0"/>
              </a:rPr>
              <a:t>Ca</a:t>
            </a:r>
            <a:r>
              <a:rPr lang="en-US" sz="32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 II (IR3)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Found before max in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most SN </a:t>
            </a:r>
            <a:r>
              <a:rPr lang="en-US" sz="28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Ia</a:t>
            </a:r>
            <a:endParaRPr lang="en-US" sz="28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algn="ctr"/>
            <a:endParaRPr lang="en-US" sz="20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20 spectra from other </a:t>
            </a:r>
            <a:r>
              <a:rPr lang="en-US" sz="20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SN </a:t>
            </a:r>
            <a:r>
              <a:rPr lang="en-US" sz="20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Ia</a:t>
            </a:r>
            <a:endParaRPr lang="en-US" sz="20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Palatino" charset="0"/>
                <a:cs typeface="Palatino" charset="0"/>
              </a:rPr>
              <a:t>obtained between -11d &amp; -2d </a:t>
            </a:r>
          </a:p>
        </p:txBody>
      </p:sp>
      <p:pic>
        <p:nvPicPr>
          <p:cNvPr id="57349" name="Picture 6" descr="Mar13_pcomp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7716" r="9546" b="8171"/>
          <a:stretch>
            <a:fillRect/>
          </a:stretch>
        </p:blipFill>
        <p:spPr bwMode="auto">
          <a:xfrm>
            <a:off x="0" y="0"/>
            <a:ext cx="4897438" cy="68278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2378364" y="1616364"/>
            <a:ext cx="914400" cy="5301672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2378364" y="2297545"/>
            <a:ext cx="1" cy="3752273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99000">
                  <a:schemeClr val="bg2"/>
                </a:gs>
                <a:gs pos="100000">
                  <a:prstClr val="white"/>
                </a:gs>
              </a:gsLst>
              <a:lin ang="0" scaled="1"/>
              <a:tileRect/>
            </a:gra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846947" y="2297545"/>
            <a:ext cx="0" cy="3752273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99000">
                  <a:schemeClr val="bg2"/>
                </a:gs>
                <a:gs pos="100000">
                  <a:prstClr val="white"/>
                </a:gs>
              </a:gsLst>
              <a:lin ang="0" scaled="1"/>
              <a:tileRect/>
            </a:gra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143000" y="175864"/>
            <a:ext cx="1326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Palatino"/>
                <a:cs typeface="Palatino"/>
              </a:rPr>
              <a:t>SN 2009ig</a:t>
            </a:r>
            <a:endParaRPr lang="en-US" sz="2000" dirty="0">
              <a:solidFill>
                <a:srgbClr val="000000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52012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4"/>
          <p:cNvSpPr txBox="1">
            <a:spLocks noChangeArrowheads="1"/>
          </p:cNvSpPr>
          <p:nvPr/>
        </p:nvSpPr>
        <p:spPr bwMode="auto">
          <a:xfrm>
            <a:off x="254000" y="6297613"/>
            <a:ext cx="423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9980A8-7D39-EF46-A8D9-C0E492BB3B6F}" type="slidenum">
              <a:rPr lang="en-US" sz="1800">
                <a:solidFill>
                  <a:srgbClr val="FFFFFF"/>
                </a:solidFill>
                <a:latin typeface="Palatino" charset="0"/>
                <a:cs typeface="Palatino" charset="0"/>
              </a:rPr>
              <a:pPr eaLnBrk="1" hangingPunct="1"/>
              <a:t>62</a:t>
            </a:fld>
            <a:endParaRPr lang="en-US" sz="1800">
              <a:solidFill>
                <a:srgbClr val="FFFFFF"/>
              </a:solidFill>
              <a:latin typeface="Palatino" charset="0"/>
              <a:cs typeface="Palatino" charset="0"/>
            </a:endParaRPr>
          </a:p>
        </p:txBody>
      </p:sp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3835400" y="1976438"/>
            <a:ext cx="4832350" cy="3786187"/>
          </a:xfrm>
          <a:prstGeom prst="rect">
            <a:avLst/>
          </a:prstGeom>
          <a:noFill/>
          <a:ln w="9525">
            <a:solidFill>
              <a:srgbClr val="93F84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Palatino" charset="0"/>
                <a:cs typeface="Palatino" charset="0"/>
              </a:rPr>
              <a:t>Kinematic Tests</a:t>
            </a:r>
          </a:p>
          <a:p>
            <a:endParaRPr lang="en-US" sz="24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r>
              <a:rPr lang="en-US" sz="2400">
                <a:solidFill>
                  <a:srgbClr val="FFFFFF"/>
                </a:solidFill>
                <a:latin typeface="Palatino" charset="0"/>
                <a:cs typeface="Palatino" charset="0"/>
              </a:rPr>
              <a:t>The outer part of the HV line-forming region will be slowed by interaction with CSM. </a:t>
            </a:r>
          </a:p>
          <a:p>
            <a:endParaRPr lang="en-US" sz="20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r>
              <a:rPr lang="en-US" sz="2000">
                <a:solidFill>
                  <a:srgbClr val="FFFFFF"/>
                </a:solidFill>
                <a:latin typeface="Palatino" charset="0"/>
                <a:cs typeface="Palatino" charset="0"/>
              </a:rPr>
              <a:t>The blue wings slow down and form </a:t>
            </a:r>
            <a:r>
              <a:rPr lang="en-US" sz="2000">
                <a:solidFill>
                  <a:srgbClr val="93F84F"/>
                </a:solidFill>
                <a:latin typeface="Palatino" charset="0"/>
                <a:cs typeface="Palatino" charset="0"/>
              </a:rPr>
              <a:t>steeper blue sides of the absorption feature with an abrupt transition </a:t>
            </a:r>
            <a:r>
              <a:rPr lang="en-US" sz="2000">
                <a:solidFill>
                  <a:srgbClr val="FFFFFF"/>
                </a:solidFill>
                <a:latin typeface="Palatino" charset="0"/>
                <a:cs typeface="Palatino" charset="0"/>
              </a:rPr>
              <a:t>between the feature and the continuum (rather than a smooth Gaussian).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0225" y="228600"/>
            <a:ext cx="1728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Palatino" charset="0"/>
                <a:cs typeface="Palatino" charset="0"/>
              </a:rPr>
              <a:t>Si II 6355 Å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149725" y="829109"/>
            <a:ext cx="3567113" cy="8302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  <a:latin typeface="Palatino" charset="0"/>
                <a:cs typeface="Palatino" charset="0"/>
              </a:rPr>
              <a:t>Similar results for</a:t>
            </a:r>
          </a:p>
          <a:p>
            <a:pPr algn="ctr" eaLnBrk="1" hangingPunct="1"/>
            <a:r>
              <a:rPr lang="en-US">
                <a:solidFill>
                  <a:srgbClr val="000000"/>
                </a:solidFill>
                <a:latin typeface="Palatino" charset="0"/>
                <a:cs typeface="Palatino" charset="0"/>
              </a:rPr>
              <a:t>Si II, S II, Ca II, &amp; FeII</a:t>
            </a:r>
          </a:p>
        </p:txBody>
      </p:sp>
      <p:pic>
        <p:nvPicPr>
          <p:cNvPr id="59398" name="Picture 9" descr="Mar9_psi635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3" t="10069" r="26794" b="8171"/>
          <a:stretch>
            <a:fillRect/>
          </a:stretch>
        </p:blipFill>
        <p:spPr bwMode="auto">
          <a:xfrm>
            <a:off x="254000" y="0"/>
            <a:ext cx="3060700" cy="74644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extBox 9"/>
          <p:cNvSpPr txBox="1">
            <a:spLocks noChangeArrowheads="1"/>
          </p:cNvSpPr>
          <p:nvPr/>
        </p:nvSpPr>
        <p:spPr bwMode="auto">
          <a:xfrm>
            <a:off x="946150" y="228600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2"/>
                </a:solidFill>
                <a:latin typeface="Palatino" charset="0"/>
                <a:cs typeface="Palatino" charset="0"/>
              </a:rPr>
              <a:t>Si II 6355A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37546" y="117332"/>
            <a:ext cx="20120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Palatino"/>
                <a:cs typeface="Palatino"/>
              </a:rPr>
              <a:t>SN 2009ig</a:t>
            </a:r>
            <a:endParaRPr lang="en-US" sz="32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69432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4"/>
          <p:cNvSpPr txBox="1">
            <a:spLocks noChangeArrowheads="1"/>
          </p:cNvSpPr>
          <p:nvPr/>
        </p:nvSpPr>
        <p:spPr bwMode="auto">
          <a:xfrm>
            <a:off x="254000" y="6297613"/>
            <a:ext cx="423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424D00-CEF4-9542-B5EA-7A550BDBCA77}" type="slidenum">
              <a:rPr lang="en-US" sz="1800">
                <a:solidFill>
                  <a:srgbClr val="FFFFFF"/>
                </a:solidFill>
                <a:latin typeface="Palatino" charset="0"/>
                <a:cs typeface="Palatino" charset="0"/>
              </a:rPr>
              <a:pPr eaLnBrk="1" hangingPunct="1"/>
              <a:t>63</a:t>
            </a:fld>
            <a:endParaRPr lang="en-US" sz="1800">
              <a:solidFill>
                <a:srgbClr val="FFFFFF"/>
              </a:solidFill>
              <a:latin typeface="Palatino" charset="0"/>
              <a:cs typeface="Palatino" charset="0"/>
            </a:endParaRPr>
          </a:p>
        </p:txBody>
      </p:sp>
      <p:sp>
        <p:nvSpPr>
          <p:cNvPr id="60419" name="Rectangle 6"/>
          <p:cNvSpPr>
            <a:spLocks noChangeArrowheads="1"/>
          </p:cNvSpPr>
          <p:nvPr/>
        </p:nvSpPr>
        <p:spPr bwMode="auto">
          <a:xfrm>
            <a:off x="5402263" y="922338"/>
            <a:ext cx="3741737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latin typeface="Palatino" charset="0"/>
                <a:cs typeface="Palatino" charset="0"/>
              </a:rPr>
              <a:t>Ca</a:t>
            </a:r>
            <a:r>
              <a:rPr lang="en-US" sz="24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Palatino" charset="0"/>
                <a:cs typeface="Palatino" charset="0"/>
              </a:rPr>
              <a:t>II </a:t>
            </a:r>
            <a:r>
              <a:rPr lang="en-US" sz="24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very low excitation</a:t>
            </a:r>
            <a:endParaRPr lang="en-US" sz="24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endParaRPr lang="en-US" sz="24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r>
              <a:rPr lang="en-US" sz="2400" dirty="0">
                <a:solidFill>
                  <a:srgbClr val="FFFFFF"/>
                </a:solidFill>
                <a:latin typeface="Palatino" charset="0"/>
                <a:cs typeface="Palatino" charset="0"/>
              </a:rPr>
              <a:t>All HV products found</a:t>
            </a:r>
          </a:p>
          <a:p>
            <a:r>
              <a:rPr lang="en-US" sz="2400" dirty="0">
                <a:solidFill>
                  <a:srgbClr val="FFFFFF"/>
                </a:solidFill>
                <a:latin typeface="Palatino" charset="0"/>
                <a:cs typeface="Palatino" charset="0"/>
              </a:rPr>
              <a:t>in the same LFR</a:t>
            </a:r>
          </a:p>
          <a:p>
            <a:endParaRPr lang="en-US" sz="24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r>
              <a:rPr lang="en-US" sz="2400" dirty="0">
                <a:solidFill>
                  <a:srgbClr val="FFFFFF"/>
                </a:solidFill>
                <a:latin typeface="Palatino" charset="0"/>
                <a:cs typeface="Palatino" charset="0"/>
              </a:rPr>
              <a:t>HV does not merge </a:t>
            </a:r>
          </a:p>
          <a:p>
            <a:r>
              <a:rPr lang="en-US" sz="2400" dirty="0">
                <a:solidFill>
                  <a:srgbClr val="FFFFFF"/>
                </a:solidFill>
                <a:latin typeface="Palatino" charset="0"/>
                <a:cs typeface="Palatino" charset="0"/>
              </a:rPr>
              <a:t>with PS </a:t>
            </a:r>
          </a:p>
          <a:p>
            <a:endParaRPr lang="en-US" sz="24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r>
              <a:rPr lang="en-US" sz="2400" dirty="0">
                <a:solidFill>
                  <a:srgbClr val="FFFFFF"/>
                </a:solidFill>
                <a:latin typeface="Palatino" charset="0"/>
                <a:cs typeface="Palatino" charset="0"/>
              </a:rPr>
              <a:t>PS velocities consistent</a:t>
            </a:r>
          </a:p>
          <a:p>
            <a:endParaRPr lang="en-US" sz="2400" dirty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r>
              <a:rPr lang="en-US" sz="2400" dirty="0">
                <a:solidFill>
                  <a:srgbClr val="93F84F"/>
                </a:solidFill>
                <a:latin typeface="Palatino" charset="0"/>
                <a:cs typeface="Palatino" charset="0"/>
              </a:rPr>
              <a:t>A gap in velocity space is apparent between </a:t>
            </a:r>
          </a:p>
          <a:p>
            <a:r>
              <a:rPr lang="en-US" sz="2400" dirty="0">
                <a:solidFill>
                  <a:srgbClr val="93F84F"/>
                </a:solidFill>
                <a:latin typeface="Palatino" charset="0"/>
                <a:cs typeface="Palatino" charset="0"/>
              </a:rPr>
              <a:t>14,000–22,000 km s</a:t>
            </a:r>
            <a:r>
              <a:rPr lang="en-US" sz="2400" baseline="30000" dirty="0">
                <a:solidFill>
                  <a:srgbClr val="93F84F"/>
                </a:solidFill>
                <a:latin typeface="Palatino" charset="0"/>
                <a:cs typeface="Palatino" charset="0"/>
              </a:rPr>
              <a:t>−1</a:t>
            </a:r>
            <a:endParaRPr lang="en-US" sz="2400" dirty="0">
              <a:solidFill>
                <a:srgbClr val="93F84F"/>
              </a:solidFill>
              <a:latin typeface="Palatino" charset="0"/>
              <a:cs typeface="Palatino" charset="0"/>
            </a:endParaRPr>
          </a:p>
        </p:txBody>
      </p:sp>
      <p:sp>
        <p:nvSpPr>
          <p:cNvPr id="60420" name="Rectangle 11"/>
          <p:cNvSpPr>
            <a:spLocks noChangeArrowheads="1"/>
          </p:cNvSpPr>
          <p:nvPr/>
        </p:nvSpPr>
        <p:spPr bwMode="auto">
          <a:xfrm>
            <a:off x="0" y="263525"/>
            <a:ext cx="5594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Palatino" charset="0"/>
                <a:cs typeface="Palatino" charset="0"/>
              </a:rPr>
              <a:t>Measured Doppler velocities SN 2009ig</a:t>
            </a:r>
          </a:p>
        </p:txBody>
      </p:sp>
      <p:pic>
        <p:nvPicPr>
          <p:cNvPr id="60421" name="Picture 7" descr="Mar14_pvtb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0" t="10579" r="10454" b="26903"/>
          <a:stretch>
            <a:fillRect/>
          </a:stretch>
        </p:blipFill>
        <p:spPr bwMode="auto">
          <a:xfrm>
            <a:off x="130175" y="725488"/>
            <a:ext cx="5272088" cy="55816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2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1FA7886-F9F8-D448-A644-0B17721C10EB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64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58371" name="Picture 19" descr="10a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4" t="6818" r="24510" b="8333"/>
          <a:stretch>
            <a:fillRect/>
          </a:stretch>
        </p:blipFill>
        <p:spPr bwMode="auto">
          <a:xfrm>
            <a:off x="3125788" y="0"/>
            <a:ext cx="27559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18" descr="08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4" t="6818" r="24510" b="8333"/>
          <a:stretch>
            <a:fillRect/>
          </a:stretch>
        </p:blipFill>
        <p:spPr bwMode="auto">
          <a:xfrm>
            <a:off x="6062663" y="0"/>
            <a:ext cx="2755900" cy="68183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Rectangle 7"/>
          <p:cNvSpPr>
            <a:spLocks noChangeArrowheads="1"/>
          </p:cNvSpPr>
          <p:nvPr/>
        </p:nvSpPr>
        <p:spPr bwMode="auto">
          <a:xfrm>
            <a:off x="0" y="882650"/>
            <a:ext cx="3125788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3200" dirty="0" smtClean="0">
                <a:latin typeface="Garamond" charset="0"/>
                <a:cs typeface="Garamond" charset="0"/>
              </a:rPr>
              <a:t>HV </a:t>
            </a:r>
            <a:r>
              <a:rPr lang="en-US" sz="3200" dirty="0" err="1" smtClean="0">
                <a:latin typeface="Garamond" charset="0"/>
                <a:cs typeface="Garamond" charset="0"/>
              </a:rPr>
              <a:t>Ca</a:t>
            </a:r>
            <a:r>
              <a:rPr lang="en-US" sz="3200" dirty="0" smtClean="0">
                <a:latin typeface="Garamond" charset="0"/>
                <a:cs typeface="Garamond" charset="0"/>
              </a:rPr>
              <a:t> II</a:t>
            </a:r>
          </a:p>
          <a:p>
            <a:pPr algn="r"/>
            <a:r>
              <a:rPr lang="en-US" sz="2800" dirty="0" smtClean="0">
                <a:solidFill>
                  <a:srgbClr val="93F84F"/>
                </a:solidFill>
                <a:latin typeface="Garamond" charset="0"/>
                <a:cs typeface="Garamond" charset="0"/>
              </a:rPr>
              <a:t>is not ubiquitous</a:t>
            </a:r>
            <a:endParaRPr lang="en-US" sz="2800" dirty="0">
              <a:solidFill>
                <a:srgbClr val="93F84F"/>
              </a:solidFill>
              <a:latin typeface="Garamond" charset="0"/>
              <a:cs typeface="Garamond" charset="0"/>
            </a:endParaRPr>
          </a:p>
          <a:p>
            <a:pPr algn="r"/>
            <a:endParaRPr lang="en-US" sz="2400" dirty="0">
              <a:latin typeface="Garamond" charset="0"/>
              <a:cs typeface="Garamond" charset="0"/>
            </a:endParaRPr>
          </a:p>
          <a:p>
            <a:pPr algn="r"/>
            <a:r>
              <a:rPr lang="en-US" sz="2400" dirty="0">
                <a:latin typeface="Garamond" charset="0"/>
                <a:cs typeface="Garamond" charset="0"/>
              </a:rPr>
              <a:t>Spectra from</a:t>
            </a:r>
          </a:p>
          <a:p>
            <a:pPr algn="r"/>
            <a:r>
              <a:rPr lang="en-US" sz="2400" dirty="0" err="1">
                <a:latin typeface="Garamond" charset="0"/>
                <a:cs typeface="Garamond" charset="0"/>
              </a:rPr>
              <a:t>SNe</a:t>
            </a:r>
            <a:r>
              <a:rPr lang="en-US" sz="2400" dirty="0">
                <a:latin typeface="Garamond" charset="0"/>
                <a:cs typeface="Garamond" charset="0"/>
              </a:rPr>
              <a:t> 2008ec &amp; 2010ai</a:t>
            </a:r>
          </a:p>
          <a:p>
            <a:pPr algn="r"/>
            <a:r>
              <a:rPr lang="en-US" sz="2400" dirty="0">
                <a:latin typeface="Garamond" charset="0"/>
                <a:cs typeface="Garamond" charset="0"/>
              </a:rPr>
              <a:t>Show no evidence for HV features from </a:t>
            </a:r>
            <a:r>
              <a:rPr lang="en-US" sz="2400" dirty="0" err="1">
                <a:latin typeface="Garamond" charset="0"/>
                <a:cs typeface="Garamond" charset="0"/>
              </a:rPr>
              <a:t>Ca</a:t>
            </a:r>
            <a:r>
              <a:rPr lang="en-US" sz="2400" dirty="0">
                <a:latin typeface="Garamond" charset="0"/>
                <a:cs typeface="Garamond" charset="0"/>
              </a:rPr>
              <a:t> II </a:t>
            </a:r>
          </a:p>
          <a:p>
            <a:pPr algn="r"/>
            <a:r>
              <a:rPr lang="en-US" sz="2400" dirty="0">
                <a:latin typeface="Garamond" charset="0"/>
                <a:cs typeface="Garamond" charset="0"/>
              </a:rPr>
              <a:t>in data obtained </a:t>
            </a:r>
          </a:p>
          <a:p>
            <a:pPr algn="r"/>
            <a:r>
              <a:rPr lang="en-US" sz="2400" dirty="0">
                <a:latin typeface="Garamond" charset="0"/>
                <a:cs typeface="Garamond" charset="0"/>
              </a:rPr>
              <a:t>as early as -</a:t>
            </a:r>
            <a:r>
              <a:rPr lang="en-US" sz="2400" dirty="0" smtClean="0">
                <a:latin typeface="Garamond" charset="0"/>
                <a:cs typeface="Garamond" charset="0"/>
              </a:rPr>
              <a:t>9d</a:t>
            </a:r>
          </a:p>
          <a:p>
            <a:pPr algn="r"/>
            <a:endParaRPr lang="en-US" sz="2400" dirty="0">
              <a:latin typeface="Garamond" charset="0"/>
              <a:cs typeface="Garamond" charset="0"/>
            </a:endParaRPr>
          </a:p>
          <a:p>
            <a:pPr algn="r"/>
            <a:r>
              <a:rPr lang="en-US" sz="2400" dirty="0" smtClean="0">
                <a:latin typeface="Garamond" charset="0"/>
                <a:cs typeface="Garamond" charset="0"/>
              </a:rPr>
              <a:t>SN 2008ec shows </a:t>
            </a:r>
            <a:r>
              <a:rPr lang="en-US" sz="2400" dirty="0" err="1" smtClean="0">
                <a:latin typeface="Garamond" charset="0"/>
                <a:cs typeface="Garamond" charset="0"/>
              </a:rPr>
              <a:t>blueshifted</a:t>
            </a:r>
            <a:r>
              <a:rPr lang="en-US" sz="2400" dirty="0" smtClean="0">
                <a:latin typeface="Garamond" charset="0"/>
                <a:cs typeface="Garamond" charset="0"/>
              </a:rPr>
              <a:t> </a:t>
            </a:r>
            <a:r>
              <a:rPr lang="en-US" sz="2400" dirty="0" err="1" smtClean="0">
                <a:latin typeface="Garamond" charset="0"/>
                <a:cs typeface="Garamond" charset="0"/>
              </a:rPr>
              <a:t>NaI</a:t>
            </a:r>
            <a:r>
              <a:rPr lang="en-US" sz="2400" dirty="0" smtClean="0">
                <a:latin typeface="Garamond" charset="0"/>
                <a:cs typeface="Garamond" charset="0"/>
              </a:rPr>
              <a:t>.</a:t>
            </a:r>
            <a:endParaRPr lang="en-US" sz="2400" dirty="0">
              <a:latin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60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67299" y="583538"/>
            <a:ext cx="6819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93F84F"/>
                </a:solidFill>
                <a:latin typeface="Palatino"/>
                <a:cs typeface="Palatino"/>
              </a:rPr>
              <a:t>NIR observations of Supernovae</a:t>
            </a:r>
          </a:p>
          <a:p>
            <a:pPr algn="ctr"/>
            <a:r>
              <a:rPr lang="en-US" sz="3600" dirty="0" smtClean="0">
                <a:solidFill>
                  <a:srgbClr val="93F84F"/>
                </a:solidFill>
                <a:latin typeface="Palatino"/>
                <a:cs typeface="Palatino"/>
              </a:rPr>
              <a:t>are the New Frontier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67299" y="1984965"/>
            <a:ext cx="679585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Palatino"/>
                <a:cs typeface="Palatino"/>
              </a:rPr>
              <a:t>Eric’s Paper makes 3 important points</a:t>
            </a:r>
          </a:p>
          <a:p>
            <a:r>
              <a:rPr lang="en-US" sz="2400" dirty="0" smtClean="0">
                <a:latin typeface="Palatino"/>
                <a:cs typeface="Palatino"/>
              </a:rPr>
              <a:t>That we can explore/confirm with archival data:</a:t>
            </a:r>
          </a:p>
          <a:p>
            <a:pPr marL="914400" lvl="1" indent="-457200">
              <a:buAutoNum type="arabicPeriod"/>
            </a:pPr>
            <a:r>
              <a:rPr lang="en-US" sz="2400" dirty="0" smtClean="0">
                <a:latin typeface="Palatino"/>
                <a:cs typeface="Palatino"/>
              </a:rPr>
              <a:t>Presence of C I near max</a:t>
            </a:r>
          </a:p>
          <a:p>
            <a:pPr marL="914400" lvl="1" indent="-457200">
              <a:buAutoNum type="arabicPeriod"/>
            </a:pPr>
            <a:r>
              <a:rPr lang="en-US" sz="2400" dirty="0" smtClean="0">
                <a:latin typeface="Palatino"/>
                <a:cs typeface="Palatino"/>
              </a:rPr>
              <a:t>Mg II velocities</a:t>
            </a:r>
          </a:p>
          <a:p>
            <a:pPr marL="914400" lvl="1" indent="-457200">
              <a:buAutoNum type="arabicPeriod"/>
            </a:pPr>
            <a:r>
              <a:rPr lang="en-US" sz="2400" dirty="0" smtClean="0">
                <a:latin typeface="Palatino"/>
                <a:cs typeface="Palatino"/>
              </a:rPr>
              <a:t>H-band break (R</a:t>
            </a:r>
            <a:r>
              <a:rPr lang="en-US" sz="2400" baseline="-25000" dirty="0" smtClean="0">
                <a:latin typeface="Palatino"/>
                <a:cs typeface="Palatino"/>
              </a:rPr>
              <a:t>12</a:t>
            </a:r>
            <a:r>
              <a:rPr lang="en-US" sz="2400" dirty="0" smtClean="0">
                <a:latin typeface="Palatino"/>
                <a:cs typeface="Palatino"/>
              </a:rPr>
              <a:t> ratio)</a:t>
            </a:r>
          </a:p>
          <a:p>
            <a:pPr marL="914400" lvl="1" indent="-457200">
              <a:buAutoNum type="arabicPeriod"/>
            </a:pPr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 smtClean="0">
                <a:latin typeface="Palatino"/>
                <a:cs typeface="Palatino"/>
              </a:rPr>
              <a:t>Coordinated UVOIR datasets of suitable targets</a:t>
            </a:r>
          </a:p>
          <a:p>
            <a:r>
              <a:rPr lang="en-US" sz="2400" dirty="0" smtClean="0">
                <a:latin typeface="Palatino"/>
                <a:cs typeface="Palatino"/>
              </a:rPr>
              <a:t>will open new modeling opportunities</a:t>
            </a:r>
          </a:p>
          <a:p>
            <a:pPr marL="457200" indent="-457200">
              <a:buAutoNum type="arabicPeriod"/>
            </a:pPr>
            <a:endParaRPr lang="en-US" sz="2400" dirty="0" smtClean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4886340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6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8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11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E4D88-4FD5-0941-AE6D-2917042EE1B2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BC3C2F7-14AA-4547-99E8-90F976E95681}" type="slidenum">
              <a:rPr lang="en-US" sz="1000">
                <a:solidFill>
                  <a:srgbClr val="FFFFFF"/>
                </a:solidFill>
                <a:latin typeface="Garamond" charset="0"/>
              </a:rPr>
              <a:pPr/>
              <a:t>7</a:t>
            </a:fld>
            <a:endParaRPr lang="en-US" sz="1000">
              <a:solidFill>
                <a:srgbClr val="FFFFFF"/>
              </a:solidFill>
              <a:latin typeface="Garamond" charset="0"/>
            </a:endParaRPr>
          </a:p>
        </p:txBody>
      </p:sp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4440238" y="1274763"/>
            <a:ext cx="38385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2800">
                <a:solidFill>
                  <a:srgbClr val="FFFFFF"/>
                </a:solidFill>
                <a:latin typeface="Palatino" charset="0"/>
                <a:cs typeface="Palatino" charset="0"/>
              </a:rPr>
              <a:t>O and Mg are carbon burning products</a:t>
            </a:r>
          </a:p>
          <a:p>
            <a:pPr defTabSz="914400"/>
            <a:endParaRPr lang="en-US" sz="240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defTabSz="914400"/>
            <a:r>
              <a:rPr lang="en-US" sz="2400">
                <a:solidFill>
                  <a:srgbClr val="FFFFFF"/>
                </a:solidFill>
                <a:latin typeface="Palatino" charset="0"/>
                <a:cs typeface="Palatino" charset="0"/>
              </a:rPr>
              <a:t>Explosion diagnostics:</a:t>
            </a:r>
          </a:p>
          <a:p>
            <a:pPr defTabSz="914400"/>
            <a:r>
              <a:rPr lang="en-US" sz="2000">
                <a:solidFill>
                  <a:srgbClr val="FFFFFF"/>
                </a:solidFill>
                <a:latin typeface="Palatino" charset="0"/>
                <a:cs typeface="Palatino" charset="0"/>
              </a:rPr>
              <a:t>C burning occurs at lower temperatures and densities</a:t>
            </a:r>
          </a:p>
          <a:p>
            <a:pPr defTabSz="914400"/>
            <a:r>
              <a:rPr lang="en-US" sz="2000">
                <a:solidFill>
                  <a:srgbClr val="FFFFFF"/>
                </a:solidFill>
                <a:latin typeface="Palatino" charset="0"/>
                <a:cs typeface="Palatino" charset="0"/>
              </a:rPr>
              <a:t>in the outer layers of the progenitor.  </a:t>
            </a:r>
          </a:p>
        </p:txBody>
      </p:sp>
      <p:pic>
        <p:nvPicPr>
          <p:cNvPr id="38916" name="Picture 4" descr="Ia-bu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1077913"/>
            <a:ext cx="32766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63638" y="4411663"/>
            <a:ext cx="6569075" cy="1570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2800" dirty="0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C &amp; O do not produce</a:t>
            </a:r>
          </a:p>
          <a:p>
            <a:pPr algn="ctr" defTabSz="914400">
              <a:defRPr/>
            </a:pPr>
            <a:r>
              <a:rPr lang="en-US" sz="2800" dirty="0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strong lines at optical wavelengths</a:t>
            </a:r>
          </a:p>
          <a:p>
            <a:pPr algn="ctr" defTabSz="914400">
              <a:defRPr/>
            </a:pPr>
            <a:endParaRPr lang="en-US" sz="1200" dirty="0">
              <a:solidFill>
                <a:srgbClr val="FFFFFF"/>
              </a:solidFill>
              <a:latin typeface="Palatino"/>
              <a:ea typeface="+mn-ea"/>
              <a:cs typeface="Palatino"/>
            </a:endParaRPr>
          </a:p>
          <a:p>
            <a:pPr algn="ctr" defTabSz="914400">
              <a:defRPr/>
            </a:pPr>
            <a:r>
              <a:rPr lang="en-US" sz="2800" dirty="0">
                <a:solidFill>
                  <a:srgbClr val="FFFFFF"/>
                </a:solidFill>
                <a:latin typeface="Palatino"/>
                <a:ea typeface="+mn-ea"/>
                <a:cs typeface="Palatino"/>
              </a:rPr>
              <a:t>Mg II is heavily blended</a:t>
            </a:r>
          </a:p>
        </p:txBody>
      </p:sp>
      <p:sp>
        <p:nvSpPr>
          <p:cNvPr id="68614" name="TextBox 6"/>
          <p:cNvSpPr txBox="1">
            <a:spLocks noChangeArrowheads="1"/>
          </p:cNvSpPr>
          <p:nvPr/>
        </p:nvSpPr>
        <p:spPr bwMode="auto">
          <a:xfrm>
            <a:off x="2117725" y="2628900"/>
            <a:ext cx="1376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000" dirty="0">
                <a:solidFill>
                  <a:srgbClr val="000000"/>
                </a:solidFill>
                <a:latin typeface="Palatino"/>
                <a:ea typeface="+mn-ea"/>
                <a:cs typeface="Palatino"/>
              </a:rPr>
              <a:t>Fe/Co/Ni</a:t>
            </a:r>
          </a:p>
        </p:txBody>
      </p:sp>
      <p:sp>
        <p:nvSpPr>
          <p:cNvPr id="38919" name="TextBox 6"/>
          <p:cNvSpPr txBox="1">
            <a:spLocks noChangeArrowheads="1"/>
          </p:cNvSpPr>
          <p:nvPr/>
        </p:nvSpPr>
        <p:spPr bwMode="auto">
          <a:xfrm>
            <a:off x="1163638" y="242888"/>
            <a:ext cx="6569075" cy="584200"/>
          </a:xfrm>
          <a:prstGeom prst="rect">
            <a:avLst/>
          </a:prstGeom>
          <a:noFill/>
          <a:ln w="9525">
            <a:solidFill>
              <a:srgbClr val="93F84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Palatino" charset="0"/>
                <a:cs typeface="Palatino" charset="0"/>
              </a:rPr>
              <a:t>The Importance of NIR Spectra</a:t>
            </a:r>
          </a:p>
        </p:txBody>
      </p:sp>
    </p:spTree>
    <p:extLst>
      <p:ext uri="{BB962C8B-B14F-4D97-AF65-F5344CB8AC3E}">
        <p14:creationId xmlns:p14="http://schemas.microsoft.com/office/powerpoint/2010/main" val="4024328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Ia-burni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6313" y="3487738"/>
            <a:ext cx="2381250" cy="2305050"/>
          </a:xfrm>
          <a:noFill/>
        </p:spPr>
      </p:pic>
      <p:sp>
        <p:nvSpPr>
          <p:cNvPr id="4198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82793EC-6CA5-754E-9CC0-04B48B4C6DB3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8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228600" y="533400"/>
            <a:ext cx="4027488" cy="2825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>
                <a:latin typeface="Palatino" charset="0"/>
                <a:cs typeface="Palatino" charset="0"/>
              </a:rPr>
              <a:t>Distinct minimum velocities shows that burning products are found in distinct layers</a:t>
            </a:r>
          </a:p>
          <a:p>
            <a:pPr algn="ctr">
              <a:spcBef>
                <a:spcPct val="20000"/>
              </a:spcBef>
            </a:pPr>
            <a:r>
              <a:rPr lang="en-US">
                <a:solidFill>
                  <a:srgbClr val="00FF00"/>
                </a:solidFill>
                <a:latin typeface="Palatino" charset="0"/>
                <a:cs typeface="Palatino" charset="0"/>
              </a:rPr>
              <a:t>No large scale mixing</a:t>
            </a:r>
          </a:p>
          <a:p>
            <a:pPr algn="ctr">
              <a:spcBef>
                <a:spcPct val="20000"/>
              </a:spcBef>
            </a:pPr>
            <a:r>
              <a:rPr lang="en-US">
                <a:latin typeface="Palatino" charset="0"/>
                <a:cs typeface="Palatino" charset="0"/>
              </a:rPr>
              <a:t>Composition of layers is predicted by DD models</a:t>
            </a:r>
          </a:p>
        </p:txBody>
      </p:sp>
      <p:pic>
        <p:nvPicPr>
          <p:cNvPr id="41989" name="Picture 8" descr="C:\Documents and Settings\Owner\My Documents\snia_ppt\figures\vplot6_May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1" t="3226" r="3998" b="3226"/>
          <a:stretch>
            <a:fillRect/>
          </a:stretch>
        </p:blipFill>
        <p:spPr bwMode="auto">
          <a:xfrm>
            <a:off x="4414838" y="0"/>
            <a:ext cx="4729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2378075" y="6030913"/>
            <a:ext cx="18780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i="1">
                <a:latin typeface="Palatino" charset="0"/>
                <a:cs typeface="Palatino" charset="0"/>
              </a:rPr>
              <a:t>Marion, et al.,</a:t>
            </a:r>
          </a:p>
          <a:p>
            <a:pPr algn="r"/>
            <a:r>
              <a:rPr lang="en-US">
                <a:latin typeface="Palatino" charset="0"/>
                <a:cs typeface="Palatino" charset="0"/>
              </a:rPr>
              <a:t>2009, AJ 138, 727 </a:t>
            </a:r>
          </a:p>
        </p:txBody>
      </p:sp>
    </p:spTree>
    <p:extLst>
      <p:ext uri="{BB962C8B-B14F-4D97-AF65-F5344CB8AC3E}">
        <p14:creationId xmlns:p14="http://schemas.microsoft.com/office/powerpoint/2010/main" val="2647139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6BBA52-AF46-4F42-AC4C-6AF53EAA381C}" type="slidenum">
              <a:rPr lang="en-US" sz="1000">
                <a:solidFill>
                  <a:srgbClr val="FFFFFF"/>
                </a:solidFill>
                <a:latin typeface="Times New Roman" charset="0"/>
              </a:rPr>
              <a:pPr/>
              <a:t>9</a:t>
            </a:fld>
            <a:endParaRPr lang="en-US" sz="1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40963" name="Picture 4" descr="sn11fe_mgI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61" y="92149"/>
            <a:ext cx="5943600" cy="640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13" y="808212"/>
            <a:ext cx="268535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 smtClean="0">
                <a:latin typeface="Palatino"/>
                <a:cs typeface="Palatino"/>
              </a:rPr>
              <a:t>SN 2011fe</a:t>
            </a:r>
          </a:p>
          <a:p>
            <a:pPr algn="r"/>
            <a:endParaRPr lang="en-US" sz="2400" dirty="0">
              <a:latin typeface="Palatino"/>
              <a:cs typeface="Palatino"/>
            </a:endParaRPr>
          </a:p>
          <a:p>
            <a:pPr algn="r"/>
            <a:r>
              <a:rPr lang="en-US" sz="2400" dirty="0" smtClean="0">
                <a:latin typeface="Palatino"/>
                <a:cs typeface="Palatino"/>
              </a:rPr>
              <a:t>Hsiao et al. (2012)</a:t>
            </a:r>
          </a:p>
          <a:p>
            <a:pPr algn="r"/>
            <a:endParaRPr lang="en-US" sz="2400" dirty="0">
              <a:latin typeface="Palatino"/>
              <a:cs typeface="Palatino"/>
            </a:endParaRPr>
          </a:p>
          <a:p>
            <a:pPr algn="r"/>
            <a:r>
              <a:rPr lang="en-US" sz="2400" dirty="0" smtClean="0">
                <a:latin typeface="Palatino"/>
                <a:cs typeface="Palatino"/>
              </a:rPr>
              <a:t>Mg II velocities</a:t>
            </a:r>
            <a:endParaRPr lang="en-US" sz="2400" dirty="0"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ob">
  <a:themeElements>
    <a:clrScheme name="1_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Blank Presentatio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latin typeface="Palatino"/>
            <a:cs typeface="Palatino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Palatino"/>
            <a:cs typeface="Palatino"/>
          </a:defRPr>
        </a:defPPr>
      </a:lstStyle>
    </a:tx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Blank Presentation">
  <a:themeElements>
    <a:clrScheme name="1_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Blank Presentatio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latin typeface="Palatino"/>
            <a:cs typeface="Palatino"/>
          </a:defRPr>
        </a:defPPr>
      </a:lstStyle>
    </a:tx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Blank Presentation">
  <a:themeElements>
    <a:clrScheme name="1_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Blank Presentatio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4907</TotalTime>
  <Words>2200</Words>
  <Application>Microsoft Macintosh PowerPoint</Application>
  <PresentationFormat>On-screen Show (4:3)</PresentationFormat>
  <Paragraphs>486</Paragraphs>
  <Slides>69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bob</vt:lpstr>
      <vt:lpstr>Office Theme</vt:lpstr>
      <vt:lpstr>7_Blank Presentation</vt:lpstr>
      <vt:lpstr>8_Blank Presentation</vt:lpstr>
      <vt:lpstr>NIR Spectroscopy of Supernovae  New Perspectives on Evolution, Environments, &amp; Explosions</vt:lpstr>
      <vt:lpstr>PowerPoint Presentation</vt:lpstr>
      <vt:lpstr>State of NIR observing</vt:lpstr>
      <vt:lpstr>The SpeX Instrument on the IRTF</vt:lpstr>
      <vt:lpstr>PowerPoint Presentation</vt:lpstr>
      <vt:lpstr>Spectra from Supernovae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 2011iv post-max  H-band development  (2nd best damn NIR sequence?)</vt:lpstr>
      <vt:lpstr>PowerPoint Presentation</vt:lpstr>
      <vt:lpstr>Magellan/FIRE enable late-time NIR</vt:lpstr>
      <vt:lpstr>Transition Phase Spectra (+40d to +76d)</vt:lpstr>
      <vt:lpstr>PowerPoint Presentation</vt:lpstr>
      <vt:lpstr>PowerPoint Presentation</vt:lpstr>
      <vt:lpstr>PowerPoint Presentation</vt:lpstr>
      <vt:lpstr>PowerPoint Presentation</vt:lpstr>
      <vt:lpstr>DD merger? SN 2009dc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Texas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Howie</dc:creator>
  <cp:lastModifiedBy>Howie Marion</cp:lastModifiedBy>
  <cp:revision>146</cp:revision>
  <cp:lastPrinted>2011-11-04T11:42:14Z</cp:lastPrinted>
  <dcterms:created xsi:type="dcterms:W3CDTF">2012-03-28T03:26:23Z</dcterms:created>
  <dcterms:modified xsi:type="dcterms:W3CDTF">2012-10-28T18:53:46Z</dcterms:modified>
</cp:coreProperties>
</file>