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4" ContentType="video/unknown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64" r:id="rId2"/>
    <p:sldMasterId id="2147484067" r:id="rId3"/>
    <p:sldMasterId id="2147484557" r:id="rId4"/>
    <p:sldMasterId id="2147484569" r:id="rId5"/>
    <p:sldMasterId id="2147484621" r:id="rId6"/>
    <p:sldMasterId id="2147484635" r:id="rId7"/>
  </p:sldMasterIdLst>
  <p:notesMasterIdLst>
    <p:notesMasterId r:id="rId71"/>
  </p:notesMasterIdLst>
  <p:handoutMasterIdLst>
    <p:handoutMasterId r:id="rId72"/>
  </p:handoutMasterIdLst>
  <p:sldIdLst>
    <p:sldId id="412" r:id="rId8"/>
    <p:sldId id="483" r:id="rId9"/>
    <p:sldId id="487" r:id="rId10"/>
    <p:sldId id="506" r:id="rId11"/>
    <p:sldId id="599" r:id="rId12"/>
    <p:sldId id="469" r:id="rId13"/>
    <p:sldId id="505" r:id="rId14"/>
    <p:sldId id="509" r:id="rId15"/>
    <p:sldId id="532" r:id="rId16"/>
    <p:sldId id="533" r:id="rId17"/>
    <p:sldId id="611" r:id="rId18"/>
    <p:sldId id="615" r:id="rId19"/>
    <p:sldId id="511" r:id="rId20"/>
    <p:sldId id="544" r:id="rId21"/>
    <p:sldId id="535" r:id="rId22"/>
    <p:sldId id="563" r:id="rId23"/>
    <p:sldId id="486" r:id="rId24"/>
    <p:sldId id="589" r:id="rId25"/>
    <p:sldId id="590" r:id="rId26"/>
    <p:sldId id="536" r:id="rId27"/>
    <p:sldId id="537" r:id="rId28"/>
    <p:sldId id="538" r:id="rId29"/>
    <p:sldId id="539" r:id="rId30"/>
    <p:sldId id="540" r:id="rId31"/>
    <p:sldId id="561" r:id="rId32"/>
    <p:sldId id="552" r:id="rId33"/>
    <p:sldId id="553" r:id="rId34"/>
    <p:sldId id="554" r:id="rId35"/>
    <p:sldId id="491" r:id="rId36"/>
    <p:sldId id="602" r:id="rId37"/>
    <p:sldId id="603" r:id="rId38"/>
    <p:sldId id="492" r:id="rId39"/>
    <p:sldId id="605" r:id="rId40"/>
    <p:sldId id="606" r:id="rId41"/>
    <p:sldId id="607" r:id="rId42"/>
    <p:sldId id="608" r:id="rId43"/>
    <p:sldId id="609" r:id="rId44"/>
    <p:sldId id="600" r:id="rId45"/>
    <p:sldId id="601" r:id="rId46"/>
    <p:sldId id="610" r:id="rId47"/>
    <p:sldId id="621" r:id="rId48"/>
    <p:sldId id="622" r:id="rId49"/>
    <p:sldId id="498" r:id="rId50"/>
    <p:sldId id="593" r:id="rId51"/>
    <p:sldId id="594" r:id="rId52"/>
    <p:sldId id="595" r:id="rId53"/>
    <p:sldId id="596" r:id="rId54"/>
    <p:sldId id="597" r:id="rId55"/>
    <p:sldId id="598" r:id="rId56"/>
    <p:sldId id="616" r:id="rId57"/>
    <p:sldId id="617" r:id="rId58"/>
    <p:sldId id="618" r:id="rId59"/>
    <p:sldId id="619" r:id="rId60"/>
    <p:sldId id="620" r:id="rId61"/>
    <p:sldId id="612" r:id="rId62"/>
    <p:sldId id="613" r:id="rId63"/>
    <p:sldId id="614" r:id="rId64"/>
    <p:sldId id="508" r:id="rId65"/>
    <p:sldId id="504" r:id="rId66"/>
    <p:sldId id="513" r:id="rId67"/>
    <p:sldId id="515" r:id="rId68"/>
    <p:sldId id="514" r:id="rId69"/>
    <p:sldId id="507" r:id="rId70"/>
  </p:sldIdLst>
  <p:sldSz cx="9144000" cy="6858000" type="screen4x3"/>
  <p:notesSz cx="6858000" cy="9144000"/>
  <p:defaultTextStyle>
    <a:defPPr>
      <a:defRPr lang="en-US"/>
    </a:defPPr>
    <a:lvl1pPr algn="l" defTabSz="45694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6940" algn="l" defTabSz="45694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3880" algn="l" defTabSz="45694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0822" algn="l" defTabSz="45694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7761" algn="l" defTabSz="45694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4701" algn="l" defTabSz="45694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1641" algn="l" defTabSz="45694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198580" algn="l" defTabSz="45694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5522" algn="l" defTabSz="45694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clrMru>
    <a:srgbClr val="001098"/>
    <a:srgbClr val="001CFA"/>
    <a:srgbClr val="93F8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128" y="-3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70" Type="http://schemas.openxmlformats.org/officeDocument/2006/relationships/slide" Target="slides/slide63.xml"/><Relationship Id="rId71" Type="http://schemas.openxmlformats.org/officeDocument/2006/relationships/notesMaster" Target="notesMasters/notesMaster1.xml"/><Relationship Id="rId72" Type="http://schemas.openxmlformats.org/officeDocument/2006/relationships/handoutMaster" Target="handoutMasters/handoutMaster1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73" Type="http://schemas.openxmlformats.org/officeDocument/2006/relationships/printerSettings" Target="printerSettings/printerSettings1.bin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43DE2E4-B595-644D-BBF3-8E3A4E982940}" type="datetime1">
              <a:rPr lang="en-US"/>
              <a:pPr/>
              <a:t>10/27/12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90BC3E7-C26C-6047-A052-BCFA2159AE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1877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6128668D-2C5F-F142-AC43-2E8BA38B5644}" type="datetime1">
              <a:rPr lang="en-US"/>
              <a:pPr/>
              <a:t>10/27/12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34799882-51C4-2C4B-BB95-E1ED5B7A170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2374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694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ＭＳ Ｐゴシック" pitchFamily="-110" charset="-128"/>
      </a:defRPr>
    </a:lvl1pPr>
    <a:lvl2pPr marL="456940" algn="l" defTabSz="45694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2pPr>
    <a:lvl3pPr marL="913880" algn="l" defTabSz="45694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3pPr>
    <a:lvl4pPr marL="1370822" algn="l" defTabSz="45694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4pPr>
    <a:lvl5pPr marL="1827761" algn="l" defTabSz="45694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5pPr>
    <a:lvl6pPr marL="2284701" algn="l" defTabSz="4569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641" algn="l" defTabSz="4569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580" algn="l" defTabSz="4569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522" algn="l" defTabSz="4569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E78E78D-0687-0543-802A-B7CCC0F0EA63}" type="slidenum">
              <a:rPr lang="en-US" sz="1200">
                <a:latin typeface="Calibri" charset="0"/>
              </a:rPr>
              <a:pPr eaLnBrk="1" hangingPunct="1"/>
              <a:t>9</a:t>
            </a:fld>
            <a:endParaRPr lang="en-US" sz="1200">
              <a:latin typeface="Calibri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C865A2-59E7-5F41-A58D-68825D1CCAA7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2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C40B24E-774E-2346-B6AE-CC9A2BE244E7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3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53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2D88C89-C6A2-0F47-8FF1-3816924E51E9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3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63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684BDA2-75E3-0746-B90A-00E3297DF1C4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4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94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0D6EA-072E-6842-867A-6178418C00E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environment</a:t>
            </a:r>
            <a:r>
              <a:rPr lang="en-US" baseline="0" dirty="0" smtClean="0"/>
              <a:t> around the progenitor has been previously shaped by the mass loss history of the star before explosion. Studying the X-rays and radio emission we can constrain the mass loss in the immediate years before explosion.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BCEB5-CFB0-9445-AF1B-63C2ADB09F4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32A86C-759A-1C40-80DD-7CDBDDAA740F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2160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High-z SN observations uniquely requires a space mission.  The ground IR sky is several orders of magnitude brighter than in space, and some bands are completely unavailable.  Destiny focuses solely on the NIR where space has a tremendous throughput advantage.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E8817D-B66E-AA48-81DB-A53539E0B8EA}" type="slidenum">
              <a:rPr lang="en-US"/>
              <a:pPr/>
              <a:t>37</a:t>
            </a:fld>
            <a:endParaRPr lang="en-US"/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0" hangingPunct="0">
              <a:spcBef>
                <a:spcPct val="0"/>
              </a:spcBef>
            </a:pPr>
            <a:endParaRPr lang="en-US" sz="24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imes New Roman" charset="0"/>
                <a:cs typeface="ＭＳ Ｐゴシック" charset="0"/>
              </a:defRPr>
            </a:lvl1pPr>
          </a:lstStyle>
          <a:p>
            <a:fld id="{DF50F900-DF5D-1349-B1C1-B1DEEB7473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528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test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5F2D03-C44C-A742-88BC-64E736A087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64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0" indent="0">
              <a:buNone/>
              <a:defRPr sz="1800" b="1"/>
            </a:lvl3pPr>
            <a:lvl4pPr marL="1370822" indent="0">
              <a:buNone/>
              <a:defRPr sz="1600" b="1"/>
            </a:lvl4pPr>
            <a:lvl5pPr marL="1827761" indent="0">
              <a:buNone/>
              <a:defRPr sz="1600" b="1"/>
            </a:lvl5pPr>
            <a:lvl6pPr marL="2284701" indent="0">
              <a:buNone/>
              <a:defRPr sz="1600" b="1"/>
            </a:lvl6pPr>
            <a:lvl7pPr marL="2741641" indent="0">
              <a:buNone/>
              <a:defRPr sz="1600" b="1"/>
            </a:lvl7pPr>
            <a:lvl8pPr marL="3198580" indent="0">
              <a:buNone/>
              <a:defRPr sz="1600" b="1"/>
            </a:lvl8pPr>
            <a:lvl9pPr marL="365552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0" indent="0">
              <a:buNone/>
              <a:defRPr sz="1800" b="1"/>
            </a:lvl3pPr>
            <a:lvl4pPr marL="1370822" indent="0">
              <a:buNone/>
              <a:defRPr sz="1600" b="1"/>
            </a:lvl4pPr>
            <a:lvl5pPr marL="1827761" indent="0">
              <a:buNone/>
              <a:defRPr sz="1600" b="1"/>
            </a:lvl5pPr>
            <a:lvl6pPr marL="2284701" indent="0">
              <a:buNone/>
              <a:defRPr sz="1600" b="1"/>
            </a:lvl6pPr>
            <a:lvl7pPr marL="2741641" indent="0">
              <a:buNone/>
              <a:defRPr sz="1600" b="1"/>
            </a:lvl7pPr>
            <a:lvl8pPr marL="3198580" indent="0">
              <a:buNone/>
              <a:defRPr sz="1600" b="1"/>
            </a:lvl8pPr>
            <a:lvl9pPr marL="365552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test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08AF6F-1D21-A84E-B703-36F237C70F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44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test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20B70F-1C77-C245-9996-34E8CF1DEE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907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test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BCD8B6-0E48-524E-998D-EF239B4249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043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0" indent="0">
              <a:buNone/>
              <a:defRPr sz="1000"/>
            </a:lvl3pPr>
            <a:lvl4pPr marL="1370822" indent="0">
              <a:buNone/>
              <a:defRPr sz="900"/>
            </a:lvl4pPr>
            <a:lvl5pPr marL="1827761" indent="0">
              <a:buNone/>
              <a:defRPr sz="900"/>
            </a:lvl5pPr>
            <a:lvl6pPr marL="2284701" indent="0">
              <a:buNone/>
              <a:defRPr sz="900"/>
            </a:lvl6pPr>
            <a:lvl7pPr marL="2741641" indent="0">
              <a:buNone/>
              <a:defRPr sz="900"/>
            </a:lvl7pPr>
            <a:lvl8pPr marL="3198580" indent="0">
              <a:buNone/>
              <a:defRPr sz="900"/>
            </a:lvl8pPr>
            <a:lvl9pPr marL="365552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test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895692-D24E-E64A-A8D1-AFF0956E8D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72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40" indent="0">
              <a:buNone/>
              <a:defRPr sz="2800"/>
            </a:lvl2pPr>
            <a:lvl3pPr marL="913880" indent="0">
              <a:buNone/>
              <a:defRPr sz="2400"/>
            </a:lvl3pPr>
            <a:lvl4pPr marL="1370822" indent="0">
              <a:buNone/>
              <a:defRPr sz="2000"/>
            </a:lvl4pPr>
            <a:lvl5pPr marL="1827761" indent="0">
              <a:buNone/>
              <a:defRPr sz="2000"/>
            </a:lvl5pPr>
            <a:lvl6pPr marL="2284701" indent="0">
              <a:buNone/>
              <a:defRPr sz="2000"/>
            </a:lvl6pPr>
            <a:lvl7pPr marL="2741641" indent="0">
              <a:buNone/>
              <a:defRPr sz="2000"/>
            </a:lvl7pPr>
            <a:lvl8pPr marL="3198580" indent="0">
              <a:buNone/>
              <a:defRPr sz="2000"/>
            </a:lvl8pPr>
            <a:lvl9pPr marL="365552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0" indent="0">
              <a:buNone/>
              <a:defRPr sz="1000"/>
            </a:lvl3pPr>
            <a:lvl4pPr marL="1370822" indent="0">
              <a:buNone/>
              <a:defRPr sz="900"/>
            </a:lvl4pPr>
            <a:lvl5pPr marL="1827761" indent="0">
              <a:buNone/>
              <a:defRPr sz="900"/>
            </a:lvl5pPr>
            <a:lvl6pPr marL="2284701" indent="0">
              <a:buNone/>
              <a:defRPr sz="900"/>
            </a:lvl6pPr>
            <a:lvl7pPr marL="2741641" indent="0">
              <a:buNone/>
              <a:defRPr sz="900"/>
            </a:lvl7pPr>
            <a:lvl8pPr marL="3198580" indent="0">
              <a:buNone/>
              <a:defRPr sz="900"/>
            </a:lvl8pPr>
            <a:lvl9pPr marL="365552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test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4C7AEF-67DF-CC43-9F01-EB86B482B2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194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5F6A58-98FC-D740-9201-E8BD79EF9B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4117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5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5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45BE39-E820-404A-BC8B-8609DF46D3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1612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D4D743F-748B-F140-A993-75E2208214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7430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6" y="2130850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51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374" indent="0" algn="ctr">
              <a:buNone/>
              <a:defRPr/>
            </a:lvl2pPr>
            <a:lvl3pPr marL="642749" indent="0" algn="ctr">
              <a:buNone/>
              <a:defRPr/>
            </a:lvl3pPr>
            <a:lvl4pPr marL="964124" indent="0" algn="ctr">
              <a:buNone/>
              <a:defRPr/>
            </a:lvl4pPr>
            <a:lvl5pPr marL="1285498" indent="0" algn="ctr">
              <a:buNone/>
              <a:defRPr/>
            </a:lvl5pPr>
            <a:lvl6pPr marL="1606872" indent="0" algn="ctr">
              <a:buNone/>
              <a:defRPr/>
            </a:lvl6pPr>
            <a:lvl7pPr marL="1928248" indent="0" algn="ctr">
              <a:buNone/>
              <a:defRPr/>
            </a:lvl7pPr>
            <a:lvl8pPr marL="2249623" indent="0" algn="ctr">
              <a:buNone/>
              <a:defRPr/>
            </a:lvl8pPr>
            <a:lvl9pPr marL="257099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04755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AFE4D88-4FD5-0941-AE6D-2917042EE1B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6032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36645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374" indent="0">
              <a:buNone/>
              <a:defRPr sz="1300"/>
            </a:lvl2pPr>
            <a:lvl3pPr marL="642749" indent="0">
              <a:buNone/>
              <a:defRPr sz="1100"/>
            </a:lvl3pPr>
            <a:lvl4pPr marL="964124" indent="0">
              <a:buNone/>
              <a:defRPr sz="1000"/>
            </a:lvl4pPr>
            <a:lvl5pPr marL="1285498" indent="0">
              <a:buNone/>
              <a:defRPr sz="1000"/>
            </a:lvl5pPr>
            <a:lvl6pPr marL="1606872" indent="0">
              <a:buNone/>
              <a:defRPr sz="1000"/>
            </a:lvl6pPr>
            <a:lvl7pPr marL="1928248" indent="0">
              <a:buNone/>
              <a:defRPr sz="1000"/>
            </a:lvl7pPr>
            <a:lvl8pPr marL="2249623" indent="0">
              <a:buNone/>
              <a:defRPr sz="1000"/>
            </a:lvl8pPr>
            <a:lvl9pPr marL="25709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0891653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0" y="1839517"/>
            <a:ext cx="3625453" cy="4420195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839517"/>
            <a:ext cx="3625453" cy="4420195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787815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3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74" indent="0">
              <a:buNone/>
              <a:defRPr sz="1400" b="1"/>
            </a:lvl2pPr>
            <a:lvl3pPr marL="642749" indent="0">
              <a:buNone/>
              <a:defRPr sz="1300" b="1"/>
            </a:lvl3pPr>
            <a:lvl4pPr marL="964124" indent="0">
              <a:buNone/>
              <a:defRPr sz="1100" b="1"/>
            </a:lvl4pPr>
            <a:lvl5pPr marL="1285498" indent="0">
              <a:buNone/>
              <a:defRPr sz="1100" b="1"/>
            </a:lvl5pPr>
            <a:lvl6pPr marL="1606872" indent="0">
              <a:buNone/>
              <a:defRPr sz="1100" b="1"/>
            </a:lvl6pPr>
            <a:lvl7pPr marL="1928248" indent="0">
              <a:buNone/>
              <a:defRPr sz="1100" b="1"/>
            </a:lvl7pPr>
            <a:lvl8pPr marL="2249623" indent="0">
              <a:buNone/>
              <a:defRPr sz="1100" b="1"/>
            </a:lvl8pPr>
            <a:lvl9pPr marL="2570998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7" y="1534793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74" indent="0">
              <a:buNone/>
              <a:defRPr sz="1400" b="1"/>
            </a:lvl2pPr>
            <a:lvl3pPr marL="642749" indent="0">
              <a:buNone/>
              <a:defRPr sz="1300" b="1"/>
            </a:lvl3pPr>
            <a:lvl4pPr marL="964124" indent="0">
              <a:buNone/>
              <a:defRPr sz="1100" b="1"/>
            </a:lvl4pPr>
            <a:lvl5pPr marL="1285498" indent="0">
              <a:buNone/>
              <a:defRPr sz="1100" b="1"/>
            </a:lvl5pPr>
            <a:lvl6pPr marL="1606872" indent="0">
              <a:buNone/>
              <a:defRPr sz="1100" b="1"/>
            </a:lvl6pPr>
            <a:lvl7pPr marL="1928248" indent="0">
              <a:buNone/>
              <a:defRPr sz="1100" b="1"/>
            </a:lvl7pPr>
            <a:lvl8pPr marL="2249623" indent="0">
              <a:buNone/>
              <a:defRPr sz="1100" b="1"/>
            </a:lvl8pPr>
            <a:lvl9pPr marL="2570998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7" y="2174380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62898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974448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4688670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51" y="273476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51" y="1435449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374" indent="0">
              <a:buNone/>
              <a:defRPr sz="800"/>
            </a:lvl2pPr>
            <a:lvl3pPr marL="642749" indent="0">
              <a:buNone/>
              <a:defRPr sz="700"/>
            </a:lvl3pPr>
            <a:lvl4pPr marL="964124" indent="0">
              <a:buNone/>
              <a:defRPr sz="600"/>
            </a:lvl4pPr>
            <a:lvl5pPr marL="1285498" indent="0">
              <a:buNone/>
              <a:defRPr sz="600"/>
            </a:lvl5pPr>
            <a:lvl6pPr marL="1606872" indent="0">
              <a:buNone/>
              <a:defRPr sz="600"/>
            </a:lvl6pPr>
            <a:lvl7pPr marL="1928248" indent="0">
              <a:buNone/>
              <a:defRPr sz="600"/>
            </a:lvl7pPr>
            <a:lvl8pPr marL="2249623" indent="0">
              <a:buNone/>
              <a:defRPr sz="600"/>
            </a:lvl8pPr>
            <a:lvl9pPr marL="2570998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0552217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9" y="4800826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9" y="612801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374" indent="0">
              <a:buNone/>
              <a:defRPr sz="2000"/>
            </a:lvl2pPr>
            <a:lvl3pPr marL="642749" indent="0">
              <a:buNone/>
              <a:defRPr sz="1700"/>
            </a:lvl3pPr>
            <a:lvl4pPr marL="964124" indent="0">
              <a:buNone/>
              <a:defRPr sz="1400"/>
            </a:lvl4pPr>
            <a:lvl5pPr marL="1285498" indent="0">
              <a:buNone/>
              <a:defRPr sz="1400"/>
            </a:lvl5pPr>
            <a:lvl6pPr marL="1606872" indent="0">
              <a:buNone/>
              <a:defRPr sz="1400"/>
            </a:lvl6pPr>
            <a:lvl7pPr marL="1928248" indent="0">
              <a:buNone/>
              <a:defRPr sz="1400"/>
            </a:lvl7pPr>
            <a:lvl8pPr marL="2249623" indent="0">
              <a:buNone/>
              <a:defRPr sz="1400"/>
            </a:lvl8pPr>
            <a:lvl9pPr marL="2570998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9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374" indent="0">
              <a:buNone/>
              <a:defRPr sz="800"/>
            </a:lvl2pPr>
            <a:lvl3pPr marL="642749" indent="0">
              <a:buNone/>
              <a:defRPr sz="700"/>
            </a:lvl3pPr>
            <a:lvl4pPr marL="964124" indent="0">
              <a:buNone/>
              <a:defRPr sz="600"/>
            </a:lvl4pPr>
            <a:lvl5pPr marL="1285498" indent="0">
              <a:buNone/>
              <a:defRPr sz="600"/>
            </a:lvl5pPr>
            <a:lvl6pPr marL="1606872" indent="0">
              <a:buNone/>
              <a:defRPr sz="600"/>
            </a:lvl6pPr>
            <a:lvl7pPr marL="1928248" indent="0">
              <a:buNone/>
              <a:defRPr sz="600"/>
            </a:lvl7pPr>
            <a:lvl8pPr marL="2249623" indent="0">
              <a:buNone/>
              <a:defRPr sz="600"/>
            </a:lvl8pPr>
            <a:lvl9pPr marL="2570998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5967971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236771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6" y="178595"/>
            <a:ext cx="1839516" cy="6081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3" y="178595"/>
            <a:ext cx="5411391" cy="60811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761080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82" indent="0" algn="ctr">
              <a:buNone/>
              <a:defRPr/>
            </a:lvl2pPr>
            <a:lvl3pPr marL="914165" indent="0" algn="ctr">
              <a:buNone/>
              <a:defRPr/>
            </a:lvl3pPr>
            <a:lvl4pPr marL="1371247" indent="0" algn="ctr">
              <a:buNone/>
              <a:defRPr/>
            </a:lvl4pPr>
            <a:lvl5pPr marL="1828329" indent="0" algn="ctr">
              <a:buNone/>
              <a:defRPr/>
            </a:lvl5pPr>
            <a:lvl6pPr marL="2285412" indent="0" algn="ctr">
              <a:buNone/>
              <a:defRPr/>
            </a:lvl6pPr>
            <a:lvl7pPr marL="2742494" indent="0" algn="ctr">
              <a:buNone/>
              <a:defRPr/>
            </a:lvl7pPr>
            <a:lvl8pPr marL="3199576" indent="0" algn="ctr">
              <a:buNone/>
              <a:defRPr/>
            </a:lvl8pPr>
            <a:lvl9pPr marL="3656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 lIns="91416" tIns="45709" rIns="91416" bIns="45709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8055B-DD1F-0747-9CE8-42AB3A3712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689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6" y="2130850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52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357" indent="0" algn="ctr">
              <a:buNone/>
              <a:defRPr/>
            </a:lvl2pPr>
            <a:lvl3pPr marL="642717" indent="0" algn="ctr">
              <a:buNone/>
              <a:defRPr/>
            </a:lvl3pPr>
            <a:lvl4pPr marL="964075" indent="0" algn="ctr">
              <a:buNone/>
              <a:defRPr/>
            </a:lvl4pPr>
            <a:lvl5pPr marL="1285432" indent="0" algn="ctr">
              <a:buNone/>
              <a:defRPr/>
            </a:lvl5pPr>
            <a:lvl6pPr marL="1606790" indent="0" algn="ctr">
              <a:buNone/>
              <a:defRPr/>
            </a:lvl6pPr>
            <a:lvl7pPr marL="1928149" indent="0" algn="ctr">
              <a:buNone/>
              <a:defRPr/>
            </a:lvl7pPr>
            <a:lvl8pPr marL="2249508" indent="0" algn="ctr">
              <a:buNone/>
              <a:defRPr/>
            </a:lvl8pPr>
            <a:lvl9pPr marL="257086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658676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33495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4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357" indent="0">
              <a:buNone/>
              <a:defRPr sz="1300"/>
            </a:lvl2pPr>
            <a:lvl3pPr marL="642717" indent="0">
              <a:buNone/>
              <a:defRPr sz="1100"/>
            </a:lvl3pPr>
            <a:lvl4pPr marL="964075" indent="0">
              <a:buNone/>
              <a:defRPr sz="1000"/>
            </a:lvl4pPr>
            <a:lvl5pPr marL="1285432" indent="0">
              <a:buNone/>
              <a:defRPr sz="1000"/>
            </a:lvl5pPr>
            <a:lvl6pPr marL="1606790" indent="0">
              <a:buNone/>
              <a:defRPr sz="1000"/>
            </a:lvl6pPr>
            <a:lvl7pPr marL="1928149" indent="0">
              <a:buNone/>
              <a:defRPr sz="1000"/>
            </a:lvl7pPr>
            <a:lvl8pPr marL="2249508" indent="0">
              <a:buNone/>
              <a:defRPr sz="1000"/>
            </a:lvl8pPr>
            <a:lvl9pPr marL="257086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4576129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0" y="1839517"/>
            <a:ext cx="3625453" cy="4420195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839517"/>
            <a:ext cx="3625453" cy="4420195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095964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3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57" indent="0">
              <a:buNone/>
              <a:defRPr sz="1400" b="1"/>
            </a:lvl2pPr>
            <a:lvl3pPr marL="642717" indent="0">
              <a:buNone/>
              <a:defRPr sz="1300" b="1"/>
            </a:lvl3pPr>
            <a:lvl4pPr marL="964075" indent="0">
              <a:buNone/>
              <a:defRPr sz="1100" b="1"/>
            </a:lvl4pPr>
            <a:lvl5pPr marL="1285432" indent="0">
              <a:buNone/>
              <a:defRPr sz="1100" b="1"/>
            </a:lvl5pPr>
            <a:lvl6pPr marL="1606790" indent="0">
              <a:buNone/>
              <a:defRPr sz="1100" b="1"/>
            </a:lvl6pPr>
            <a:lvl7pPr marL="1928149" indent="0">
              <a:buNone/>
              <a:defRPr sz="1100" b="1"/>
            </a:lvl7pPr>
            <a:lvl8pPr marL="2249508" indent="0">
              <a:buNone/>
              <a:defRPr sz="1100" b="1"/>
            </a:lvl8pPr>
            <a:lvl9pPr marL="2570865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7" y="1534793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57" indent="0">
              <a:buNone/>
              <a:defRPr sz="1400" b="1"/>
            </a:lvl2pPr>
            <a:lvl3pPr marL="642717" indent="0">
              <a:buNone/>
              <a:defRPr sz="1300" b="1"/>
            </a:lvl3pPr>
            <a:lvl4pPr marL="964075" indent="0">
              <a:buNone/>
              <a:defRPr sz="1100" b="1"/>
            </a:lvl4pPr>
            <a:lvl5pPr marL="1285432" indent="0">
              <a:buNone/>
              <a:defRPr sz="1100" b="1"/>
            </a:lvl5pPr>
            <a:lvl6pPr marL="1606790" indent="0">
              <a:buNone/>
              <a:defRPr sz="1100" b="1"/>
            </a:lvl6pPr>
            <a:lvl7pPr marL="1928149" indent="0">
              <a:buNone/>
              <a:defRPr sz="1100" b="1"/>
            </a:lvl7pPr>
            <a:lvl8pPr marL="2249508" indent="0">
              <a:buNone/>
              <a:defRPr sz="1100" b="1"/>
            </a:lvl8pPr>
            <a:lvl9pPr marL="2570865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7" y="2174380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77003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55376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3888351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52" y="273477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52" y="1435449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357" indent="0">
              <a:buNone/>
              <a:defRPr sz="800"/>
            </a:lvl2pPr>
            <a:lvl3pPr marL="642717" indent="0">
              <a:buNone/>
              <a:defRPr sz="700"/>
            </a:lvl3pPr>
            <a:lvl4pPr marL="964075" indent="0">
              <a:buNone/>
              <a:defRPr sz="600"/>
            </a:lvl4pPr>
            <a:lvl5pPr marL="1285432" indent="0">
              <a:buNone/>
              <a:defRPr sz="600"/>
            </a:lvl5pPr>
            <a:lvl6pPr marL="1606790" indent="0">
              <a:buNone/>
              <a:defRPr sz="600"/>
            </a:lvl6pPr>
            <a:lvl7pPr marL="1928149" indent="0">
              <a:buNone/>
              <a:defRPr sz="600"/>
            </a:lvl7pPr>
            <a:lvl8pPr marL="2249508" indent="0">
              <a:buNone/>
              <a:defRPr sz="600"/>
            </a:lvl8pPr>
            <a:lvl9pPr marL="2570865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1190596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40" y="4800826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40" y="612801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357" indent="0">
              <a:buNone/>
              <a:defRPr sz="2000"/>
            </a:lvl2pPr>
            <a:lvl3pPr marL="642717" indent="0">
              <a:buNone/>
              <a:defRPr sz="1700"/>
            </a:lvl3pPr>
            <a:lvl4pPr marL="964075" indent="0">
              <a:buNone/>
              <a:defRPr sz="1400"/>
            </a:lvl4pPr>
            <a:lvl5pPr marL="1285432" indent="0">
              <a:buNone/>
              <a:defRPr sz="1400"/>
            </a:lvl5pPr>
            <a:lvl6pPr marL="1606790" indent="0">
              <a:buNone/>
              <a:defRPr sz="1400"/>
            </a:lvl6pPr>
            <a:lvl7pPr marL="1928149" indent="0">
              <a:buNone/>
              <a:defRPr sz="1400"/>
            </a:lvl7pPr>
            <a:lvl8pPr marL="2249508" indent="0">
              <a:buNone/>
              <a:defRPr sz="1400"/>
            </a:lvl8pPr>
            <a:lvl9pPr marL="2570865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40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357" indent="0">
              <a:buNone/>
              <a:defRPr sz="800"/>
            </a:lvl2pPr>
            <a:lvl3pPr marL="642717" indent="0">
              <a:buNone/>
              <a:defRPr sz="700"/>
            </a:lvl3pPr>
            <a:lvl4pPr marL="964075" indent="0">
              <a:buNone/>
              <a:defRPr sz="600"/>
            </a:lvl4pPr>
            <a:lvl5pPr marL="1285432" indent="0">
              <a:buNone/>
              <a:defRPr sz="600"/>
            </a:lvl5pPr>
            <a:lvl6pPr marL="1606790" indent="0">
              <a:buNone/>
              <a:defRPr sz="600"/>
            </a:lvl6pPr>
            <a:lvl7pPr marL="1928149" indent="0">
              <a:buNone/>
              <a:defRPr sz="600"/>
            </a:lvl7pPr>
            <a:lvl8pPr marL="2249508" indent="0">
              <a:buNone/>
              <a:defRPr sz="600"/>
            </a:lvl8pPr>
            <a:lvl9pPr marL="2570865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6357408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91275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>
          <a:xfrm>
            <a:off x="456484" y="6247376"/>
            <a:ext cx="2128320" cy="470930"/>
          </a:xfrm>
          <a:prstGeom prst="rect">
            <a:avLst/>
          </a:prstGeom>
        </p:spPr>
        <p:txBody>
          <a:bodyPr lIns="91416" tIns="45709" rIns="91416" bIns="45709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6E2724C-C36E-CB41-A5DF-17775C6114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556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6" y="178597"/>
            <a:ext cx="1839516" cy="6081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4" y="178597"/>
            <a:ext cx="5411391" cy="60811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48138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094721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25786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5169527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6484" y="884039"/>
            <a:ext cx="1437680" cy="5286375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91320" y="884039"/>
            <a:ext cx="1437680" cy="5286375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04433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070076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33861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3339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1736766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9640510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1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 lIns="91416" tIns="45709" rIns="91416" bIns="45709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FB19-C23B-5840-A6A7-F82D733863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2296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43637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1456" y="89297"/>
            <a:ext cx="2064990" cy="6081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6485" y="89297"/>
            <a:ext cx="6087814" cy="60811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43014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9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24" indent="0" algn="ctr">
              <a:buNone/>
              <a:defRPr/>
            </a:lvl2pPr>
            <a:lvl3pPr marL="642849" indent="0" algn="ctr">
              <a:buNone/>
              <a:defRPr/>
            </a:lvl3pPr>
            <a:lvl4pPr marL="964274" indent="0" algn="ctr">
              <a:buNone/>
              <a:defRPr/>
            </a:lvl4pPr>
            <a:lvl5pPr marL="1285697" indent="0" algn="ctr">
              <a:buNone/>
              <a:defRPr/>
            </a:lvl5pPr>
            <a:lvl6pPr marL="1607123" indent="0" algn="ctr">
              <a:buNone/>
              <a:defRPr/>
            </a:lvl6pPr>
            <a:lvl7pPr marL="1928546" indent="0" algn="ctr">
              <a:buNone/>
              <a:defRPr/>
            </a:lvl7pPr>
            <a:lvl8pPr marL="2249971" indent="0" algn="ctr">
              <a:buNone/>
              <a:defRPr/>
            </a:lvl8pPr>
            <a:lvl9pPr marL="257139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370063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11853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24" indent="0">
              <a:buNone/>
              <a:defRPr sz="1300"/>
            </a:lvl2pPr>
            <a:lvl3pPr marL="642849" indent="0">
              <a:buNone/>
              <a:defRPr sz="1100"/>
            </a:lvl3pPr>
            <a:lvl4pPr marL="964274" indent="0">
              <a:buNone/>
              <a:defRPr sz="1000"/>
            </a:lvl4pPr>
            <a:lvl5pPr marL="1285697" indent="0">
              <a:buNone/>
              <a:defRPr sz="1000"/>
            </a:lvl5pPr>
            <a:lvl6pPr marL="1607123" indent="0">
              <a:buNone/>
              <a:defRPr sz="1000"/>
            </a:lvl6pPr>
            <a:lvl7pPr marL="1928546" indent="0">
              <a:buNone/>
              <a:defRPr sz="1000"/>
            </a:lvl7pPr>
            <a:lvl8pPr marL="2249971" indent="0">
              <a:buNone/>
              <a:defRPr sz="1000"/>
            </a:lvl8pPr>
            <a:lvl9pPr marL="257139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9129527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6484" y="884040"/>
            <a:ext cx="1437680" cy="5286375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91320" y="884040"/>
            <a:ext cx="1437680" cy="5286375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381410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156011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512055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6296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5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6356698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 lIns="91416" tIns="45709" rIns="91416" bIns="45709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8DB6F-E1C1-4A43-8991-891421A03E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0470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24" indent="0">
              <a:buNone/>
              <a:defRPr sz="2000"/>
            </a:lvl2pPr>
            <a:lvl3pPr marL="642849" indent="0">
              <a:buNone/>
              <a:defRPr sz="1700"/>
            </a:lvl3pPr>
            <a:lvl4pPr marL="964274" indent="0">
              <a:buNone/>
              <a:defRPr sz="1400"/>
            </a:lvl4pPr>
            <a:lvl5pPr marL="1285697" indent="0">
              <a:buNone/>
              <a:defRPr sz="1400"/>
            </a:lvl5pPr>
            <a:lvl6pPr marL="1607123" indent="0">
              <a:buNone/>
              <a:defRPr sz="1400"/>
            </a:lvl6pPr>
            <a:lvl7pPr marL="1928546" indent="0">
              <a:buNone/>
              <a:defRPr sz="1400"/>
            </a:lvl7pPr>
            <a:lvl8pPr marL="2249971" indent="0">
              <a:buNone/>
              <a:defRPr sz="1400"/>
            </a:lvl8pPr>
            <a:lvl9pPr marL="2571396" indent="0">
              <a:buNone/>
              <a:defRPr sz="14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0143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078829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1456" y="89298"/>
            <a:ext cx="2064990" cy="6081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6485" y="89298"/>
            <a:ext cx="6087814" cy="60811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2984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9E641F-25D1-F74E-BF69-D3FE7DD5A3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87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B96DD4-F2F7-6549-B964-813F6B7E0D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242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4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7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6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5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5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736D4B-C712-A544-8210-505C52CD24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99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6.xml"/><Relationship Id="rId9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Relationship Id="rId9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8.xml"/><Relationship Id="rId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2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12155"/>
            </a:gs>
            <a:gs pos="50000">
              <a:srgbClr val="2242A8"/>
            </a:gs>
            <a:gs pos="100000">
              <a:srgbClr val="11215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762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" y="6400800"/>
            <a:ext cx="617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5" tIns="45694" rIns="91385" bIns="4569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Palatino" charset="0"/>
                <a:cs typeface="Palatino" charset="0"/>
              </a:defRPr>
            </a:lvl1pPr>
          </a:lstStyle>
          <a:p>
            <a:fld id="{404AE505-6CCB-764C-AAB5-175D8AC2FD7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85" tIns="45694" rIns="91385" bIns="456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85" tIns="45694" rIns="91385" bIns="456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492882"/>
            <a:ext cx="2895600" cy="365125"/>
          </a:xfrm>
          <a:prstGeom prst="rect">
            <a:avLst/>
          </a:prstGeom>
        </p:spPr>
        <p:txBody>
          <a:bodyPr vert="horz" lIns="91385" tIns="45694" rIns="91385" bIns="4569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alatino"/>
                <a:ea typeface="ＭＳ Ｐゴシック" pitchFamily="-110" charset="-128"/>
                <a:cs typeface="Palatino"/>
              </a:defRPr>
            </a:lvl1pPr>
          </a:lstStyle>
          <a:p>
            <a:pPr>
              <a:defRPr/>
            </a:pPr>
            <a:r>
              <a:rPr lang="en-US"/>
              <a:t>test</a:t>
            </a:r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99" r:id="rId1"/>
    <p:sldLayoutId id="2147484556" r:id="rId2"/>
    <p:sldLayoutId id="2147484582" r:id="rId3"/>
    <p:sldLayoutId id="2147484584" r:id="rId4"/>
    <p:sldLayoutId id="2147484633" r:id="rId5"/>
    <p:sldLayoutId id="2147484634" r:id="rId6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Palatino"/>
          <a:ea typeface="ＭＳ Ｐゴシック" charset="-128"/>
          <a:cs typeface="Palatino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Palatino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Palatino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Palatino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Palatino" charset="0"/>
          <a:ea typeface="ＭＳ Ｐゴシック" charset="-128"/>
          <a:cs typeface="ＭＳ Ｐゴシック" charset="-128"/>
        </a:defRPr>
      </a:lvl5pPr>
      <a:lvl6pPr marL="45694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pitchFamily="18" charset="0"/>
        </a:defRPr>
      </a:lvl6pPr>
      <a:lvl7pPr marL="91388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pitchFamily="18" charset="0"/>
        </a:defRPr>
      </a:lvl7pPr>
      <a:lvl8pPr marL="1370822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pitchFamily="18" charset="0"/>
        </a:defRPr>
      </a:lvl8pPr>
      <a:lvl9pPr marL="1827761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pitchFamily="18" charset="0"/>
        </a:defRPr>
      </a:lvl9pPr>
    </p:titleStyle>
    <p:bodyStyle>
      <a:lvl1pPr marL="342706" indent="-342706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Palatino"/>
          <a:ea typeface="ＭＳ Ｐゴシック" charset="-128"/>
          <a:cs typeface="Palatino"/>
        </a:defRPr>
      </a:lvl1pPr>
      <a:lvl2pPr marL="742528" indent="-285587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Palatino"/>
          <a:ea typeface="ＭＳ Ｐゴシック" charset="-128"/>
          <a:cs typeface="Palatino"/>
        </a:defRPr>
      </a:lvl2pPr>
      <a:lvl3pPr marL="1142352" indent="-22847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Palatino"/>
          <a:ea typeface="ＭＳ Ｐゴシック" charset="-128"/>
          <a:cs typeface="Palatino"/>
        </a:defRPr>
      </a:lvl3pPr>
      <a:lvl4pPr marL="1599291" indent="-22847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Palatino"/>
          <a:ea typeface="ＭＳ Ｐゴシック" charset="-128"/>
          <a:cs typeface="Palatino"/>
        </a:defRPr>
      </a:lvl4pPr>
      <a:lvl5pPr marL="2056231" indent="-22847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Palatino"/>
          <a:ea typeface="ＭＳ Ｐゴシック" charset="-128"/>
          <a:cs typeface="Palatino"/>
        </a:defRPr>
      </a:lvl5pPr>
      <a:lvl6pPr marL="2513173" indent="-22847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0112" indent="-22847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7054" indent="-22847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3992" indent="-22847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91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0" algn="l" defTabSz="91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2" algn="l" defTabSz="91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1" algn="l" defTabSz="91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1" algn="l" defTabSz="91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1" algn="l" defTabSz="91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80" algn="l" defTabSz="91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22" algn="l" defTabSz="91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85" tIns="45694" rIns="91385" bIns="456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85" tIns="45694" rIns="91385" bIns="456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 vert="horz" lIns="91385" tIns="45694" rIns="91385" bIns="4569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7"/>
            <a:ext cx="2895600" cy="365125"/>
          </a:xfrm>
          <a:prstGeom prst="rect">
            <a:avLst/>
          </a:prstGeom>
        </p:spPr>
        <p:txBody>
          <a:bodyPr vert="horz" lIns="91385" tIns="45694" rIns="91385" bIns="4569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r>
              <a:rPr lang="en-US"/>
              <a:t>test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wrap="square" lIns="91385" tIns="45694" rIns="91385" bIns="45694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40D276D4-6FFB-EE41-A55E-55D91BA8690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7" r:id="rId1"/>
    <p:sldLayoutId id="2147484488" r:id="rId2"/>
    <p:sldLayoutId id="2147484489" r:id="rId3"/>
    <p:sldLayoutId id="2147484490" r:id="rId4"/>
    <p:sldLayoutId id="2147484491" r:id="rId5"/>
    <p:sldLayoutId id="2147484492" r:id="rId6"/>
    <p:sldLayoutId id="2147484493" r:id="rId7"/>
    <p:sldLayoutId id="2147484494" r:id="rId8"/>
    <p:sldLayoutId id="2147484495" r:id="rId9"/>
    <p:sldLayoutId id="2147484496" r:id="rId10"/>
    <p:sldLayoutId id="2147484497" r:id="rId11"/>
  </p:sldLayoutIdLst>
  <p:hf hdr="0" dt="0"/>
  <p:txStyles>
    <p:titleStyle>
      <a:lvl1pPr algn="ctr" defTabSz="45694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694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694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694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694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6940" algn="ctr" defTabSz="45694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3880" algn="ctr" defTabSz="45694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0822" algn="ctr" defTabSz="45694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7761" algn="ctr" defTabSz="45694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706" indent="-342706" algn="l" defTabSz="45694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528" indent="-285587" algn="l" defTabSz="45694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2352" indent="-228470" algn="l" defTabSz="45694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599291" indent="-228470" algn="l" defTabSz="45694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6231" indent="-228470" algn="l" defTabSz="45694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3173" indent="-228470" algn="l" defTabSz="45694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12" indent="-228470" algn="l" defTabSz="45694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54" indent="-228470" algn="l" defTabSz="45694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2" indent="-228470" algn="l" defTabSz="45694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2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1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1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1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8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22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12155"/>
            </a:gs>
            <a:gs pos="50000">
              <a:srgbClr val="2242A8"/>
            </a:gs>
            <a:gs pos="100000">
              <a:srgbClr val="11215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762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" y="6400800"/>
            <a:ext cx="617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5" tIns="45694" rIns="91385" bIns="4569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fld id="{4AFEB466-01D1-324C-B992-625B9211663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85" tIns="45694" rIns="91385" bIns="456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85" tIns="45694" rIns="91385" bIns="456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02" r:id="rId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pitchFamily="18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pitchFamily="18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pitchFamily="18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pitchFamily="18" charset="0"/>
          <a:ea typeface="ＭＳ Ｐゴシック" charset="-128"/>
          <a:cs typeface="ＭＳ Ｐゴシック" charset="-128"/>
        </a:defRPr>
      </a:lvl5pPr>
      <a:lvl6pPr marL="45694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pitchFamily="18" charset="0"/>
        </a:defRPr>
      </a:lvl6pPr>
      <a:lvl7pPr marL="91388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pitchFamily="18" charset="0"/>
        </a:defRPr>
      </a:lvl7pPr>
      <a:lvl8pPr marL="1370822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pitchFamily="18" charset="0"/>
        </a:defRPr>
      </a:lvl8pPr>
      <a:lvl9pPr marL="1827761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pitchFamily="18" charset="0"/>
        </a:defRPr>
      </a:lvl9pPr>
    </p:titleStyle>
    <p:bodyStyle>
      <a:lvl1pPr marL="342706" indent="-342706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528" indent="-285587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2352" indent="-22847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599291" indent="-22847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6231" indent="-22847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3173" indent="-22847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0112" indent="-22847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7054" indent="-22847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3992" indent="-22847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91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0" algn="l" defTabSz="91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2" algn="l" defTabSz="91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1" algn="l" defTabSz="91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1" algn="l" defTabSz="91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1" algn="l" defTabSz="91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80" algn="l" defTabSz="91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22" algn="l" defTabSz="91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3" y="178594"/>
            <a:ext cx="7358063" cy="1205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07" tIns="35707" rIns="35707" bIns="3570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73" y="1839517"/>
            <a:ext cx="7358063" cy="442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07" tIns="35707" rIns="35707" bIns="3570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latino" charset="0"/>
              </a:rPr>
              <a:t>Click to edit Master text styles</a:t>
            </a:r>
          </a:p>
          <a:p>
            <a:pPr lvl="1"/>
            <a:r>
              <a:rPr lang="en-US">
                <a:sym typeface="Palatino" charset="0"/>
              </a:rPr>
              <a:t>Second level</a:t>
            </a:r>
          </a:p>
          <a:p>
            <a:pPr lvl="2"/>
            <a:r>
              <a:rPr lang="en-US">
                <a:sym typeface="Palatino" charset="0"/>
              </a:rPr>
              <a:t>Third level</a:t>
            </a:r>
          </a:p>
          <a:p>
            <a:pPr lvl="3"/>
            <a:r>
              <a:rPr lang="en-US">
                <a:sym typeface="Palatino" charset="0"/>
              </a:rPr>
              <a:t>Fourth level</a:t>
            </a:r>
          </a:p>
          <a:p>
            <a:pPr lvl="4"/>
            <a:r>
              <a:rPr lang="en-US">
                <a:sym typeface="Palatino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912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8" r:id="rId1"/>
    <p:sldLayoutId id="2147484559" r:id="rId2"/>
    <p:sldLayoutId id="2147484560" r:id="rId3"/>
    <p:sldLayoutId id="2147484561" r:id="rId4"/>
    <p:sldLayoutId id="2147484562" r:id="rId5"/>
    <p:sldLayoutId id="2147484563" r:id="rId6"/>
    <p:sldLayoutId id="2147484564" r:id="rId7"/>
    <p:sldLayoutId id="2147484565" r:id="rId8"/>
    <p:sldLayoutId id="2147484566" r:id="rId9"/>
    <p:sldLayoutId id="2147484567" r:id="rId10"/>
    <p:sldLayoutId id="2147484568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4500">
          <a:solidFill>
            <a:srgbClr val="000000"/>
          </a:solidFill>
          <a:latin typeface="+mj-lt"/>
          <a:ea typeface="+mj-ea"/>
          <a:cs typeface="+mj-cs"/>
          <a:sym typeface="Copperplate" charset="0"/>
        </a:defRPr>
      </a:lvl1pPr>
      <a:lvl2pPr algn="ctr" rtl="0" fontAlgn="base">
        <a:spcBef>
          <a:spcPct val="0"/>
        </a:spcBef>
        <a:spcAft>
          <a:spcPct val="0"/>
        </a:spcAft>
        <a:defRPr sz="4500">
          <a:solidFill>
            <a:srgbClr val="000000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2pPr>
      <a:lvl3pPr algn="ctr" rtl="0" fontAlgn="base">
        <a:spcBef>
          <a:spcPct val="0"/>
        </a:spcBef>
        <a:spcAft>
          <a:spcPct val="0"/>
        </a:spcAft>
        <a:defRPr sz="4500">
          <a:solidFill>
            <a:srgbClr val="000000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3pPr>
      <a:lvl4pPr algn="ctr" rtl="0" fontAlgn="base">
        <a:spcBef>
          <a:spcPct val="0"/>
        </a:spcBef>
        <a:spcAft>
          <a:spcPct val="0"/>
        </a:spcAft>
        <a:defRPr sz="4500">
          <a:solidFill>
            <a:srgbClr val="000000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4pPr>
      <a:lvl5pPr algn="ctr" rtl="0" fontAlgn="base">
        <a:spcBef>
          <a:spcPct val="0"/>
        </a:spcBef>
        <a:spcAft>
          <a:spcPct val="0"/>
        </a:spcAft>
        <a:defRPr sz="4500">
          <a:solidFill>
            <a:srgbClr val="000000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5pPr>
      <a:lvl6pPr marL="321374" algn="ctr" rtl="0" fontAlgn="base">
        <a:spcBef>
          <a:spcPct val="0"/>
        </a:spcBef>
        <a:spcAft>
          <a:spcPct val="0"/>
        </a:spcAft>
        <a:defRPr sz="4500">
          <a:solidFill>
            <a:srgbClr val="000000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6pPr>
      <a:lvl7pPr marL="642749" algn="ctr" rtl="0" fontAlgn="base">
        <a:spcBef>
          <a:spcPct val="0"/>
        </a:spcBef>
        <a:spcAft>
          <a:spcPct val="0"/>
        </a:spcAft>
        <a:defRPr sz="4500">
          <a:solidFill>
            <a:srgbClr val="000000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7pPr>
      <a:lvl8pPr marL="964124" algn="ctr" rtl="0" fontAlgn="base">
        <a:spcBef>
          <a:spcPct val="0"/>
        </a:spcBef>
        <a:spcAft>
          <a:spcPct val="0"/>
        </a:spcAft>
        <a:defRPr sz="4500">
          <a:solidFill>
            <a:srgbClr val="000000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8pPr>
      <a:lvl9pPr marL="1285498" algn="ctr" rtl="0" fontAlgn="base">
        <a:spcBef>
          <a:spcPct val="0"/>
        </a:spcBef>
        <a:spcAft>
          <a:spcPct val="0"/>
        </a:spcAft>
        <a:defRPr sz="4500">
          <a:solidFill>
            <a:srgbClr val="000000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9pPr>
    </p:titleStyle>
    <p:bodyStyle>
      <a:lvl1pPr marL="589187" indent="-401718" algn="l" rtl="0" fontAlgn="base">
        <a:spcBef>
          <a:spcPts val="1266"/>
        </a:spcBef>
        <a:spcAft>
          <a:spcPct val="0"/>
        </a:spcAft>
        <a:buSzPct val="100000"/>
        <a:buFont typeface="Palatino" charset="0"/>
        <a:buChar char="•"/>
        <a:defRPr sz="30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1pPr>
      <a:lvl2pPr marL="901635" indent="-401718" algn="l" rtl="0" fontAlgn="base">
        <a:spcBef>
          <a:spcPts val="1266"/>
        </a:spcBef>
        <a:spcAft>
          <a:spcPct val="0"/>
        </a:spcAft>
        <a:buSzPct val="100000"/>
        <a:buFont typeface="Palatino" charset="0"/>
        <a:buChar char="•"/>
        <a:defRPr sz="30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2pPr>
      <a:lvl3pPr marL="1214083" indent="-401718" algn="l" rtl="0" fontAlgn="base">
        <a:spcBef>
          <a:spcPts val="1266"/>
        </a:spcBef>
        <a:spcAft>
          <a:spcPct val="0"/>
        </a:spcAft>
        <a:buSzPct val="100000"/>
        <a:buFont typeface="Palatino" charset="0"/>
        <a:buChar char="•"/>
        <a:defRPr sz="30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3pPr>
      <a:lvl4pPr marL="1526530" indent="-401718" algn="l" rtl="0" fontAlgn="base">
        <a:spcBef>
          <a:spcPts val="1266"/>
        </a:spcBef>
        <a:spcAft>
          <a:spcPct val="0"/>
        </a:spcAft>
        <a:buSzPct val="100000"/>
        <a:buFont typeface="Palatino" charset="0"/>
        <a:buChar char="•"/>
        <a:defRPr sz="30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4pPr>
      <a:lvl5pPr marL="1838978" indent="-401718" algn="l" rtl="0" fontAlgn="base">
        <a:spcBef>
          <a:spcPts val="1266"/>
        </a:spcBef>
        <a:spcAft>
          <a:spcPct val="0"/>
        </a:spcAft>
        <a:buSzPct val="100000"/>
        <a:buFont typeface="Palatino" charset="0"/>
        <a:buChar char="•"/>
        <a:defRPr sz="30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5pPr>
      <a:lvl6pPr marL="2160352" indent="-401718" algn="l" rtl="0" fontAlgn="base">
        <a:spcBef>
          <a:spcPts val="1266"/>
        </a:spcBef>
        <a:spcAft>
          <a:spcPct val="0"/>
        </a:spcAft>
        <a:buSzPct val="100000"/>
        <a:buFont typeface="Palatino" charset="0"/>
        <a:buChar char="•"/>
        <a:defRPr sz="30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6pPr>
      <a:lvl7pPr marL="2481727" indent="-401718" algn="l" rtl="0" fontAlgn="base">
        <a:spcBef>
          <a:spcPts val="1266"/>
        </a:spcBef>
        <a:spcAft>
          <a:spcPct val="0"/>
        </a:spcAft>
        <a:buSzPct val="100000"/>
        <a:buFont typeface="Palatino" charset="0"/>
        <a:buChar char="•"/>
        <a:defRPr sz="30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7pPr>
      <a:lvl8pPr marL="2803101" indent="-401718" algn="l" rtl="0" fontAlgn="base">
        <a:spcBef>
          <a:spcPts val="1266"/>
        </a:spcBef>
        <a:spcAft>
          <a:spcPct val="0"/>
        </a:spcAft>
        <a:buSzPct val="100000"/>
        <a:buFont typeface="Palatino" charset="0"/>
        <a:buChar char="•"/>
        <a:defRPr sz="30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8pPr>
      <a:lvl9pPr marL="3124476" indent="-401718" algn="l" rtl="0" fontAlgn="base">
        <a:spcBef>
          <a:spcPts val="1266"/>
        </a:spcBef>
        <a:spcAft>
          <a:spcPct val="0"/>
        </a:spcAft>
        <a:buSzPct val="100000"/>
        <a:buFont typeface="Palatino" charset="0"/>
        <a:buChar char="•"/>
        <a:defRPr sz="30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en-US"/>
      </a:defPPr>
      <a:lvl1pPr marL="0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374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749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124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498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872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248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623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0998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4" y="178594"/>
            <a:ext cx="7358063" cy="1205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06" tIns="35706" rIns="35706" bIns="3570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74" y="1839517"/>
            <a:ext cx="7358063" cy="442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06" tIns="35706" rIns="35706" bIns="3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latino" charset="0"/>
              </a:rPr>
              <a:t>Click to edit Master text styles</a:t>
            </a:r>
          </a:p>
          <a:p>
            <a:pPr lvl="1"/>
            <a:r>
              <a:rPr lang="en-US">
                <a:sym typeface="Palatino" charset="0"/>
              </a:rPr>
              <a:t>Second level</a:t>
            </a:r>
          </a:p>
          <a:p>
            <a:pPr lvl="2"/>
            <a:r>
              <a:rPr lang="en-US">
                <a:sym typeface="Palatino" charset="0"/>
              </a:rPr>
              <a:t>Third level</a:t>
            </a:r>
          </a:p>
          <a:p>
            <a:pPr lvl="3"/>
            <a:r>
              <a:rPr lang="en-US">
                <a:sym typeface="Palatino" charset="0"/>
              </a:rPr>
              <a:t>Fourth level</a:t>
            </a:r>
          </a:p>
          <a:p>
            <a:pPr lvl="4"/>
            <a:r>
              <a:rPr lang="en-US">
                <a:sym typeface="Palatino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056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0" r:id="rId1"/>
    <p:sldLayoutId id="2147484571" r:id="rId2"/>
    <p:sldLayoutId id="2147484572" r:id="rId3"/>
    <p:sldLayoutId id="2147484573" r:id="rId4"/>
    <p:sldLayoutId id="2147484574" r:id="rId5"/>
    <p:sldLayoutId id="2147484575" r:id="rId6"/>
    <p:sldLayoutId id="2147484576" r:id="rId7"/>
    <p:sldLayoutId id="2147484577" r:id="rId8"/>
    <p:sldLayoutId id="2147484578" r:id="rId9"/>
    <p:sldLayoutId id="2147484579" r:id="rId10"/>
    <p:sldLayoutId id="2147484580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4500">
          <a:solidFill>
            <a:srgbClr val="000000"/>
          </a:solidFill>
          <a:latin typeface="+mj-lt"/>
          <a:ea typeface="+mj-ea"/>
          <a:cs typeface="+mj-cs"/>
          <a:sym typeface="Copperplate" charset="0"/>
        </a:defRPr>
      </a:lvl1pPr>
      <a:lvl2pPr algn="ctr" rtl="0" fontAlgn="base">
        <a:spcBef>
          <a:spcPct val="0"/>
        </a:spcBef>
        <a:spcAft>
          <a:spcPct val="0"/>
        </a:spcAft>
        <a:defRPr sz="4500">
          <a:solidFill>
            <a:srgbClr val="000000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2pPr>
      <a:lvl3pPr algn="ctr" rtl="0" fontAlgn="base">
        <a:spcBef>
          <a:spcPct val="0"/>
        </a:spcBef>
        <a:spcAft>
          <a:spcPct val="0"/>
        </a:spcAft>
        <a:defRPr sz="4500">
          <a:solidFill>
            <a:srgbClr val="000000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3pPr>
      <a:lvl4pPr algn="ctr" rtl="0" fontAlgn="base">
        <a:spcBef>
          <a:spcPct val="0"/>
        </a:spcBef>
        <a:spcAft>
          <a:spcPct val="0"/>
        </a:spcAft>
        <a:defRPr sz="4500">
          <a:solidFill>
            <a:srgbClr val="000000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4pPr>
      <a:lvl5pPr algn="ctr" rtl="0" fontAlgn="base">
        <a:spcBef>
          <a:spcPct val="0"/>
        </a:spcBef>
        <a:spcAft>
          <a:spcPct val="0"/>
        </a:spcAft>
        <a:defRPr sz="4500">
          <a:solidFill>
            <a:srgbClr val="000000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5pPr>
      <a:lvl6pPr marL="321357" algn="ctr" rtl="0" fontAlgn="base">
        <a:spcBef>
          <a:spcPct val="0"/>
        </a:spcBef>
        <a:spcAft>
          <a:spcPct val="0"/>
        </a:spcAft>
        <a:defRPr sz="4500">
          <a:solidFill>
            <a:srgbClr val="000000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6pPr>
      <a:lvl7pPr marL="642717" algn="ctr" rtl="0" fontAlgn="base">
        <a:spcBef>
          <a:spcPct val="0"/>
        </a:spcBef>
        <a:spcAft>
          <a:spcPct val="0"/>
        </a:spcAft>
        <a:defRPr sz="4500">
          <a:solidFill>
            <a:srgbClr val="000000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7pPr>
      <a:lvl8pPr marL="964075" algn="ctr" rtl="0" fontAlgn="base">
        <a:spcBef>
          <a:spcPct val="0"/>
        </a:spcBef>
        <a:spcAft>
          <a:spcPct val="0"/>
        </a:spcAft>
        <a:defRPr sz="4500">
          <a:solidFill>
            <a:srgbClr val="000000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8pPr>
      <a:lvl9pPr marL="1285432" algn="ctr" rtl="0" fontAlgn="base">
        <a:spcBef>
          <a:spcPct val="0"/>
        </a:spcBef>
        <a:spcAft>
          <a:spcPct val="0"/>
        </a:spcAft>
        <a:defRPr sz="4500">
          <a:solidFill>
            <a:srgbClr val="000000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9pPr>
    </p:titleStyle>
    <p:bodyStyle>
      <a:lvl1pPr marL="589157" indent="-401697" algn="l" rtl="0" fontAlgn="base">
        <a:spcBef>
          <a:spcPts val="1266"/>
        </a:spcBef>
        <a:spcAft>
          <a:spcPct val="0"/>
        </a:spcAft>
        <a:buSzPct val="100000"/>
        <a:buFont typeface="Palatino" charset="0"/>
        <a:buChar char="•"/>
        <a:defRPr sz="30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1pPr>
      <a:lvl2pPr marL="901588" indent="-401697" algn="l" rtl="0" fontAlgn="base">
        <a:spcBef>
          <a:spcPts val="1266"/>
        </a:spcBef>
        <a:spcAft>
          <a:spcPct val="0"/>
        </a:spcAft>
        <a:buSzPct val="100000"/>
        <a:buFont typeface="Palatino" charset="0"/>
        <a:buChar char="•"/>
        <a:defRPr sz="30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2pPr>
      <a:lvl3pPr marL="1214020" indent="-401697" algn="l" rtl="0" fontAlgn="base">
        <a:spcBef>
          <a:spcPts val="1266"/>
        </a:spcBef>
        <a:spcAft>
          <a:spcPct val="0"/>
        </a:spcAft>
        <a:buSzPct val="100000"/>
        <a:buFont typeface="Palatino" charset="0"/>
        <a:buChar char="•"/>
        <a:defRPr sz="30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3pPr>
      <a:lvl4pPr marL="1526452" indent="-401697" algn="l" rtl="0" fontAlgn="base">
        <a:spcBef>
          <a:spcPts val="1266"/>
        </a:spcBef>
        <a:spcAft>
          <a:spcPct val="0"/>
        </a:spcAft>
        <a:buSzPct val="100000"/>
        <a:buFont typeface="Palatino" charset="0"/>
        <a:buChar char="•"/>
        <a:defRPr sz="30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4pPr>
      <a:lvl5pPr marL="1838883" indent="-401697" algn="l" rtl="0" fontAlgn="base">
        <a:spcBef>
          <a:spcPts val="1266"/>
        </a:spcBef>
        <a:spcAft>
          <a:spcPct val="0"/>
        </a:spcAft>
        <a:buSzPct val="100000"/>
        <a:buFont typeface="Palatino" charset="0"/>
        <a:buChar char="•"/>
        <a:defRPr sz="30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5pPr>
      <a:lvl6pPr marL="2160240" indent="-401697" algn="l" rtl="0" fontAlgn="base">
        <a:spcBef>
          <a:spcPts val="1266"/>
        </a:spcBef>
        <a:spcAft>
          <a:spcPct val="0"/>
        </a:spcAft>
        <a:buSzPct val="100000"/>
        <a:buFont typeface="Palatino" charset="0"/>
        <a:buChar char="•"/>
        <a:defRPr sz="30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6pPr>
      <a:lvl7pPr marL="2481600" indent="-401697" algn="l" rtl="0" fontAlgn="base">
        <a:spcBef>
          <a:spcPts val="1266"/>
        </a:spcBef>
        <a:spcAft>
          <a:spcPct val="0"/>
        </a:spcAft>
        <a:buSzPct val="100000"/>
        <a:buFont typeface="Palatino" charset="0"/>
        <a:buChar char="•"/>
        <a:defRPr sz="30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7pPr>
      <a:lvl8pPr marL="2802957" indent="-401697" algn="l" rtl="0" fontAlgn="base">
        <a:spcBef>
          <a:spcPts val="1266"/>
        </a:spcBef>
        <a:spcAft>
          <a:spcPct val="0"/>
        </a:spcAft>
        <a:buSzPct val="100000"/>
        <a:buFont typeface="Palatino" charset="0"/>
        <a:buChar char="•"/>
        <a:defRPr sz="30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8pPr>
      <a:lvl9pPr marL="3124316" indent="-401697" algn="l" rtl="0" fontAlgn="base">
        <a:spcBef>
          <a:spcPts val="1266"/>
        </a:spcBef>
        <a:spcAft>
          <a:spcPct val="0"/>
        </a:spcAft>
        <a:buSzPct val="100000"/>
        <a:buFont typeface="Palatino" charset="0"/>
        <a:buChar char="•"/>
        <a:defRPr sz="30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en-US"/>
      </a:defPPr>
      <a:lvl1pPr marL="0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357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717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075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432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790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149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508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0865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46484" y="89297"/>
            <a:ext cx="8259961" cy="535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6484" y="884039"/>
            <a:ext cx="2982516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789741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22" r:id="rId1"/>
    <p:sldLayoutId id="2147484623" r:id="rId2"/>
    <p:sldLayoutId id="2147484624" r:id="rId3"/>
    <p:sldLayoutId id="2147484625" r:id="rId4"/>
    <p:sldLayoutId id="2147484626" r:id="rId5"/>
    <p:sldLayoutId id="2147484627" r:id="rId6"/>
    <p:sldLayoutId id="2147484628" r:id="rId7"/>
    <p:sldLayoutId id="2147484629" r:id="rId8"/>
    <p:sldLayoutId id="2147484630" r:id="rId9"/>
    <p:sldLayoutId id="2147484631" r:id="rId10"/>
    <p:sldLayoutId id="2147484632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+mj-lt"/>
          <a:ea typeface="+mj-ea"/>
          <a:cs typeface="+mj-cs"/>
          <a:sym typeface="Helvetica Neue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9pPr>
    </p:titleStyle>
    <p:bodyStyle>
      <a:lvl1pPr marL="241093" indent="-241093"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1pPr>
      <a:lvl2pPr marL="522368" indent="-200911"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2pPr>
      <a:lvl3pPr marL="803643" indent="-160729"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3pPr>
      <a:lvl4pPr marL="1125101" indent="-160729"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4pPr>
      <a:lvl5pPr marL="1446558" indent="-160729"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46484" y="89298"/>
            <a:ext cx="8259961" cy="535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3" tIns="35713" rIns="35713" bIns="3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6484" y="884040"/>
            <a:ext cx="2982516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3" tIns="35713" rIns="35713" bIns="3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613686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36" r:id="rId1"/>
    <p:sldLayoutId id="2147484637" r:id="rId2"/>
    <p:sldLayoutId id="2147484638" r:id="rId3"/>
    <p:sldLayoutId id="2147484639" r:id="rId4"/>
    <p:sldLayoutId id="2147484640" r:id="rId5"/>
    <p:sldLayoutId id="2147484641" r:id="rId6"/>
    <p:sldLayoutId id="2147484642" r:id="rId7"/>
    <p:sldLayoutId id="2147484643" r:id="rId8"/>
    <p:sldLayoutId id="2147484644" r:id="rId9"/>
    <p:sldLayoutId id="2147484645" r:id="rId10"/>
    <p:sldLayoutId id="2147484646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+mj-lt"/>
          <a:ea typeface="+mj-ea"/>
          <a:cs typeface="+mj-cs"/>
          <a:sym typeface="Helvetica Neue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5pPr>
      <a:lvl6pPr marL="321424" algn="l" rtl="0" fontAlgn="base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6pPr>
      <a:lvl7pPr marL="642849" algn="l" rtl="0" fontAlgn="base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7pPr>
      <a:lvl8pPr marL="964274" algn="l" rtl="0" fontAlgn="base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8pPr>
      <a:lvl9pPr marL="1285697" algn="l" rtl="0" fontAlgn="base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9pPr>
    </p:titleStyle>
    <p:bodyStyle>
      <a:lvl1pPr marL="241068" indent="-241068"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1pPr>
      <a:lvl2pPr marL="522314" indent="-200890"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2pPr>
      <a:lvl3pPr marL="803561" indent="-160712"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3pPr>
      <a:lvl4pPr marL="1124987" indent="-160712"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4pPr>
      <a:lvl5pPr marL="1446410" indent="-160712"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5pPr>
      <a:lvl6pPr marL="321424" algn="ctr" rtl="0" fontAlgn="base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6pPr>
      <a:lvl7pPr marL="642849" algn="ctr" rtl="0" fontAlgn="base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7pPr>
      <a:lvl8pPr marL="964274" algn="ctr" rtl="0" fontAlgn="base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8pPr>
      <a:lvl9pPr marL="1285697" algn="ctr" rtl="0" fontAlgn="base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2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49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27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697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123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54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971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39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23.png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2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png"/><Relationship Id="rId5" Type="http://schemas.openxmlformats.org/officeDocument/2006/relationships/image" Target="../media/image45.emf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57.png"/><Relationship Id="rId5" Type="http://schemas.openxmlformats.org/officeDocument/2006/relationships/image" Target="../media/image58.jpe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4" Type="http://schemas.openxmlformats.org/officeDocument/2006/relationships/video" Target="../media/media3.mp4"/><Relationship Id="rId5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4" Type="http://schemas.openxmlformats.org/officeDocument/2006/relationships/image" Target="../media/image6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6.png"/><Relationship Id="rId5" Type="http://schemas.openxmlformats.org/officeDocument/2006/relationships/image" Target="../media/image67.jpe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emf"/><Relationship Id="rId3" Type="http://schemas.openxmlformats.org/officeDocument/2006/relationships/image" Target="../media/image7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39"/>
          <p:cNvSpPr>
            <a:spLocks noGrp="1"/>
          </p:cNvSpPr>
          <p:nvPr>
            <p:ph type="title"/>
          </p:nvPr>
        </p:nvSpPr>
        <p:spPr>
          <a:xfrm>
            <a:off x="0" y="133357"/>
            <a:ext cx="9144000" cy="721303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3600" dirty="0">
                <a:solidFill>
                  <a:srgbClr val="93F84F"/>
                </a:solidFill>
                <a:latin typeface="Palatino" charset="0"/>
                <a:ea typeface="ＭＳ Ｐゴシック" charset="0"/>
              </a:rPr>
              <a:t>The </a:t>
            </a:r>
            <a:r>
              <a:rPr lang="en-US" sz="3600" dirty="0" err="1">
                <a:solidFill>
                  <a:srgbClr val="93F84F"/>
                </a:solidFill>
                <a:latin typeface="Palatino" charset="0"/>
                <a:ea typeface="ＭＳ Ｐゴシック" charset="0"/>
              </a:rPr>
              <a:t>CfA</a:t>
            </a:r>
            <a:r>
              <a:rPr lang="en-US" sz="3600" dirty="0">
                <a:solidFill>
                  <a:srgbClr val="93F84F"/>
                </a:solidFill>
                <a:latin typeface="Palatino" charset="0"/>
                <a:ea typeface="ＭＳ Ｐゴシック" charset="0"/>
              </a:rPr>
              <a:t> Supernova Group</a:t>
            </a:r>
          </a:p>
        </p:txBody>
      </p:sp>
      <p:sp>
        <p:nvSpPr>
          <p:cNvPr id="22531" name="TextBox 4"/>
          <p:cNvSpPr txBox="1">
            <a:spLocks noChangeArrowheads="1"/>
          </p:cNvSpPr>
          <p:nvPr/>
        </p:nvSpPr>
        <p:spPr bwMode="auto">
          <a:xfrm>
            <a:off x="254007" y="6297617"/>
            <a:ext cx="423863" cy="37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5" tIns="45694" rIns="91385" bIns="4569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02F4FE7-7E9D-C04A-A582-C384BEC6D325}" type="slidenum">
              <a:rPr lang="en-US" sz="1800">
                <a:latin typeface="Palatino" charset="0"/>
                <a:cs typeface="Palatino" charset="0"/>
              </a:rPr>
              <a:pPr eaLnBrk="1" hangingPunct="1"/>
              <a:t>1</a:t>
            </a:fld>
            <a:endParaRPr lang="en-US" sz="1800">
              <a:latin typeface="Palatino" charset="0"/>
              <a:cs typeface="Palatino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828675"/>
            <a:ext cx="9144000" cy="2308324"/>
          </a:xfrm>
          <a:prstGeom prst="rect">
            <a:avLst/>
          </a:prstGeom>
          <a:noFill/>
        </p:spPr>
        <p:txBody>
          <a:bodyPr wrap="square" lIns="91385" tIns="45694" rIns="91385" bIns="45694" rtlCol="0">
            <a:spAutoFit/>
          </a:bodyPr>
          <a:lstStyle/>
          <a:p>
            <a:pPr algn="ctr"/>
            <a:r>
              <a:rPr lang="en-US" sz="2400" dirty="0">
                <a:latin typeface="Palatino"/>
                <a:cs typeface="Palatino"/>
              </a:rPr>
              <a:t>Edo Berger, Laura </a:t>
            </a:r>
            <a:r>
              <a:rPr lang="en-US" sz="2400" dirty="0" err="1">
                <a:latin typeface="Palatino"/>
                <a:cs typeface="Palatino"/>
              </a:rPr>
              <a:t>Chomiuk</a:t>
            </a:r>
            <a:r>
              <a:rPr lang="en-US" sz="2400" dirty="0">
                <a:latin typeface="Palatino"/>
                <a:cs typeface="Palatino"/>
              </a:rPr>
              <a:t>, Ryan </a:t>
            </a:r>
            <a:r>
              <a:rPr lang="en-US" sz="2400" dirty="0" err="1">
                <a:latin typeface="Palatino"/>
                <a:cs typeface="Palatino"/>
              </a:rPr>
              <a:t>Chornock</a:t>
            </a:r>
            <a:r>
              <a:rPr lang="en-US" sz="2400" dirty="0">
                <a:latin typeface="Palatino"/>
                <a:cs typeface="Palatino"/>
              </a:rPr>
              <a:t>, Peter Challis,</a:t>
            </a:r>
          </a:p>
          <a:p>
            <a:pPr algn="ctr"/>
            <a:r>
              <a:rPr lang="en-US" sz="2400" dirty="0">
                <a:latin typeface="Palatino"/>
                <a:cs typeface="Palatino"/>
              </a:rPr>
              <a:t>Ian </a:t>
            </a:r>
            <a:r>
              <a:rPr lang="en-US" sz="2400" dirty="0" err="1">
                <a:latin typeface="Palatino"/>
                <a:cs typeface="Palatino"/>
              </a:rPr>
              <a:t>Czekala</a:t>
            </a:r>
            <a:r>
              <a:rPr lang="en-US" sz="2400" dirty="0">
                <a:latin typeface="Palatino"/>
                <a:cs typeface="Palatino"/>
              </a:rPr>
              <a:t>, Jason </a:t>
            </a:r>
            <a:r>
              <a:rPr lang="en-US" sz="2400" dirty="0" err="1">
                <a:latin typeface="Palatino"/>
                <a:cs typeface="Palatino"/>
              </a:rPr>
              <a:t>Dittman</a:t>
            </a:r>
            <a:r>
              <a:rPr lang="en-US" sz="2400" dirty="0">
                <a:latin typeface="Palatino"/>
                <a:cs typeface="Palatino"/>
              </a:rPr>
              <a:t>, Maria </a:t>
            </a:r>
            <a:r>
              <a:rPr lang="en-US" sz="2400" dirty="0" err="1">
                <a:latin typeface="Palatino"/>
                <a:cs typeface="Palatino"/>
              </a:rPr>
              <a:t>Drout</a:t>
            </a:r>
            <a:r>
              <a:rPr lang="en-US" sz="2400" dirty="0">
                <a:latin typeface="Palatino"/>
                <a:cs typeface="Palatino"/>
              </a:rPr>
              <a:t>, Ryan Foley,</a:t>
            </a:r>
          </a:p>
          <a:p>
            <a:pPr algn="ctr"/>
            <a:r>
              <a:rPr lang="en-US" sz="2400" dirty="0">
                <a:latin typeface="Palatino"/>
                <a:cs typeface="Palatino"/>
              </a:rPr>
              <a:t>Andy Friedman, Bob </a:t>
            </a:r>
            <a:r>
              <a:rPr lang="en-US" sz="2400" dirty="0" err="1">
                <a:latin typeface="Palatino"/>
                <a:cs typeface="Palatino"/>
              </a:rPr>
              <a:t>Kirshner</a:t>
            </a:r>
            <a:r>
              <a:rPr lang="en-US" sz="2400" dirty="0">
                <a:latin typeface="Palatino"/>
                <a:cs typeface="Palatino"/>
              </a:rPr>
              <a:t>, </a:t>
            </a:r>
            <a:r>
              <a:rPr lang="en-US" sz="2400" dirty="0" err="1">
                <a:latin typeface="Palatino"/>
                <a:cs typeface="Palatino"/>
              </a:rPr>
              <a:t>Ragnhild</a:t>
            </a:r>
            <a:r>
              <a:rPr lang="en-US" sz="2400" dirty="0">
                <a:latin typeface="Palatino"/>
                <a:cs typeface="Palatino"/>
              </a:rPr>
              <a:t> </a:t>
            </a:r>
            <a:r>
              <a:rPr lang="en-US" sz="2400" dirty="0" err="1">
                <a:latin typeface="Palatino"/>
                <a:cs typeface="Palatino"/>
              </a:rPr>
              <a:t>Lunnan</a:t>
            </a:r>
            <a:r>
              <a:rPr lang="en-US" sz="2400" dirty="0">
                <a:latin typeface="Palatino"/>
                <a:cs typeface="Palatino"/>
              </a:rPr>
              <a:t>, </a:t>
            </a:r>
            <a:r>
              <a:rPr lang="en-US" sz="2400" dirty="0" err="1">
                <a:latin typeface="Palatino"/>
                <a:cs typeface="Palatino"/>
              </a:rPr>
              <a:t>Kaisey</a:t>
            </a:r>
            <a:r>
              <a:rPr lang="en-US" sz="2400" dirty="0">
                <a:latin typeface="Palatino"/>
                <a:cs typeface="Palatino"/>
              </a:rPr>
              <a:t> Mandel, </a:t>
            </a:r>
            <a:r>
              <a:rPr lang="en-US" sz="2400" dirty="0" err="1">
                <a:latin typeface="Palatino"/>
                <a:cs typeface="Palatino"/>
              </a:rPr>
              <a:t>Raffaella</a:t>
            </a:r>
            <a:r>
              <a:rPr lang="en-US" sz="2400" dirty="0">
                <a:latin typeface="Palatino"/>
                <a:cs typeface="Palatino"/>
              </a:rPr>
              <a:t> </a:t>
            </a:r>
            <a:r>
              <a:rPr lang="en-US" sz="2400" dirty="0" err="1">
                <a:latin typeface="Palatino"/>
                <a:cs typeface="Palatino"/>
              </a:rPr>
              <a:t>Margutti</a:t>
            </a:r>
            <a:r>
              <a:rPr lang="en-US" sz="2400" dirty="0">
                <a:latin typeface="Palatino"/>
                <a:cs typeface="Palatino"/>
              </a:rPr>
              <a:t>, Howie Marion, Sam Meyer, Dan </a:t>
            </a:r>
            <a:r>
              <a:rPr lang="en-US" sz="2400" dirty="0" err="1">
                <a:latin typeface="Palatino"/>
                <a:cs typeface="Palatino"/>
              </a:rPr>
              <a:t>Milisavljevic</a:t>
            </a:r>
            <a:r>
              <a:rPr lang="en-US" sz="2400" dirty="0">
                <a:latin typeface="Palatino"/>
                <a:cs typeface="Palatino"/>
              </a:rPr>
              <a:t>, </a:t>
            </a:r>
            <a:r>
              <a:rPr lang="en-US" sz="2400" dirty="0" err="1">
                <a:latin typeface="Palatino"/>
                <a:cs typeface="Palatino"/>
              </a:rPr>
              <a:t>Gautham</a:t>
            </a:r>
            <a:r>
              <a:rPr lang="en-US" sz="2400" dirty="0">
                <a:latin typeface="Palatino"/>
                <a:cs typeface="Palatino"/>
              </a:rPr>
              <a:t> Narayan, Nathan Saunders, Alicia </a:t>
            </a:r>
            <a:r>
              <a:rPr lang="en-US" sz="2400" dirty="0" err="1">
                <a:latin typeface="Palatino"/>
                <a:cs typeface="Palatino"/>
              </a:rPr>
              <a:t>Soderberg</a:t>
            </a:r>
            <a:r>
              <a:rPr lang="en-US" sz="2400" dirty="0">
                <a:latin typeface="Palatino"/>
                <a:cs typeface="Palatino"/>
              </a:rPr>
              <a:t>,</a:t>
            </a:r>
          </a:p>
          <a:p>
            <a:pPr algn="ctr"/>
            <a:r>
              <a:rPr lang="en-US" sz="2400" dirty="0">
                <a:latin typeface="Palatino"/>
                <a:cs typeface="Palatino"/>
              </a:rPr>
              <a:t>Chris Stubbs, Ashley </a:t>
            </a:r>
            <a:r>
              <a:rPr lang="en-US" sz="2400" dirty="0" err="1">
                <a:latin typeface="Palatino"/>
                <a:cs typeface="Palatino"/>
              </a:rPr>
              <a:t>Zauderer</a:t>
            </a:r>
            <a:endParaRPr lang="en-US" sz="2400" dirty="0">
              <a:latin typeface="Palatino"/>
              <a:cs typeface="Palatin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876358"/>
            <a:ext cx="9144000" cy="400110"/>
          </a:xfrm>
          <a:prstGeom prst="rect">
            <a:avLst/>
          </a:prstGeom>
          <a:noFill/>
        </p:spPr>
        <p:txBody>
          <a:bodyPr wrap="square" lIns="91385" tIns="45694" rIns="91385" bIns="45694" rtlCol="0">
            <a:spAutoFit/>
          </a:bodyPr>
          <a:lstStyle/>
          <a:p>
            <a:pPr algn="ctr"/>
            <a:r>
              <a:rPr lang="en-US" sz="2000" dirty="0">
                <a:latin typeface="Palatino"/>
                <a:cs typeface="Palatino"/>
              </a:rPr>
              <a:t>Eric Hsiao, </a:t>
            </a:r>
            <a:r>
              <a:rPr lang="en-US" sz="2000" dirty="0" err="1">
                <a:latin typeface="Palatino"/>
                <a:cs typeface="Palatino"/>
              </a:rPr>
              <a:t>Jerod</a:t>
            </a:r>
            <a:r>
              <a:rPr lang="en-US" sz="2000" dirty="0">
                <a:latin typeface="Palatino"/>
                <a:cs typeface="Palatino"/>
              </a:rPr>
              <a:t> </a:t>
            </a:r>
            <a:r>
              <a:rPr lang="en-US" sz="2000" dirty="0" err="1">
                <a:latin typeface="Palatino"/>
                <a:cs typeface="Palatino"/>
              </a:rPr>
              <a:t>Parrent</a:t>
            </a:r>
            <a:r>
              <a:rPr lang="en-US" sz="2000" dirty="0">
                <a:latin typeface="Palatino"/>
                <a:cs typeface="Palatino"/>
              </a:rPr>
              <a:t>, </a:t>
            </a:r>
            <a:r>
              <a:rPr lang="en-US" sz="2000" dirty="0" err="1">
                <a:latin typeface="Palatino"/>
                <a:cs typeface="Palatino"/>
              </a:rPr>
              <a:t>Jozsef</a:t>
            </a:r>
            <a:r>
              <a:rPr lang="en-US" sz="2000" dirty="0">
                <a:latin typeface="Palatino"/>
                <a:cs typeface="Palatino"/>
              </a:rPr>
              <a:t> </a:t>
            </a:r>
            <a:r>
              <a:rPr lang="en-US" sz="2000" dirty="0" err="1">
                <a:latin typeface="Palatino"/>
                <a:cs typeface="Palatino"/>
              </a:rPr>
              <a:t>Vinko</a:t>
            </a:r>
            <a:r>
              <a:rPr lang="en-US" sz="2000" dirty="0">
                <a:latin typeface="Palatino"/>
                <a:cs typeface="Palatino"/>
              </a:rPr>
              <a:t>, Craig Wheeler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3875114"/>
            <a:ext cx="9144000" cy="1323439"/>
          </a:xfrm>
          <a:prstGeom prst="rect">
            <a:avLst/>
          </a:prstGeom>
          <a:noFill/>
        </p:spPr>
        <p:txBody>
          <a:bodyPr wrap="square" lIns="91385" tIns="45694" rIns="91385" bIns="45694" rtlCol="0">
            <a:spAutoFit/>
          </a:bodyPr>
          <a:lstStyle/>
          <a:p>
            <a:pPr algn="ctr"/>
            <a:r>
              <a:rPr lang="en-US" sz="2000" dirty="0" err="1">
                <a:latin typeface="Palatino"/>
                <a:cs typeface="Palatino"/>
              </a:rPr>
              <a:t>Stephane</a:t>
            </a:r>
            <a:r>
              <a:rPr lang="en-US" sz="2000" dirty="0">
                <a:latin typeface="Palatino"/>
                <a:cs typeface="Palatino"/>
              </a:rPr>
              <a:t> </a:t>
            </a:r>
            <a:r>
              <a:rPr lang="en-US" sz="2000" dirty="0" err="1">
                <a:latin typeface="Palatino"/>
                <a:cs typeface="Palatino"/>
              </a:rPr>
              <a:t>Blondin</a:t>
            </a:r>
            <a:r>
              <a:rPr lang="en-US" sz="2000" dirty="0">
                <a:latin typeface="Palatino"/>
                <a:cs typeface="Palatino"/>
              </a:rPr>
              <a:t> (CPPM), Peter </a:t>
            </a:r>
            <a:r>
              <a:rPr lang="en-US" sz="2000" dirty="0" err="1">
                <a:latin typeface="Palatino"/>
                <a:cs typeface="Palatino"/>
              </a:rPr>
              <a:t>Garnavich</a:t>
            </a:r>
            <a:r>
              <a:rPr lang="en-US" sz="2000" dirty="0">
                <a:latin typeface="Palatino"/>
                <a:cs typeface="Palatino"/>
              </a:rPr>
              <a:t> (Notre Dame), Malcolm </a:t>
            </a:r>
            <a:r>
              <a:rPr lang="en-US" sz="2000" dirty="0" err="1">
                <a:latin typeface="Palatino"/>
                <a:cs typeface="Palatino"/>
              </a:rPr>
              <a:t>Hicken</a:t>
            </a:r>
            <a:r>
              <a:rPr lang="en-US" sz="2000" dirty="0">
                <a:latin typeface="Palatino"/>
                <a:cs typeface="Palatino"/>
              </a:rPr>
              <a:t>, </a:t>
            </a:r>
            <a:r>
              <a:rPr lang="en-US" sz="2000" dirty="0" err="1">
                <a:latin typeface="Palatino"/>
                <a:cs typeface="Palatino"/>
              </a:rPr>
              <a:t>Saurabh</a:t>
            </a:r>
            <a:r>
              <a:rPr lang="en-US" sz="2000" dirty="0">
                <a:latin typeface="Palatino"/>
                <a:cs typeface="Palatino"/>
              </a:rPr>
              <a:t> </a:t>
            </a:r>
            <a:r>
              <a:rPr lang="en-US" sz="2000" dirty="0" err="1">
                <a:latin typeface="Palatino"/>
                <a:cs typeface="Palatino"/>
              </a:rPr>
              <a:t>Jha</a:t>
            </a:r>
            <a:r>
              <a:rPr lang="en-US" sz="2000" dirty="0">
                <a:latin typeface="Palatino"/>
                <a:cs typeface="Palatino"/>
              </a:rPr>
              <a:t> (Rutgers), Bruno </a:t>
            </a:r>
            <a:r>
              <a:rPr lang="en-US" sz="2000" dirty="0" err="1">
                <a:latin typeface="Palatino"/>
                <a:cs typeface="Palatino"/>
              </a:rPr>
              <a:t>Leibundgut</a:t>
            </a:r>
            <a:r>
              <a:rPr lang="en-US" sz="2000" dirty="0">
                <a:latin typeface="Palatino"/>
                <a:cs typeface="Palatino"/>
              </a:rPr>
              <a:t> (ESO), Tom Matheson (NOAO), Maryam </a:t>
            </a:r>
            <a:r>
              <a:rPr lang="en-US" sz="2000" dirty="0" err="1">
                <a:latin typeface="Palatino"/>
                <a:cs typeface="Palatino"/>
              </a:rPr>
              <a:t>Modjaz</a:t>
            </a:r>
            <a:r>
              <a:rPr lang="en-US" sz="2000" dirty="0">
                <a:latin typeface="Palatino"/>
                <a:cs typeface="Palatino"/>
              </a:rPr>
              <a:t> (NYU), Armin Rest (</a:t>
            </a:r>
            <a:r>
              <a:rPr lang="en-US" sz="2000" dirty="0" err="1">
                <a:latin typeface="Palatino"/>
                <a:cs typeface="Palatino"/>
              </a:rPr>
              <a:t>STScI</a:t>
            </a:r>
            <a:r>
              <a:rPr lang="en-US" sz="2000" dirty="0">
                <a:latin typeface="Palatino"/>
                <a:cs typeface="Palatino"/>
              </a:rPr>
              <a:t>), Adam </a:t>
            </a:r>
            <a:r>
              <a:rPr lang="en-US" sz="2000" dirty="0" err="1">
                <a:latin typeface="Palatino"/>
                <a:cs typeface="Palatino"/>
              </a:rPr>
              <a:t>Riess</a:t>
            </a:r>
            <a:r>
              <a:rPr lang="en-US" sz="2000" dirty="0">
                <a:latin typeface="Palatino"/>
                <a:cs typeface="Palatino"/>
              </a:rPr>
              <a:t> (</a:t>
            </a:r>
            <a:r>
              <a:rPr lang="en-US" sz="2000" dirty="0" err="1">
                <a:latin typeface="Palatino"/>
                <a:cs typeface="Palatino"/>
              </a:rPr>
              <a:t>STScI</a:t>
            </a:r>
            <a:r>
              <a:rPr lang="en-US" sz="2000" dirty="0">
                <a:latin typeface="Palatino"/>
                <a:cs typeface="Palatino"/>
              </a:rPr>
              <a:t>),</a:t>
            </a:r>
          </a:p>
          <a:p>
            <a:pPr algn="ctr"/>
            <a:r>
              <a:rPr lang="en-US" sz="2000" dirty="0">
                <a:latin typeface="Palatino"/>
                <a:cs typeface="Palatino"/>
              </a:rPr>
              <a:t>Brian Schmidt (RSAA), Chris Smith (CTIO-NOAO)</a:t>
            </a:r>
          </a:p>
        </p:txBody>
      </p:sp>
      <p:sp>
        <p:nvSpPr>
          <p:cNvPr id="8" name="Title 39"/>
          <p:cNvSpPr txBox="1">
            <a:spLocks/>
          </p:cNvSpPr>
          <p:nvPr/>
        </p:nvSpPr>
        <p:spPr bwMode="auto">
          <a:xfrm>
            <a:off x="0" y="3365915"/>
            <a:ext cx="9144000" cy="509202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85" tIns="45694" rIns="91385" bIns="4569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Palatino"/>
                <a:ea typeface="ＭＳ Ｐゴシック" charset="-128"/>
                <a:cs typeface="Palatino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Palatino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Palatino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Palatino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Palatino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r>
              <a:rPr lang="en-US" dirty="0">
                <a:solidFill>
                  <a:srgbClr val="93F84F"/>
                </a:solidFill>
                <a:latin typeface="Palatino" charset="0"/>
                <a:ea typeface="ＭＳ Ｐゴシック" charset="0"/>
              </a:rPr>
              <a:t>Alumni</a:t>
            </a:r>
          </a:p>
        </p:txBody>
      </p:sp>
      <p:sp>
        <p:nvSpPr>
          <p:cNvPr id="9" name="Title 39"/>
          <p:cNvSpPr txBox="1">
            <a:spLocks/>
          </p:cNvSpPr>
          <p:nvPr/>
        </p:nvSpPr>
        <p:spPr bwMode="auto">
          <a:xfrm>
            <a:off x="0" y="5391731"/>
            <a:ext cx="9144000" cy="544956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85" tIns="45694" rIns="91385" bIns="4569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Palatino"/>
                <a:ea typeface="ＭＳ Ｐゴシック" charset="-128"/>
                <a:cs typeface="Palatino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Palatino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Palatino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Palatino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Palatino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r>
              <a:rPr lang="en-US" dirty="0">
                <a:solidFill>
                  <a:srgbClr val="93F84F"/>
                </a:solidFill>
                <a:latin typeface="Palatino" charset="0"/>
                <a:ea typeface="ＭＳ Ｐゴシック" charset="0"/>
              </a:rPr>
              <a:t>Colleagues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E4D88-4FD5-0941-AE6D-2917042EE1B2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Picture 7" descr="Oct2_pbol4.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8" t="8915" r="10850" b="9108"/>
          <a:stretch/>
        </p:blipFill>
        <p:spPr>
          <a:xfrm>
            <a:off x="0" y="1"/>
            <a:ext cx="4940300" cy="676293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9" name="TextBox 8"/>
          <p:cNvSpPr txBox="1"/>
          <p:nvPr/>
        </p:nvSpPr>
        <p:spPr>
          <a:xfrm>
            <a:off x="5930901" y="889002"/>
            <a:ext cx="184666" cy="461665"/>
          </a:xfrm>
          <a:prstGeom prst="rect">
            <a:avLst/>
          </a:prstGeom>
          <a:noFill/>
        </p:spPr>
        <p:txBody>
          <a:bodyPr wrap="none" lIns="91416" tIns="45709" rIns="91416" bIns="45709" rtlCol="0">
            <a:spAutoFit/>
          </a:bodyPr>
          <a:lstStyle/>
          <a:p>
            <a:endParaRPr lang="en-US" sz="2400" dirty="0">
              <a:latin typeface="Palatino"/>
              <a:cs typeface="Palatino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40300" y="11649"/>
            <a:ext cx="4572000" cy="6955728"/>
          </a:xfrm>
          <a:prstGeom prst="rect">
            <a:avLst/>
          </a:prstGeom>
        </p:spPr>
        <p:txBody>
          <a:bodyPr lIns="91416" tIns="45709" rIns="91416" bIns="45709">
            <a:spAutoFit/>
          </a:bodyPr>
          <a:lstStyle/>
          <a:p>
            <a:r>
              <a:rPr lang="en-US" sz="3200" dirty="0">
                <a:latin typeface="Palatino"/>
                <a:cs typeface="Palatino"/>
              </a:rPr>
              <a:t>Bolometric LC </a:t>
            </a:r>
          </a:p>
          <a:p>
            <a:r>
              <a:rPr lang="en-US" sz="3200" dirty="0">
                <a:latin typeface="Palatino"/>
                <a:cs typeface="Palatino"/>
              </a:rPr>
              <a:t>of SN </a:t>
            </a:r>
            <a:r>
              <a:rPr lang="en-US" sz="3200" dirty="0" err="1">
                <a:latin typeface="Palatino"/>
                <a:cs typeface="Palatino"/>
              </a:rPr>
              <a:t>IIb</a:t>
            </a:r>
            <a:endParaRPr lang="en-US" sz="3200" dirty="0">
              <a:latin typeface="Palatino"/>
              <a:cs typeface="Palatino"/>
            </a:endParaRPr>
          </a:p>
          <a:p>
            <a:endParaRPr lang="en-US" sz="2000" dirty="0">
              <a:latin typeface="Palatino"/>
              <a:cs typeface="Palatino"/>
            </a:endParaRPr>
          </a:p>
          <a:p>
            <a:r>
              <a:rPr lang="en-US" sz="2000" dirty="0" err="1">
                <a:latin typeface="Palatino"/>
                <a:cs typeface="Palatino"/>
              </a:rPr>
              <a:t>u'BVr'i'JHKs</a:t>
            </a:r>
            <a:r>
              <a:rPr lang="en-US" sz="2000" dirty="0">
                <a:latin typeface="Palatino"/>
                <a:cs typeface="Palatino"/>
              </a:rPr>
              <a:t> bolometric LC of </a:t>
            </a:r>
          </a:p>
          <a:p>
            <a:r>
              <a:rPr lang="en-US" sz="2000" dirty="0">
                <a:latin typeface="Palatino"/>
                <a:cs typeface="Palatino"/>
              </a:rPr>
              <a:t>SN 2011dh is filled circles</a:t>
            </a:r>
          </a:p>
          <a:p>
            <a:endParaRPr lang="en-US" sz="2000" dirty="0">
              <a:latin typeface="Palatino"/>
              <a:cs typeface="Palatino"/>
            </a:endParaRPr>
          </a:p>
          <a:p>
            <a:r>
              <a:rPr lang="en-US" sz="2000" dirty="0">
                <a:latin typeface="Palatino"/>
                <a:cs typeface="Palatino"/>
              </a:rPr>
              <a:t>Middle other LC's are modified to include NIR </a:t>
            </a:r>
          </a:p>
          <a:p>
            <a:endParaRPr lang="en-US" sz="2000" dirty="0">
              <a:latin typeface="Palatino"/>
              <a:cs typeface="Palatino"/>
            </a:endParaRPr>
          </a:p>
          <a:p>
            <a:r>
              <a:rPr lang="en-US" sz="2000" dirty="0">
                <a:latin typeface="Palatino"/>
                <a:cs typeface="Palatino"/>
              </a:rPr>
              <a:t>Bottom LC results with modified diffusion model using different parameters</a:t>
            </a:r>
          </a:p>
          <a:p>
            <a:endParaRPr lang="en-US" sz="2000" dirty="0">
              <a:latin typeface="Palatino"/>
              <a:cs typeface="Palatino"/>
            </a:endParaRPr>
          </a:p>
          <a:p>
            <a:r>
              <a:rPr lang="en-US" dirty="0">
                <a:latin typeface="Palatino"/>
                <a:cs typeface="Palatino"/>
              </a:rPr>
              <a:t>SN 1993J (squares)</a:t>
            </a:r>
          </a:p>
          <a:p>
            <a:r>
              <a:rPr lang="en-US" dirty="0">
                <a:latin typeface="Palatino"/>
                <a:cs typeface="Palatino"/>
              </a:rPr>
              <a:t>Richmond et al. 1994</a:t>
            </a:r>
          </a:p>
          <a:p>
            <a:endParaRPr lang="en-US" dirty="0">
              <a:latin typeface="Palatino"/>
              <a:cs typeface="Palatino"/>
            </a:endParaRPr>
          </a:p>
          <a:p>
            <a:r>
              <a:rPr lang="en-US" dirty="0">
                <a:latin typeface="Palatino"/>
                <a:cs typeface="Palatino"/>
              </a:rPr>
              <a:t>SN 2008ax (inverted triangles)</a:t>
            </a:r>
          </a:p>
          <a:p>
            <a:r>
              <a:rPr lang="en-US" dirty="0" err="1">
                <a:latin typeface="Palatino"/>
                <a:cs typeface="Palatino"/>
              </a:rPr>
              <a:t>Pastorello</a:t>
            </a:r>
            <a:r>
              <a:rPr lang="en-US" dirty="0">
                <a:latin typeface="Palatino"/>
                <a:cs typeface="Palatino"/>
              </a:rPr>
              <a:t> et al. 2009</a:t>
            </a:r>
          </a:p>
          <a:p>
            <a:endParaRPr lang="en-US" dirty="0">
              <a:latin typeface="Palatino"/>
              <a:cs typeface="Palatino"/>
            </a:endParaRPr>
          </a:p>
          <a:p>
            <a:r>
              <a:rPr lang="en-US" dirty="0">
                <a:latin typeface="Palatino"/>
                <a:cs typeface="Palatino"/>
              </a:rPr>
              <a:t>SN 2011dh (upright triangles)</a:t>
            </a:r>
          </a:p>
          <a:p>
            <a:r>
              <a:rPr lang="en-US" dirty="0" err="1">
                <a:latin typeface="Palatino"/>
                <a:cs typeface="Palatino"/>
              </a:rPr>
              <a:t>Bersten</a:t>
            </a:r>
            <a:r>
              <a:rPr lang="en-US" dirty="0">
                <a:latin typeface="Palatino"/>
                <a:cs typeface="Palatino"/>
              </a:rPr>
              <a:t> et al. 2012</a:t>
            </a:r>
          </a:p>
          <a:p>
            <a:endParaRPr lang="en-US" dirty="0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738507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3838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/>
              <a:t>Combined Data 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2100" y="1288476"/>
            <a:ext cx="7124706" cy="4525963"/>
          </a:xfrm>
        </p:spPr>
        <p:txBody>
          <a:bodyPr/>
          <a:lstStyle/>
          <a:p>
            <a:r>
              <a:rPr lang="en-US" dirty="0" smtClean="0"/>
              <a:t>Optical </a:t>
            </a:r>
          </a:p>
          <a:p>
            <a:pPr lvl="1"/>
            <a:r>
              <a:rPr lang="en-US" dirty="0" smtClean="0"/>
              <a:t>Spectroscopy – series</a:t>
            </a:r>
          </a:p>
          <a:p>
            <a:pPr lvl="1"/>
            <a:r>
              <a:rPr lang="en-US" dirty="0" smtClean="0"/>
              <a:t>Light Curves – early and late</a:t>
            </a:r>
          </a:p>
          <a:p>
            <a:r>
              <a:rPr lang="en-US" dirty="0" smtClean="0"/>
              <a:t>NIR</a:t>
            </a:r>
          </a:p>
          <a:p>
            <a:pPr lvl="1"/>
            <a:r>
              <a:rPr lang="en-US" dirty="0" smtClean="0"/>
              <a:t>Spectroscopy – series (Hsiao, et al.)</a:t>
            </a:r>
          </a:p>
          <a:p>
            <a:pPr lvl="1"/>
            <a:r>
              <a:rPr lang="en-US" dirty="0" smtClean="0"/>
              <a:t>Light Curves – more consistent</a:t>
            </a:r>
          </a:p>
          <a:p>
            <a:r>
              <a:rPr lang="en-US" dirty="0" smtClean="0"/>
              <a:t>UV</a:t>
            </a:r>
          </a:p>
          <a:p>
            <a:pPr lvl="1"/>
            <a:r>
              <a:rPr lang="en-US" dirty="0" smtClean="0"/>
              <a:t>HST</a:t>
            </a:r>
          </a:p>
          <a:p>
            <a:pPr lvl="1"/>
            <a:r>
              <a:rPr lang="en-US" dirty="0" smtClean="0"/>
              <a:t>Swift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120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999534" indent="-35999534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69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38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082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776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3B9CA74-C631-CD42-9629-967AA35005BB}" type="slidenum">
              <a:rPr lang="en-US" sz="1000">
                <a:solidFill>
                  <a:srgbClr val="FFFFFF"/>
                </a:solidFill>
                <a:latin typeface="Times New Roman" charset="0"/>
              </a:rPr>
              <a:pPr/>
              <a:t>12</a:t>
            </a:fld>
            <a:endParaRPr lang="en-US" sz="100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46083" name="Picture 5" descr="sn11d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7" t="18045" r="8047" b="33835"/>
          <a:stretch>
            <a:fillRect/>
          </a:stretch>
        </p:blipFill>
        <p:spPr bwMode="auto">
          <a:xfrm>
            <a:off x="2206628" y="284163"/>
            <a:ext cx="6937375" cy="5435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Box 6"/>
          <p:cNvSpPr txBox="1">
            <a:spLocks noChangeArrowheads="1"/>
          </p:cNvSpPr>
          <p:nvPr/>
        </p:nvSpPr>
        <p:spPr bwMode="auto">
          <a:xfrm>
            <a:off x="3730626" y="5772153"/>
            <a:ext cx="4081655" cy="46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5" tIns="45694" rIns="91385" bIns="4569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Palatino" charset="0"/>
                <a:cs typeface="Palatino" charset="0"/>
              </a:rPr>
              <a:t>SN IIb 2011dh: NIR + optical</a:t>
            </a:r>
          </a:p>
        </p:txBody>
      </p:sp>
      <p:sp>
        <p:nvSpPr>
          <p:cNvPr id="46085" name="TextBox 7"/>
          <p:cNvSpPr txBox="1">
            <a:spLocks noChangeArrowheads="1"/>
          </p:cNvSpPr>
          <p:nvPr/>
        </p:nvSpPr>
        <p:spPr bwMode="auto">
          <a:xfrm>
            <a:off x="7" y="933458"/>
            <a:ext cx="2206625" cy="4031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5" tIns="45694" rIns="91385" bIns="4569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3200">
                <a:solidFill>
                  <a:srgbClr val="93F84F"/>
                </a:solidFill>
                <a:latin typeface="Palatino" charset="0"/>
                <a:cs typeface="Palatino" charset="0"/>
              </a:rPr>
              <a:t>Other SN Types</a:t>
            </a:r>
          </a:p>
          <a:p>
            <a:pPr algn="r" eaLnBrk="1" hangingPunct="1"/>
            <a:endParaRPr lang="en-US">
              <a:latin typeface="Palatino" charset="0"/>
              <a:cs typeface="Palatino" charset="0"/>
            </a:endParaRPr>
          </a:p>
          <a:p>
            <a:pPr algn="r" eaLnBrk="1" hangingPunct="1"/>
            <a:r>
              <a:rPr lang="en-US">
                <a:latin typeface="Palatino" charset="0"/>
                <a:cs typeface="Palatino" charset="0"/>
              </a:rPr>
              <a:t>NIR identifies the emergence of Helium</a:t>
            </a:r>
          </a:p>
          <a:p>
            <a:pPr algn="r" eaLnBrk="1" hangingPunct="1"/>
            <a:endParaRPr lang="en-US">
              <a:latin typeface="Palatino" charset="0"/>
              <a:cs typeface="Palatino" charset="0"/>
            </a:endParaRPr>
          </a:p>
          <a:p>
            <a:pPr algn="r" eaLnBrk="1" hangingPunct="1"/>
            <a:r>
              <a:rPr lang="en-US">
                <a:latin typeface="Palatino" charset="0"/>
                <a:cs typeface="Palatino" charset="0"/>
              </a:rPr>
              <a:t>NIR fits temperature profiles</a:t>
            </a:r>
          </a:p>
        </p:txBody>
      </p:sp>
    </p:spTree>
    <p:extLst>
      <p:ext uri="{BB962C8B-B14F-4D97-AF65-F5344CB8AC3E}">
        <p14:creationId xmlns:p14="http://schemas.microsoft.com/office/powerpoint/2010/main" val="320010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12cg_kaisey_bvrijh_062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3" t="20371" r="3180" b="20926"/>
          <a:stretch/>
        </p:blipFill>
        <p:spPr>
          <a:xfrm>
            <a:off x="4390273" y="1714500"/>
            <a:ext cx="4753727" cy="39243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" name="Picture 2" descr="sn12cg_oirlcfit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3" t="7407" r="7909" b="26852"/>
          <a:stretch/>
        </p:blipFill>
        <p:spPr>
          <a:xfrm>
            <a:off x="0" y="1130300"/>
            <a:ext cx="4457700" cy="45085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TextBox 3"/>
          <p:cNvSpPr txBox="1"/>
          <p:nvPr/>
        </p:nvSpPr>
        <p:spPr>
          <a:xfrm>
            <a:off x="3162300" y="215900"/>
            <a:ext cx="25473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Palatino"/>
                <a:cs typeface="Palatino"/>
              </a:rPr>
              <a:t>SN 2012cg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97000" y="5807670"/>
            <a:ext cx="6863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Palatino"/>
                <a:cs typeface="Palatino"/>
              </a:rPr>
              <a:t>BVriJHKs</a:t>
            </a:r>
            <a:r>
              <a:rPr lang="en-US" sz="2400" dirty="0" smtClean="0">
                <a:latin typeface="Palatino"/>
                <a:cs typeface="Palatino"/>
              </a:rPr>
              <a:t> LCs                          Fitting with </a:t>
            </a:r>
            <a:r>
              <a:rPr lang="en-US" sz="2400" dirty="0" err="1" smtClean="0">
                <a:latin typeface="Palatino"/>
                <a:cs typeface="Palatino"/>
              </a:rPr>
              <a:t>BayeSN</a:t>
            </a:r>
            <a:endParaRPr lang="en-US" sz="2400" dirty="0" smtClean="0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4233211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pic>
        <p:nvPicPr>
          <p:cNvPr id="188419" name="Picture 4" descr="hubble_optNIR_CfA+CSP.pdf                                      00000FA2robert                         C54A261A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8" b="21211"/>
          <a:stretch>
            <a:fillRect/>
          </a:stretch>
        </p:blipFill>
        <p:spPr bwMode="auto">
          <a:xfrm>
            <a:off x="685800" y="1219200"/>
            <a:ext cx="77724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9500" y="228600"/>
            <a:ext cx="69644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latin typeface="Palatino"/>
                <a:cs typeface="Palatino"/>
              </a:rPr>
              <a:t>BayeSN</a:t>
            </a:r>
            <a:r>
              <a:rPr lang="en-US" sz="2400" dirty="0" smtClean="0">
                <a:latin typeface="Palatino"/>
                <a:cs typeface="Palatino"/>
              </a:rPr>
              <a:t> – simultaneous fits to optical and NIR LC</a:t>
            </a:r>
          </a:p>
          <a:p>
            <a:r>
              <a:rPr lang="en-US" sz="2400" dirty="0" smtClean="0">
                <a:latin typeface="Palatino"/>
                <a:cs typeface="Palatino"/>
              </a:rPr>
              <a:t>Reduces scatter in the Hubble Diagram</a:t>
            </a:r>
          </a:p>
        </p:txBody>
      </p:sp>
    </p:spTree>
    <p:extLst>
      <p:ext uri="{BB962C8B-B14F-4D97-AF65-F5344CB8AC3E}">
        <p14:creationId xmlns:p14="http://schemas.microsoft.com/office/powerpoint/2010/main" val="1386118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E4D88-4FD5-0941-AE6D-2917042EE1B2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" name="Picture 2" descr="sn12cg_pbvall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418" y="800100"/>
            <a:ext cx="5024582" cy="65024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4" name="Picture 3" descr="sn12cg_pkcs2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74" y="800100"/>
            <a:ext cx="4847937" cy="62738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TextBox 1"/>
          <p:cNvSpPr txBox="1"/>
          <p:nvPr/>
        </p:nvSpPr>
        <p:spPr>
          <a:xfrm>
            <a:off x="977900" y="254000"/>
            <a:ext cx="7107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Palatino"/>
                <a:cs typeface="Palatino"/>
              </a:rPr>
              <a:t>SN 2012cg – Possible Interaction with Companion?</a:t>
            </a:r>
            <a:endParaRPr lang="en-US" sz="2400" dirty="0" smtClean="0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780660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E4D88-4FD5-0941-AE6D-2917042EE1B2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2" name="Picture 1" descr="sn12cg_pvsi12cg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786" y="419100"/>
            <a:ext cx="4975514" cy="64389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" name="Picture 2" descr="sn12cg_popt12cg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"/>
            <a:ext cx="4975514" cy="64389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TextBox 3"/>
          <p:cNvSpPr txBox="1"/>
          <p:nvPr/>
        </p:nvSpPr>
        <p:spPr>
          <a:xfrm>
            <a:off x="3898900" y="419100"/>
            <a:ext cx="1602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  <a:latin typeface="Palatino"/>
                <a:cs typeface="Palatino"/>
              </a:rPr>
              <a:t>SN 2012cg</a:t>
            </a:r>
            <a:endParaRPr lang="en-US" sz="2400" dirty="0" smtClean="0">
              <a:solidFill>
                <a:schemeClr val="bg2"/>
              </a:solidFill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694569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897382"/>
            <a:ext cx="8077200" cy="5811979"/>
          </a:xfrm>
        </p:spPr>
        <p:txBody>
          <a:bodyPr/>
          <a:lstStyle/>
          <a:p>
            <a:r>
              <a:rPr lang="en-US" dirty="0" smtClean="0"/>
              <a:t>Pan-</a:t>
            </a:r>
            <a:r>
              <a:rPr lang="en-US" dirty="0" err="1" smtClean="0"/>
              <a:t>Starrs</a:t>
            </a:r>
            <a:r>
              <a:rPr lang="en-US" dirty="0" smtClean="0"/>
              <a:t> </a:t>
            </a:r>
            <a:r>
              <a:rPr lang="en-US" sz="2400" dirty="0" smtClean="0"/>
              <a:t>– 150 transients per month</a:t>
            </a:r>
          </a:p>
          <a:p>
            <a:r>
              <a:rPr lang="en-US" dirty="0" smtClean="0"/>
              <a:t>HST – 3 Active Programs</a:t>
            </a:r>
            <a:endParaRPr lang="en-US" dirty="0"/>
          </a:p>
          <a:p>
            <a:r>
              <a:rPr lang="en-US" dirty="0"/>
              <a:t>Magellan</a:t>
            </a:r>
          </a:p>
          <a:p>
            <a:pPr lvl="1"/>
            <a:r>
              <a:rPr lang="en-US" dirty="0"/>
              <a:t>FIRE, </a:t>
            </a:r>
            <a:r>
              <a:rPr lang="en-US" dirty="0" err="1"/>
              <a:t>FourStar</a:t>
            </a:r>
            <a:r>
              <a:rPr lang="en-US" dirty="0"/>
              <a:t>, </a:t>
            </a:r>
            <a:r>
              <a:rPr lang="en-US" dirty="0" err="1"/>
              <a:t>Megacam</a:t>
            </a:r>
            <a:r>
              <a:rPr lang="en-US" dirty="0"/>
              <a:t>, MMIRS</a:t>
            </a:r>
          </a:p>
          <a:p>
            <a:r>
              <a:rPr lang="en-US" dirty="0" smtClean="0"/>
              <a:t>HET/LRS </a:t>
            </a:r>
            <a:r>
              <a:rPr lang="en-US" sz="2400" dirty="0"/>
              <a:t>(4000-10000 </a:t>
            </a:r>
            <a:r>
              <a:rPr lang="en-US" sz="2400" dirty="0" err="1"/>
              <a:t>Å</a:t>
            </a:r>
            <a:r>
              <a:rPr lang="en-US" sz="2400" dirty="0"/>
              <a:t>, R~2000)</a:t>
            </a:r>
          </a:p>
          <a:p>
            <a:pPr lvl="1"/>
            <a:r>
              <a:rPr lang="en-US" dirty="0" smtClean="0"/>
              <a:t>117 spectra from 28 SN</a:t>
            </a:r>
          </a:p>
          <a:p>
            <a:pPr lvl="1"/>
            <a:r>
              <a:rPr lang="en-US" dirty="0" smtClean="0"/>
              <a:t>Also HRS R~30,000</a:t>
            </a:r>
          </a:p>
          <a:p>
            <a:r>
              <a:rPr lang="en-US" dirty="0" smtClean="0"/>
              <a:t>SALT – 2 active programs</a:t>
            </a:r>
          </a:p>
          <a:p>
            <a:pPr lvl="1"/>
            <a:r>
              <a:rPr lang="en-US" dirty="0" smtClean="0"/>
              <a:t>~ 4 spectra per month</a:t>
            </a:r>
          </a:p>
          <a:p>
            <a:r>
              <a:rPr lang="en-US" dirty="0" smtClean="0"/>
              <a:t>ROTSE – finds ~20 SN per year</a:t>
            </a:r>
          </a:p>
        </p:txBody>
      </p:sp>
      <p:sp>
        <p:nvSpPr>
          <p:cNvPr id="4" name="Title 39"/>
          <p:cNvSpPr txBox="1">
            <a:spLocks/>
          </p:cNvSpPr>
          <p:nvPr/>
        </p:nvSpPr>
        <p:spPr bwMode="auto">
          <a:xfrm>
            <a:off x="0" y="133357"/>
            <a:ext cx="9144000" cy="721303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85" tIns="45694" rIns="91385" bIns="4569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Palatino"/>
                <a:ea typeface="ＭＳ Ｐゴシック" charset="-128"/>
                <a:cs typeface="Palatino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Palatino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Palatino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Palatino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Palatino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r>
              <a:rPr lang="en-US" dirty="0">
                <a:solidFill>
                  <a:srgbClr val="93F84F"/>
                </a:solidFill>
                <a:latin typeface="Palatino" charset="0"/>
                <a:ea typeface="ＭＳ Ｐゴシック" charset="0"/>
              </a:rPr>
              <a:t>Other Observing Resources</a:t>
            </a:r>
          </a:p>
        </p:txBody>
      </p:sp>
    </p:spTree>
    <p:extLst>
      <p:ext uri="{BB962C8B-B14F-4D97-AF65-F5344CB8AC3E}">
        <p14:creationId xmlns:p14="http://schemas.microsoft.com/office/powerpoint/2010/main" val="2906217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/>
          </p:cNvSpPr>
          <p:nvPr/>
        </p:nvSpPr>
        <p:spPr bwMode="auto">
          <a:xfrm>
            <a:off x="107156" y="884040"/>
            <a:ext cx="8920758" cy="443805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642915"/>
            <a:endParaRPr lang="en-US" sz="3000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4" y="884039"/>
            <a:ext cx="8933036" cy="4446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/>
          </p:cNvSpPr>
          <p:nvPr/>
        </p:nvSpPr>
        <p:spPr bwMode="auto">
          <a:xfrm>
            <a:off x="446484" y="89297"/>
            <a:ext cx="8259961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642915"/>
            <a:r>
              <a:rPr lang="en-US" sz="3400" b="1">
                <a:solidFill>
                  <a:srgbClr val="FF0000"/>
                </a:solidFill>
                <a:latin typeface="Helvetica Neue" charset="0"/>
                <a:cs typeface="ヒラギノ角ゴ ProN W3" charset="0"/>
                <a:sym typeface="Helvetica Neue" charset="0"/>
              </a:rPr>
              <a:t>Supernova SED</a:t>
            </a:r>
          </a:p>
        </p:txBody>
      </p:sp>
      <p:sp>
        <p:nvSpPr>
          <p:cNvPr id="11268" name="Rectangle 4"/>
          <p:cNvSpPr>
            <a:spLocks/>
          </p:cNvSpPr>
          <p:nvPr/>
        </p:nvSpPr>
        <p:spPr bwMode="auto">
          <a:xfrm>
            <a:off x="6924774" y="5331023"/>
            <a:ext cx="21031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/>
            <a:r>
              <a:rPr lang="en-US" sz="2000" dirty="0">
                <a:solidFill>
                  <a:schemeClr val="bg2"/>
                </a:solidFill>
                <a:latin typeface="Helvetica Neue" charset="0"/>
                <a:cs typeface="ヒラギノ角ゴ ProN W3" charset="0"/>
                <a:sym typeface="Helvetica Neue" charset="0"/>
              </a:rPr>
              <a:t>Foley et al., 2012a</a:t>
            </a:r>
          </a:p>
        </p:txBody>
      </p:sp>
      <p:sp>
        <p:nvSpPr>
          <p:cNvPr id="11269" name="Rectangle 5"/>
          <p:cNvSpPr>
            <a:spLocks/>
          </p:cNvSpPr>
          <p:nvPr/>
        </p:nvSpPr>
        <p:spPr bwMode="auto">
          <a:xfrm>
            <a:off x="2269257" y="1852911"/>
            <a:ext cx="3679031" cy="72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642915"/>
            <a:r>
              <a:rPr lang="en-US" sz="2100" b="1">
                <a:solidFill>
                  <a:srgbClr val="000000"/>
                </a:solidFill>
                <a:latin typeface="Helvetica Neue" charset="0"/>
                <a:cs typeface="ヒラギノ角ゴ ProN W3" charset="0"/>
                <a:sym typeface="Helvetica Neue" charset="0"/>
              </a:rPr>
              <a:t>Hubble</a:t>
            </a:r>
          </a:p>
          <a:p>
            <a:pPr defTabSz="642915"/>
            <a:r>
              <a:rPr lang="en-US" sz="2100" b="1">
                <a:solidFill>
                  <a:srgbClr val="000000"/>
                </a:solidFill>
                <a:latin typeface="Helvetica Neue" charset="0"/>
                <a:cs typeface="ヒラギノ角ゴ ProN W3" charset="0"/>
                <a:sym typeface="Helvetica Neue" charset="0"/>
              </a:rPr>
              <a:t>UV/Optical</a:t>
            </a:r>
          </a:p>
        </p:txBody>
      </p:sp>
      <p:sp>
        <p:nvSpPr>
          <p:cNvPr id="11270" name="Rectangle 6"/>
          <p:cNvSpPr>
            <a:spLocks/>
          </p:cNvSpPr>
          <p:nvPr/>
        </p:nvSpPr>
        <p:spPr bwMode="auto">
          <a:xfrm>
            <a:off x="4161235" y="3585269"/>
            <a:ext cx="3679031" cy="72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642915"/>
            <a:r>
              <a:rPr lang="en-US" sz="2100" b="1">
                <a:solidFill>
                  <a:srgbClr val="000000"/>
                </a:solidFill>
                <a:latin typeface="Helvetica Neue" charset="0"/>
                <a:cs typeface="ヒラギノ角ゴ ProN W3" charset="0"/>
                <a:sym typeface="Helvetica Neue" charset="0"/>
              </a:rPr>
              <a:t>Magellan FIRE</a:t>
            </a:r>
          </a:p>
          <a:p>
            <a:pPr defTabSz="642915"/>
            <a:r>
              <a:rPr lang="en-US" sz="2100" b="1">
                <a:solidFill>
                  <a:srgbClr val="000000"/>
                </a:solidFill>
                <a:latin typeface="Helvetica Neue" charset="0"/>
                <a:cs typeface="ヒラギノ角ゴ ProN W3" charset="0"/>
                <a:sym typeface="Helvetica Neue" charset="0"/>
              </a:rPr>
              <a:t>NIR</a:t>
            </a:r>
          </a:p>
        </p:txBody>
      </p:sp>
    </p:spTree>
    <p:extLst>
      <p:ext uri="{BB962C8B-B14F-4D97-AF65-F5344CB8AC3E}">
        <p14:creationId xmlns:p14="http://schemas.microsoft.com/office/powerpoint/2010/main" val="27920101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Line 1"/>
          <p:cNvSpPr>
            <a:spLocks noChangeShapeType="1"/>
          </p:cNvSpPr>
          <p:nvPr/>
        </p:nvSpPr>
        <p:spPr bwMode="auto">
          <a:xfrm>
            <a:off x="857251" y="1910954"/>
            <a:ext cx="26789" cy="4384477"/>
          </a:xfrm>
          <a:prstGeom prst="line">
            <a:avLst/>
          </a:prstGeom>
          <a:noFill/>
          <a:ln w="127000">
            <a:solidFill>
              <a:srgbClr val="00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642915"/>
            <a:endParaRPr lang="en-US" sz="3000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2290" name="Line 2"/>
          <p:cNvSpPr>
            <a:spLocks noChangeShapeType="1"/>
          </p:cNvSpPr>
          <p:nvPr/>
        </p:nvSpPr>
        <p:spPr bwMode="auto">
          <a:xfrm rot="10800000">
            <a:off x="839391" y="6286500"/>
            <a:ext cx="7841382" cy="0"/>
          </a:xfrm>
          <a:prstGeom prst="line">
            <a:avLst/>
          </a:prstGeom>
          <a:noFill/>
          <a:ln w="127000">
            <a:solidFill>
              <a:srgbClr val="00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642915"/>
            <a:endParaRPr lang="en-US" sz="3000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2291" name="Rectangle 3"/>
          <p:cNvSpPr>
            <a:spLocks/>
          </p:cNvSpPr>
          <p:nvPr/>
        </p:nvSpPr>
        <p:spPr bwMode="auto">
          <a:xfrm rot="-5400000">
            <a:off x="161851" y="3969246"/>
            <a:ext cx="866180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15"/>
            <a:r>
              <a:rPr lang="en-US" sz="2500" b="1">
                <a:solidFill>
                  <a:srgbClr val="000000"/>
                </a:solidFill>
                <a:latin typeface="Helvetica Neue" charset="0"/>
                <a:cs typeface="ヒラギノ角ゴ ProN W3" charset="0"/>
                <a:sym typeface="Helvetica Neue" charset="0"/>
              </a:rPr>
              <a:t>Flux</a:t>
            </a:r>
          </a:p>
        </p:txBody>
      </p:sp>
      <p:sp>
        <p:nvSpPr>
          <p:cNvPr id="12292" name="Rectangle 4"/>
          <p:cNvSpPr>
            <a:spLocks/>
          </p:cNvSpPr>
          <p:nvPr/>
        </p:nvSpPr>
        <p:spPr bwMode="auto">
          <a:xfrm>
            <a:off x="2921125" y="6326684"/>
            <a:ext cx="3679031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15"/>
            <a:r>
              <a:rPr lang="en-US" sz="2500" b="1">
                <a:solidFill>
                  <a:srgbClr val="000000"/>
                </a:solidFill>
                <a:latin typeface="Helvetica Neue" charset="0"/>
                <a:cs typeface="ヒラギノ角ゴ ProN W3" charset="0"/>
                <a:sym typeface="Helvetica Neue" charset="0"/>
              </a:rPr>
              <a:t>Wavelength</a:t>
            </a:r>
          </a:p>
        </p:txBody>
      </p:sp>
      <p:sp>
        <p:nvSpPr>
          <p:cNvPr id="12293" name="Rectangle 5"/>
          <p:cNvSpPr>
            <a:spLocks/>
          </p:cNvSpPr>
          <p:nvPr/>
        </p:nvSpPr>
        <p:spPr bwMode="auto">
          <a:xfrm>
            <a:off x="1956718" y="2107406"/>
            <a:ext cx="3679031" cy="39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15"/>
            <a:r>
              <a:rPr lang="en-US" sz="2100" b="1">
                <a:solidFill>
                  <a:srgbClr val="000000"/>
                </a:solidFill>
                <a:latin typeface="Helvetica Neue" charset="0"/>
                <a:cs typeface="ヒラギノ角ゴ ProN W3" charset="0"/>
                <a:sym typeface="Helvetica Neue" charset="0"/>
              </a:rPr>
              <a:t>10,000 K Blackbody</a:t>
            </a:r>
          </a:p>
        </p:txBody>
      </p:sp>
      <p:grpSp>
        <p:nvGrpSpPr>
          <p:cNvPr id="11275" name="Group 11"/>
          <p:cNvGrpSpPr>
            <a:grpSpLocks/>
          </p:cNvGrpSpPr>
          <p:nvPr/>
        </p:nvGrpSpPr>
        <p:grpSpPr bwMode="auto">
          <a:xfrm>
            <a:off x="1768078" y="2750344"/>
            <a:ext cx="5912570" cy="3077394"/>
            <a:chOff x="0" y="0"/>
            <a:chExt cx="5297" cy="2757"/>
          </a:xfrm>
        </p:grpSpPr>
        <p:sp>
          <p:nvSpPr>
            <p:cNvPr id="12301" name="Freeform 6"/>
            <p:cNvSpPr>
              <a:spLocks/>
            </p:cNvSpPr>
            <p:nvPr/>
          </p:nvSpPr>
          <p:spPr bwMode="auto">
            <a:xfrm>
              <a:off x="2544" y="1992"/>
              <a:ext cx="544" cy="765"/>
            </a:xfrm>
            <a:custGeom>
              <a:avLst/>
              <a:gdLst>
                <a:gd name="T0" fmla="*/ 0 w 21600"/>
                <a:gd name="T1" fmla="*/ 0 h 11300"/>
                <a:gd name="T2" fmla="*/ 544 w 21600"/>
                <a:gd name="T3" fmla="*/ 344 h 1130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1600" h="11300">
                  <a:moveTo>
                    <a:pt x="0" y="0"/>
                  </a:moveTo>
                  <a:cubicBezTo>
                    <a:pt x="0" y="0"/>
                    <a:pt x="13976" y="21600"/>
                    <a:pt x="21600" y="5075"/>
                  </a:cubicBezTo>
                </a:path>
              </a:pathLst>
            </a:custGeom>
            <a:noFill/>
            <a:ln w="76200" cap="flat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ctr" defTabSz="642915"/>
              <a:endParaRPr lang="en-US" sz="30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2302" name="Freeform 7"/>
            <p:cNvSpPr>
              <a:spLocks/>
            </p:cNvSpPr>
            <p:nvPr/>
          </p:nvSpPr>
          <p:spPr bwMode="auto">
            <a:xfrm>
              <a:off x="1520" y="936"/>
              <a:ext cx="472" cy="601"/>
            </a:xfrm>
            <a:custGeom>
              <a:avLst/>
              <a:gdLst>
                <a:gd name="T0" fmla="*/ 472 w 21600"/>
                <a:gd name="T1" fmla="*/ 552 h 15318"/>
                <a:gd name="T2" fmla="*/ 0 w 21600"/>
                <a:gd name="T3" fmla="*/ 0 h 1531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1600" h="15318">
                  <a:moveTo>
                    <a:pt x="21600" y="14060"/>
                  </a:moveTo>
                  <a:cubicBezTo>
                    <a:pt x="21600" y="14060"/>
                    <a:pt x="7688" y="21600"/>
                    <a:pt x="0" y="0"/>
                  </a:cubicBezTo>
                </a:path>
              </a:pathLst>
            </a:custGeom>
            <a:noFill/>
            <a:ln w="76200" cap="flat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ctr" defTabSz="642915"/>
              <a:endParaRPr lang="en-US" sz="30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2303" name="Freeform 8"/>
            <p:cNvSpPr>
              <a:spLocks/>
            </p:cNvSpPr>
            <p:nvPr/>
          </p:nvSpPr>
          <p:spPr bwMode="auto">
            <a:xfrm>
              <a:off x="896" y="16"/>
              <a:ext cx="296" cy="737"/>
            </a:xfrm>
            <a:custGeom>
              <a:avLst/>
              <a:gdLst>
                <a:gd name="T0" fmla="*/ 296 w 21600"/>
                <a:gd name="T1" fmla="*/ 440 h 11846"/>
                <a:gd name="T2" fmla="*/ 0 w 21600"/>
                <a:gd name="T3" fmla="*/ 0 h 1184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1600" h="11846">
                  <a:moveTo>
                    <a:pt x="21600" y="7071"/>
                  </a:moveTo>
                  <a:cubicBezTo>
                    <a:pt x="21600" y="7071"/>
                    <a:pt x="8757" y="21600"/>
                    <a:pt x="0" y="0"/>
                  </a:cubicBezTo>
                </a:path>
              </a:pathLst>
            </a:custGeom>
            <a:noFill/>
            <a:ln w="76200" cap="flat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ctr" defTabSz="642915"/>
              <a:endParaRPr lang="en-US" sz="30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2304" name="Freeform 9"/>
            <p:cNvSpPr>
              <a:spLocks/>
            </p:cNvSpPr>
            <p:nvPr/>
          </p:nvSpPr>
          <p:spPr bwMode="auto">
            <a:xfrm>
              <a:off x="0" y="0"/>
              <a:ext cx="240" cy="1175"/>
            </a:xfrm>
            <a:custGeom>
              <a:avLst/>
              <a:gdLst>
                <a:gd name="T0" fmla="*/ 240 w 21600"/>
                <a:gd name="T1" fmla="*/ 0 h 11544"/>
                <a:gd name="T2" fmla="*/ 0 w 21600"/>
                <a:gd name="T3" fmla="*/ 584 h 1154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1600" h="11544">
                  <a:moveTo>
                    <a:pt x="21600" y="0"/>
                  </a:moveTo>
                  <a:cubicBezTo>
                    <a:pt x="21600" y="0"/>
                    <a:pt x="11520" y="21600"/>
                    <a:pt x="0" y="5734"/>
                  </a:cubicBezTo>
                </a:path>
              </a:pathLst>
            </a:custGeom>
            <a:noFill/>
            <a:ln w="76200" cap="flat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ctr" defTabSz="642915"/>
              <a:endParaRPr lang="en-US" sz="30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2305" name="Rectangle 10"/>
            <p:cNvSpPr>
              <a:spLocks/>
            </p:cNvSpPr>
            <p:nvPr/>
          </p:nvSpPr>
          <p:spPr bwMode="auto">
            <a:xfrm>
              <a:off x="2001" y="1688"/>
              <a:ext cx="3296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15"/>
              <a:r>
                <a:rPr lang="en-US" sz="2100" b="1">
                  <a:solidFill>
                    <a:srgbClr val="0000FF"/>
                  </a:solidFill>
                  <a:latin typeface="Helvetica Neue" charset="0"/>
                  <a:cs typeface="ヒラギノ角ゴ ProN W3" charset="0"/>
                  <a:sym typeface="Helvetica Neue" charset="0"/>
                </a:rPr>
                <a:t>Absorption Lines</a:t>
              </a:r>
            </a:p>
          </p:txBody>
        </p:sp>
      </p:grpSp>
      <p:grpSp>
        <p:nvGrpSpPr>
          <p:cNvPr id="11278" name="Group 14"/>
          <p:cNvGrpSpPr>
            <a:grpSpLocks/>
          </p:cNvGrpSpPr>
          <p:nvPr/>
        </p:nvGrpSpPr>
        <p:grpSpPr bwMode="auto">
          <a:xfrm>
            <a:off x="1553766" y="2536032"/>
            <a:ext cx="3394398" cy="2500313"/>
            <a:chOff x="0" y="0"/>
            <a:chExt cx="3041" cy="2240"/>
          </a:xfrm>
        </p:grpSpPr>
        <p:sp>
          <p:nvSpPr>
            <p:cNvPr id="12299" name="Freeform 12"/>
            <p:cNvSpPr>
              <a:spLocks/>
            </p:cNvSpPr>
            <p:nvPr/>
          </p:nvSpPr>
          <p:spPr bwMode="auto">
            <a:xfrm>
              <a:off x="0" y="15"/>
              <a:ext cx="992" cy="2225"/>
            </a:xfrm>
            <a:custGeom>
              <a:avLst/>
              <a:gdLst>
                <a:gd name="T0" fmla="*/ 992 w 21600"/>
                <a:gd name="T1" fmla="*/ 720 h 16776"/>
                <a:gd name="T2" fmla="*/ 0 w 21600"/>
                <a:gd name="T3" fmla="*/ 2865 h 1677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1600" h="16776">
                  <a:moveTo>
                    <a:pt x="21600" y="606"/>
                  </a:moveTo>
                  <a:cubicBezTo>
                    <a:pt x="21600" y="606"/>
                    <a:pt x="3135" y="-4824"/>
                    <a:pt x="0" y="16776"/>
                  </a:cubicBezTo>
                </a:path>
              </a:pathLst>
            </a:custGeom>
            <a:noFill/>
            <a:ln w="762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ctr" defTabSz="642915"/>
              <a:endParaRPr lang="en-US" sz="30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2300" name="Rectangle 13"/>
            <p:cNvSpPr>
              <a:spLocks/>
            </p:cNvSpPr>
            <p:nvPr/>
          </p:nvSpPr>
          <p:spPr bwMode="auto">
            <a:xfrm>
              <a:off x="1169" y="0"/>
              <a:ext cx="1872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15"/>
              <a:r>
                <a:rPr lang="en-US" sz="2100" b="1">
                  <a:solidFill>
                    <a:srgbClr val="FF0000"/>
                  </a:solidFill>
                  <a:latin typeface="Helvetica Neue" charset="0"/>
                  <a:cs typeface="ヒラギノ角ゴ ProN W3" charset="0"/>
                  <a:sym typeface="Helvetica Neue" charset="0"/>
                </a:rPr>
                <a:t>Line Blanketing</a:t>
              </a:r>
            </a:p>
          </p:txBody>
        </p:sp>
      </p:grpSp>
      <p:pic>
        <p:nvPicPr>
          <p:cNvPr id="12296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55" y="1169789"/>
            <a:ext cx="7043291" cy="5134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Rectangle 16"/>
          <p:cNvSpPr>
            <a:spLocks/>
          </p:cNvSpPr>
          <p:nvPr/>
        </p:nvSpPr>
        <p:spPr bwMode="auto">
          <a:xfrm>
            <a:off x="446484" y="89297"/>
            <a:ext cx="8259961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642915"/>
            <a:r>
              <a:rPr lang="en-US" sz="3400" b="1">
                <a:solidFill>
                  <a:srgbClr val="FF0000"/>
                </a:solidFill>
                <a:latin typeface="Helvetica Neue" charset="0"/>
                <a:cs typeface="ヒラギノ角ゴ ProN W3" charset="0"/>
                <a:sym typeface="Helvetica Neue" charset="0"/>
              </a:rPr>
              <a:t>Supernova SED</a:t>
            </a:r>
          </a:p>
        </p:txBody>
      </p:sp>
      <p:pic>
        <p:nvPicPr>
          <p:cNvPr id="11281" name="Picture 1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1490" y="1571625"/>
            <a:ext cx="25180603" cy="5589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22420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01" y="896217"/>
            <a:ext cx="8826500" cy="5442238"/>
          </a:xfrm>
        </p:spPr>
        <p:txBody>
          <a:bodyPr/>
          <a:lstStyle/>
          <a:p>
            <a:r>
              <a:rPr lang="en-US" dirty="0" smtClean="0"/>
              <a:t>6.5m MMT/</a:t>
            </a:r>
            <a:r>
              <a:rPr lang="en-US" dirty="0" err="1" smtClean="0"/>
              <a:t>BlueChannel</a:t>
            </a:r>
            <a:r>
              <a:rPr lang="en-US" dirty="0" smtClean="0"/>
              <a:t> </a:t>
            </a:r>
            <a:r>
              <a:rPr lang="en-US" sz="2800" dirty="0"/>
              <a:t>(3200-8600 </a:t>
            </a:r>
            <a:r>
              <a:rPr lang="en-US" sz="2800" dirty="0" err="1"/>
              <a:t>Å</a:t>
            </a:r>
            <a:r>
              <a:rPr lang="en-US" sz="2800" dirty="0"/>
              <a:t>, R~5000)</a:t>
            </a:r>
          </a:p>
          <a:p>
            <a:pPr lvl="1"/>
            <a:r>
              <a:rPr lang="en-US" dirty="0" smtClean="0"/>
              <a:t>PS1 follow-up, RAISIN targets, faint SN</a:t>
            </a:r>
          </a:p>
          <a:p>
            <a:pPr marL="456940" lvl="1" indent="0">
              <a:buNone/>
            </a:pPr>
            <a:endParaRPr lang="en-US" sz="1600" dirty="0"/>
          </a:p>
          <a:p>
            <a:pPr marL="342706" lvl="1" indent="-342706"/>
            <a:r>
              <a:rPr lang="en-US" sz="3200" dirty="0"/>
              <a:t>1.5m/FAST </a:t>
            </a:r>
            <a:r>
              <a:rPr lang="en-US" dirty="0"/>
              <a:t>(</a:t>
            </a:r>
            <a:r>
              <a:rPr lang="en-US" dirty="0" smtClean="0"/>
              <a:t>3400</a:t>
            </a:r>
            <a:r>
              <a:rPr lang="en-US" dirty="0"/>
              <a:t>-7600 </a:t>
            </a:r>
            <a:r>
              <a:rPr lang="en-US" dirty="0" err="1" smtClean="0"/>
              <a:t>Å</a:t>
            </a:r>
            <a:r>
              <a:rPr lang="en-US" dirty="0" smtClean="0"/>
              <a:t>, R~3000)</a:t>
            </a:r>
            <a:endParaRPr lang="en-US" dirty="0"/>
          </a:p>
          <a:p>
            <a:pPr lvl="1"/>
            <a:r>
              <a:rPr lang="en-US" dirty="0" smtClean="0"/>
              <a:t>Classification, spectral sequences</a:t>
            </a:r>
          </a:p>
          <a:p>
            <a:pPr marL="456940" lvl="1" indent="0">
              <a:buNone/>
            </a:pPr>
            <a:endParaRPr lang="en-US" sz="1600" dirty="0"/>
          </a:p>
          <a:p>
            <a:r>
              <a:rPr lang="en-US" dirty="0" smtClean="0"/>
              <a:t>1.2m/</a:t>
            </a:r>
            <a:r>
              <a:rPr lang="en-US" dirty="0" err="1" smtClean="0"/>
              <a:t>KeplerCam</a:t>
            </a:r>
            <a:r>
              <a:rPr lang="en-US" dirty="0" smtClean="0"/>
              <a:t> – </a:t>
            </a:r>
            <a:r>
              <a:rPr lang="en-US" dirty="0" err="1" smtClean="0"/>
              <a:t>uBVri</a:t>
            </a:r>
            <a:r>
              <a:rPr lang="en-US" dirty="0" smtClean="0"/>
              <a:t> photometry</a:t>
            </a:r>
          </a:p>
          <a:p>
            <a:pPr lvl="1"/>
            <a:r>
              <a:rPr lang="en-US" dirty="0" smtClean="0"/>
              <a:t>Now robotic</a:t>
            </a:r>
          </a:p>
          <a:p>
            <a:pPr marL="456940" lvl="1" indent="0">
              <a:buNone/>
            </a:pPr>
            <a:endParaRPr lang="en-US" sz="1600" dirty="0"/>
          </a:p>
          <a:p>
            <a:r>
              <a:rPr lang="en-US" dirty="0" smtClean="0"/>
              <a:t>1.3m PAIRITEL - JHKs photometry</a:t>
            </a:r>
          </a:p>
          <a:p>
            <a:pPr lvl="1"/>
            <a:r>
              <a:rPr lang="en-US" dirty="0" smtClean="0"/>
              <a:t>Robotic</a:t>
            </a:r>
          </a:p>
        </p:txBody>
      </p:sp>
      <p:sp>
        <p:nvSpPr>
          <p:cNvPr id="4" name="Title 39"/>
          <p:cNvSpPr txBox="1">
            <a:spLocks/>
          </p:cNvSpPr>
          <p:nvPr/>
        </p:nvSpPr>
        <p:spPr bwMode="auto">
          <a:xfrm>
            <a:off x="0" y="133357"/>
            <a:ext cx="9144000" cy="721303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85" tIns="45694" rIns="91385" bIns="4569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Palatino"/>
                <a:ea typeface="ＭＳ Ｐゴシック" charset="-128"/>
                <a:cs typeface="Palatino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Palatino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Palatino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Palatino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Palatino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r>
              <a:rPr lang="en-US" dirty="0">
                <a:solidFill>
                  <a:srgbClr val="93F84F"/>
                </a:solidFill>
                <a:latin typeface="Palatino" charset="0"/>
                <a:ea typeface="ＭＳ Ｐゴシック" charset="0"/>
              </a:rPr>
              <a:t>The F. L. Whipple Observatory</a:t>
            </a:r>
          </a:p>
        </p:txBody>
      </p:sp>
    </p:spTree>
    <p:extLst>
      <p:ext uri="{BB962C8B-B14F-4D97-AF65-F5344CB8AC3E}">
        <p14:creationId xmlns:p14="http://schemas.microsoft.com/office/powerpoint/2010/main" val="3523535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250032" y="517922"/>
            <a:ext cx="4625578" cy="803672"/>
          </a:xfrm>
          <a:ln/>
        </p:spPr>
        <p:txBody>
          <a:bodyPr/>
          <a:lstStyle/>
          <a:p>
            <a:r>
              <a:rPr lang="en-US"/>
              <a:t>Pan-STARRS1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98291" y="1803800"/>
            <a:ext cx="4536281" cy="4152305"/>
          </a:xfrm>
          <a:ln/>
        </p:spPr>
        <p:txBody>
          <a:bodyPr/>
          <a:lstStyle/>
          <a:p>
            <a:pPr marL="624863">
              <a:buClr>
                <a:srgbClr val="343434"/>
              </a:buClr>
            </a:pPr>
            <a:r>
              <a:rPr lang="en-US" sz="2500">
                <a:solidFill>
                  <a:srgbClr val="343434"/>
                </a:solidFill>
              </a:rPr>
              <a:t>1.8 m telescope on Haleakala, Maui</a:t>
            </a:r>
          </a:p>
          <a:p>
            <a:pPr marL="624863">
              <a:buClr>
                <a:srgbClr val="343434"/>
              </a:buClr>
            </a:pPr>
            <a:r>
              <a:rPr lang="en-US" sz="2500">
                <a:solidFill>
                  <a:srgbClr val="343434"/>
                </a:solidFill>
              </a:rPr>
              <a:t>1.4 Gigapixel camera</a:t>
            </a:r>
          </a:p>
          <a:p>
            <a:pPr marL="624863">
              <a:buClr>
                <a:srgbClr val="343434"/>
              </a:buClr>
            </a:pPr>
            <a:r>
              <a:rPr lang="en-US" sz="2500">
                <a:solidFill>
                  <a:srgbClr val="343434"/>
                </a:solidFill>
              </a:rPr>
              <a:t>7.2 sq. deg. (0.258</a:t>
            </a:r>
            <a:r>
              <a:rPr lang="ja-JP" altLang="en-US" sz="2500">
                <a:solidFill>
                  <a:srgbClr val="343434"/>
                </a:solidFill>
                <a:latin typeface="Arial"/>
              </a:rPr>
              <a:t>”</a:t>
            </a:r>
            <a:r>
              <a:rPr lang="en-US" sz="2500">
                <a:solidFill>
                  <a:srgbClr val="343434"/>
                </a:solidFill>
              </a:rPr>
              <a:t>/pix)</a:t>
            </a:r>
          </a:p>
          <a:p>
            <a:pPr marL="624863">
              <a:buClr>
                <a:srgbClr val="343434"/>
              </a:buClr>
            </a:pPr>
            <a:r>
              <a:rPr lang="en-US" sz="2500">
                <a:solidFill>
                  <a:srgbClr val="343434"/>
                </a:solidFill>
              </a:rPr>
              <a:t>Median image FWHM~1.1</a:t>
            </a:r>
            <a:r>
              <a:rPr lang="ja-JP" altLang="en-US" sz="2500">
                <a:solidFill>
                  <a:srgbClr val="343434"/>
                </a:solidFill>
                <a:latin typeface="Arial"/>
              </a:rPr>
              <a:t>”</a:t>
            </a:r>
            <a:r>
              <a:rPr lang="en-US" sz="2500">
                <a:solidFill>
                  <a:srgbClr val="343434"/>
                </a:solidFill>
              </a:rPr>
              <a:t> </a:t>
            </a:r>
          </a:p>
          <a:p>
            <a:pPr marL="624863">
              <a:buClr>
                <a:srgbClr val="343434"/>
              </a:buClr>
            </a:pPr>
            <a:r>
              <a:rPr lang="en-US" sz="2500">
                <a:solidFill>
                  <a:srgbClr val="343434"/>
                </a:solidFill>
              </a:rPr>
              <a:t>Full survey operations began in May 2010</a:t>
            </a:r>
          </a:p>
        </p:txBody>
      </p:sp>
      <p:pic>
        <p:nvPicPr>
          <p:cNvPr id="21507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7" y="3251523"/>
            <a:ext cx="3982641" cy="2794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4"/>
          <p:cNvSpPr>
            <a:spLocks/>
          </p:cNvSpPr>
          <p:nvPr/>
        </p:nvSpPr>
        <p:spPr bwMode="auto">
          <a:xfrm>
            <a:off x="6813354" y="6018609"/>
            <a:ext cx="1991015" cy="31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26779" tIns="26779" rIns="26779" bIns="26779">
            <a:spAutoFit/>
          </a:bodyPr>
          <a:lstStyle/>
          <a:p>
            <a:pPr defTabSz="642749"/>
            <a:r>
              <a:rPr lang="en-US" sz="1700">
                <a:solidFill>
                  <a:srgbClr val="343434"/>
                </a:solidFill>
                <a:cs typeface="Arial" charset="0"/>
                <a:sym typeface="Arial" charset="0"/>
              </a:rPr>
              <a:t>Tonry, Stubbs, et al.</a:t>
            </a:r>
          </a:p>
        </p:txBody>
      </p:sp>
      <p:sp>
        <p:nvSpPr>
          <p:cNvPr id="21509" name="Rectangle 5"/>
          <p:cNvSpPr>
            <a:spLocks/>
          </p:cNvSpPr>
          <p:nvPr/>
        </p:nvSpPr>
        <p:spPr bwMode="auto">
          <a:xfrm>
            <a:off x="5768579" y="5161360"/>
            <a:ext cx="234630" cy="44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26779" tIns="26779" rIns="26779" bIns="26779">
            <a:spAutoFit/>
          </a:bodyPr>
          <a:lstStyle/>
          <a:p>
            <a:pPr defTabSz="642749"/>
            <a:r>
              <a:rPr lang="en-US" sz="2500">
                <a:solidFill>
                  <a:srgbClr val="0091CE"/>
                </a:solidFill>
                <a:cs typeface="Arial" charset="0"/>
                <a:sym typeface="Arial" charset="0"/>
              </a:rPr>
              <a:t>g</a:t>
            </a:r>
          </a:p>
        </p:txBody>
      </p:sp>
      <p:sp>
        <p:nvSpPr>
          <p:cNvPr id="21510" name="Rectangle 6"/>
          <p:cNvSpPr>
            <a:spLocks/>
          </p:cNvSpPr>
          <p:nvPr/>
        </p:nvSpPr>
        <p:spPr bwMode="auto">
          <a:xfrm>
            <a:off x="6465097" y="5161360"/>
            <a:ext cx="162301" cy="44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26779" tIns="26779" rIns="26779" bIns="26779">
            <a:spAutoFit/>
          </a:bodyPr>
          <a:lstStyle/>
          <a:p>
            <a:pPr defTabSz="642749"/>
            <a:r>
              <a:rPr lang="en-US" sz="2500">
                <a:solidFill>
                  <a:srgbClr val="D90B00"/>
                </a:solidFill>
                <a:cs typeface="Arial" charset="0"/>
                <a:sym typeface="Arial" charset="0"/>
              </a:rPr>
              <a:t>r</a:t>
            </a:r>
          </a:p>
        </p:txBody>
      </p:sp>
      <p:sp>
        <p:nvSpPr>
          <p:cNvPr id="21511" name="Rectangle 7"/>
          <p:cNvSpPr>
            <a:spLocks/>
          </p:cNvSpPr>
          <p:nvPr/>
        </p:nvSpPr>
        <p:spPr bwMode="auto">
          <a:xfrm>
            <a:off x="7090172" y="5161360"/>
            <a:ext cx="126216" cy="44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26779" tIns="26779" rIns="26779" bIns="26779">
            <a:spAutoFit/>
          </a:bodyPr>
          <a:lstStyle/>
          <a:p>
            <a:pPr defTabSz="642749"/>
            <a:r>
              <a:rPr lang="en-US" sz="2500">
                <a:solidFill>
                  <a:srgbClr val="FD9A00"/>
                </a:solidFill>
                <a:cs typeface="Arial" charset="0"/>
                <a:sym typeface="Arial" charset="0"/>
              </a:rPr>
              <a:t>i</a:t>
            </a:r>
          </a:p>
        </p:txBody>
      </p:sp>
      <p:sp>
        <p:nvSpPr>
          <p:cNvPr id="21512" name="Rectangle 8"/>
          <p:cNvSpPr>
            <a:spLocks/>
          </p:cNvSpPr>
          <p:nvPr/>
        </p:nvSpPr>
        <p:spPr bwMode="auto">
          <a:xfrm>
            <a:off x="7554521" y="5161360"/>
            <a:ext cx="216403" cy="44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26779" tIns="26779" rIns="26779" bIns="26779">
            <a:spAutoFit/>
          </a:bodyPr>
          <a:lstStyle/>
          <a:p>
            <a:pPr defTabSz="642749"/>
            <a:r>
              <a:rPr lang="en-US" sz="2500">
                <a:solidFill>
                  <a:srgbClr val="003DCC"/>
                </a:solidFill>
                <a:cs typeface="Arial" charset="0"/>
                <a:sym typeface="Arial" charset="0"/>
              </a:rPr>
              <a:t>z</a:t>
            </a:r>
          </a:p>
        </p:txBody>
      </p:sp>
      <p:sp>
        <p:nvSpPr>
          <p:cNvPr id="21513" name="Rectangle 9"/>
          <p:cNvSpPr>
            <a:spLocks/>
          </p:cNvSpPr>
          <p:nvPr/>
        </p:nvSpPr>
        <p:spPr bwMode="auto">
          <a:xfrm>
            <a:off x="7965286" y="5161360"/>
            <a:ext cx="216403" cy="44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26779" tIns="26779" rIns="26779" bIns="26779">
            <a:spAutoFit/>
          </a:bodyPr>
          <a:lstStyle/>
          <a:p>
            <a:pPr defTabSz="642749"/>
            <a:r>
              <a:rPr lang="en-US" sz="2500">
                <a:solidFill>
                  <a:srgbClr val="0E002D"/>
                </a:solidFill>
                <a:cs typeface="Arial" charset="0"/>
                <a:sym typeface="Arial" charset="0"/>
              </a:rPr>
              <a:t>y</a:t>
            </a:r>
          </a:p>
        </p:txBody>
      </p:sp>
      <p:pic>
        <p:nvPicPr>
          <p:cNvPr id="2151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543" y="363887"/>
            <a:ext cx="3804047" cy="254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31785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892975" y="517922"/>
            <a:ext cx="7358063" cy="1205508"/>
          </a:xfrm>
          <a:ln/>
        </p:spPr>
        <p:txBody>
          <a:bodyPr/>
          <a:lstStyle/>
          <a:p>
            <a:r>
              <a:rPr lang="en-US"/>
              <a:t>Medium Deep Survey (MDS)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1805" y="1839516"/>
            <a:ext cx="3884414" cy="4518422"/>
          </a:xfrm>
          <a:ln/>
        </p:spPr>
        <p:txBody>
          <a:bodyPr/>
          <a:lstStyle/>
          <a:p>
            <a:pPr marL="624831"/>
            <a:r>
              <a:rPr lang="en-US"/>
              <a:t>10 fields across sky (each 7.2 sq. deg.)</a:t>
            </a:r>
          </a:p>
          <a:p>
            <a:pPr marL="624831"/>
            <a:r>
              <a:rPr lang="en-US"/>
              <a:t>4-5 observed nightly</a:t>
            </a:r>
          </a:p>
          <a:p>
            <a:pPr marL="624831"/>
            <a:r>
              <a:rPr lang="en-US"/>
              <a:t>~3 day cadence for each filter</a:t>
            </a:r>
          </a:p>
          <a:p>
            <a:pPr marL="624831"/>
            <a:r>
              <a:rPr lang="en-US"/>
              <a:t>Limiting mag ~24 in griz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807" y="2240242"/>
            <a:ext cx="3768328" cy="208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3822" y="-56387"/>
            <a:ext cx="7712225" cy="18959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lIns="91416" tIns="45709" rIns="91416" bIns="45709" rtlCol="0">
            <a:spAutoFit/>
          </a:bodyPr>
          <a:lstStyle/>
          <a:p>
            <a:pPr marL="342706" indent="-342706" defTabSz="914165" eaLnBrk="0" hangingPunct="0">
              <a:spcBef>
                <a:spcPct val="20000"/>
              </a:spcBef>
              <a:buFontTx/>
              <a:buChar char="•"/>
            </a:pPr>
            <a:r>
              <a:rPr lang="en-US" sz="3200" kern="0" dirty="0">
                <a:solidFill>
                  <a:srgbClr val="FFFFFF"/>
                </a:solidFill>
                <a:latin typeface="Palatino"/>
                <a:ea typeface="ＭＳ Ｐゴシック" charset="-128"/>
                <a:cs typeface="Palatino"/>
              </a:rPr>
              <a:t>PS1 – 150 transients per month </a:t>
            </a:r>
          </a:p>
          <a:p>
            <a:pPr marL="742528" lvl="1" indent="-285587" defTabSz="914165" eaLnBrk="0" hangingPunct="0">
              <a:spcBef>
                <a:spcPct val="20000"/>
              </a:spcBef>
              <a:buFontTx/>
              <a:buChar char="•"/>
            </a:pPr>
            <a:r>
              <a:rPr lang="en-US" sz="2800" kern="0" dirty="0">
                <a:solidFill>
                  <a:srgbClr val="FFFFFF"/>
                </a:solidFill>
                <a:latin typeface="Palatino"/>
                <a:ea typeface="ＭＳ Ｐゴシック" charset="-128"/>
                <a:cs typeface="Palatino"/>
              </a:rPr>
              <a:t>~30 really good SN candidates 0.1 &lt; </a:t>
            </a:r>
            <a:r>
              <a:rPr lang="en-US" sz="2800" i="1" kern="0" dirty="0">
                <a:solidFill>
                  <a:srgbClr val="FFFFFF"/>
                </a:solidFill>
                <a:latin typeface="Palatino"/>
                <a:ea typeface="ＭＳ Ｐゴシック" charset="-128"/>
                <a:cs typeface="Palatino"/>
              </a:rPr>
              <a:t>z</a:t>
            </a:r>
            <a:r>
              <a:rPr lang="en-US" sz="2800" kern="0" dirty="0">
                <a:solidFill>
                  <a:srgbClr val="FFFFFF"/>
                </a:solidFill>
                <a:latin typeface="Palatino"/>
                <a:ea typeface="ＭＳ Ｐゴシック" charset="-128"/>
                <a:cs typeface="Palatino"/>
              </a:rPr>
              <a:t> &lt; 0.6</a:t>
            </a:r>
          </a:p>
          <a:p>
            <a:pPr marL="742528" lvl="1" indent="-285587" defTabSz="914165" eaLnBrk="0" hangingPunct="0">
              <a:spcBef>
                <a:spcPct val="20000"/>
              </a:spcBef>
              <a:buFontTx/>
              <a:buChar char="•"/>
            </a:pPr>
            <a:r>
              <a:rPr lang="en-US" sz="2800" kern="0" dirty="0">
                <a:solidFill>
                  <a:srgbClr val="FFFFFF"/>
                </a:solidFill>
                <a:latin typeface="Palatino"/>
                <a:ea typeface="ＭＳ Ｐゴシック" charset="-128"/>
                <a:cs typeface="Palatino"/>
              </a:rPr>
              <a:t>MMT follow-up monthly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2954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892975" y="-285750"/>
            <a:ext cx="7358063" cy="1714500"/>
          </a:xfrm>
          <a:ln/>
        </p:spPr>
        <p:txBody>
          <a:bodyPr/>
          <a:lstStyle/>
          <a:p>
            <a:r>
              <a:rPr lang="en-US"/>
              <a:t>Harvard/JHU Transient Pipeline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8994" y="3812977"/>
            <a:ext cx="8197453" cy="2616398"/>
          </a:xfrm>
          <a:ln/>
        </p:spPr>
        <p:txBody>
          <a:bodyPr/>
          <a:lstStyle/>
          <a:p>
            <a:pPr marL="624831">
              <a:spcBef>
                <a:spcPct val="0"/>
              </a:spcBef>
            </a:pPr>
            <a:r>
              <a:rPr lang="en-US" sz="2300"/>
              <a:t>Nightly MDS stacks downloaded from IfA</a:t>
            </a:r>
          </a:p>
          <a:p>
            <a:pPr marL="624831">
              <a:spcBef>
                <a:spcPts val="1046"/>
              </a:spcBef>
            </a:pPr>
            <a:r>
              <a:rPr lang="en-US" sz="2300"/>
              <a:t>Subtractions vs. template images performed using </a:t>
            </a:r>
            <a:r>
              <a:rPr lang="en-US" sz="2300">
                <a:latin typeface="Palatino Italic" charset="0"/>
                <a:cs typeface="Palatino Italic" charset="0"/>
                <a:sym typeface="Palatino Italic" charset="0"/>
              </a:rPr>
              <a:t>photpipe</a:t>
            </a:r>
            <a:endParaRPr lang="en-US" sz="2300"/>
          </a:p>
          <a:p>
            <a:pPr marL="624831">
              <a:spcBef>
                <a:spcPts val="1046"/>
              </a:spcBef>
            </a:pPr>
            <a:r>
              <a:rPr lang="en-US" sz="2300"/>
              <a:t>Typical limiting mag of ~23.5 AB </a:t>
            </a:r>
            <a:r>
              <a:rPr lang="en-US" sz="1800"/>
              <a:t>(in difference images)</a:t>
            </a:r>
            <a:endParaRPr lang="en-US" sz="2300"/>
          </a:p>
          <a:p>
            <a:pPr marL="624831">
              <a:spcBef>
                <a:spcPts val="1046"/>
              </a:spcBef>
            </a:pPr>
            <a:r>
              <a:rPr lang="en-US" sz="2300"/>
              <a:t>In 2011: 1,450 likely SNe, 160 spectroscopically confirmed 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570" y="1597298"/>
            <a:ext cx="5384602" cy="177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4"/>
          <p:cNvSpPr>
            <a:spLocks/>
          </p:cNvSpPr>
          <p:nvPr/>
        </p:nvSpPr>
        <p:spPr bwMode="auto">
          <a:xfrm>
            <a:off x="2239746" y="3327633"/>
            <a:ext cx="901768" cy="265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749"/>
            <a:r>
              <a:rPr lang="en-US" sz="1700">
                <a:solidFill>
                  <a:srgbClr val="3F3F3F"/>
                </a:solidFill>
                <a:latin typeface="Palatino" charset="0"/>
                <a:cs typeface="Palatino" charset="0"/>
                <a:sym typeface="Palatino" charset="0"/>
              </a:rPr>
              <a:t>Template</a:t>
            </a:r>
          </a:p>
        </p:txBody>
      </p:sp>
      <p:sp>
        <p:nvSpPr>
          <p:cNvPr id="23557" name="Rectangle 5"/>
          <p:cNvSpPr>
            <a:spLocks/>
          </p:cNvSpPr>
          <p:nvPr/>
        </p:nvSpPr>
        <p:spPr bwMode="auto">
          <a:xfrm>
            <a:off x="4092876" y="3332098"/>
            <a:ext cx="608877" cy="265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749"/>
            <a:r>
              <a:rPr lang="en-US" sz="1700">
                <a:solidFill>
                  <a:srgbClr val="3F3F3F"/>
                </a:solidFill>
                <a:latin typeface="Palatino" charset="0"/>
                <a:cs typeface="Palatino" charset="0"/>
                <a:sym typeface="Palatino" charset="0"/>
              </a:rPr>
              <a:t>Image</a:t>
            </a:r>
          </a:p>
        </p:txBody>
      </p:sp>
      <p:sp>
        <p:nvSpPr>
          <p:cNvPr id="23558" name="Rectangle 6"/>
          <p:cNvSpPr>
            <a:spLocks/>
          </p:cNvSpPr>
          <p:nvPr/>
        </p:nvSpPr>
        <p:spPr bwMode="auto">
          <a:xfrm>
            <a:off x="5599103" y="3332098"/>
            <a:ext cx="1006450" cy="265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749"/>
            <a:r>
              <a:rPr lang="en-US" sz="1700">
                <a:solidFill>
                  <a:srgbClr val="3F3F3F"/>
                </a:solidFill>
                <a:latin typeface="Palatino" charset="0"/>
                <a:cs typeface="Palatino" charset="0"/>
                <a:sym typeface="Palatino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3439114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/>
          </p:cNvSpPr>
          <p:nvPr/>
        </p:nvSpPr>
        <p:spPr bwMode="auto">
          <a:xfrm>
            <a:off x="1651993" y="272356"/>
            <a:ext cx="5840016" cy="101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defTabSz="642749"/>
            <a:r>
              <a:rPr lang="en-US" sz="2800">
                <a:solidFill>
                  <a:srgbClr val="3F3F3F"/>
                </a:solidFill>
                <a:latin typeface="Palatino" charset="0"/>
                <a:cs typeface="Palatino" charset="0"/>
                <a:sym typeface="Palatino" charset="0"/>
              </a:rPr>
              <a:t>~350 spectroscopically confirmed supernovae so far (2/3rds SNe Ia) </a:t>
            </a:r>
          </a:p>
        </p:txBody>
      </p:sp>
      <p:sp>
        <p:nvSpPr>
          <p:cNvPr id="24578" name="Rectangle 2"/>
          <p:cNvSpPr>
            <a:spLocks/>
          </p:cNvSpPr>
          <p:nvPr/>
        </p:nvSpPr>
        <p:spPr bwMode="auto">
          <a:xfrm>
            <a:off x="453182" y="5746255"/>
            <a:ext cx="8224242" cy="82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 defTabSz="642749"/>
            <a:r>
              <a:rPr lang="en-US" sz="2200">
                <a:solidFill>
                  <a:srgbClr val="404040"/>
                </a:solidFill>
                <a:latin typeface="Palatino" charset="0"/>
                <a:cs typeface="Palatino" charset="0"/>
                <a:sym typeface="Palatino" charset="0"/>
              </a:rPr>
              <a:t>Most spectroscopic followup from MMT/Blue Channel and Hectospec (PI: Berger), also Magellan and Gemini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912" y="1428756"/>
            <a:ext cx="5754067" cy="4188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3822" y="-56387"/>
            <a:ext cx="7712225" cy="18959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lIns="91416" tIns="45709" rIns="91416" bIns="45709" rtlCol="0">
            <a:spAutoFit/>
          </a:bodyPr>
          <a:lstStyle/>
          <a:p>
            <a:pPr marL="342706" indent="-342706" defTabSz="914165" eaLnBrk="0" hangingPunct="0">
              <a:spcBef>
                <a:spcPct val="20000"/>
              </a:spcBef>
              <a:buFontTx/>
              <a:buChar char="•"/>
            </a:pPr>
            <a:r>
              <a:rPr lang="en-US" sz="3200" kern="0" dirty="0">
                <a:solidFill>
                  <a:srgbClr val="FFFFFF"/>
                </a:solidFill>
                <a:latin typeface="Palatino"/>
                <a:ea typeface="ＭＳ Ｐゴシック" charset="-128"/>
                <a:cs typeface="Palatino"/>
              </a:rPr>
              <a:t>PS1 – 150 transients per month </a:t>
            </a:r>
          </a:p>
          <a:p>
            <a:pPr marL="742528" lvl="1" indent="-285587" defTabSz="914165" eaLnBrk="0" hangingPunct="0">
              <a:spcBef>
                <a:spcPct val="20000"/>
              </a:spcBef>
              <a:buFontTx/>
              <a:buChar char="•"/>
            </a:pPr>
            <a:r>
              <a:rPr lang="en-US" sz="2800" kern="0" dirty="0">
                <a:solidFill>
                  <a:srgbClr val="FFFFFF"/>
                </a:solidFill>
                <a:latin typeface="Palatino"/>
                <a:ea typeface="ＭＳ Ｐゴシック" charset="-128"/>
                <a:cs typeface="Palatino"/>
              </a:rPr>
              <a:t>~30 really good SN candidates 0.1 &lt; </a:t>
            </a:r>
            <a:r>
              <a:rPr lang="en-US" sz="2800" i="1" kern="0" dirty="0">
                <a:solidFill>
                  <a:srgbClr val="FFFFFF"/>
                </a:solidFill>
                <a:latin typeface="Palatino"/>
                <a:ea typeface="ＭＳ Ｐゴシック" charset="-128"/>
                <a:cs typeface="Palatino"/>
              </a:rPr>
              <a:t>z</a:t>
            </a:r>
            <a:r>
              <a:rPr lang="en-US" sz="2800" kern="0" dirty="0">
                <a:solidFill>
                  <a:srgbClr val="FFFFFF"/>
                </a:solidFill>
                <a:latin typeface="Palatino"/>
                <a:ea typeface="ＭＳ Ｐゴシック" charset="-128"/>
                <a:cs typeface="Palatino"/>
              </a:rPr>
              <a:t> &lt; 0.6</a:t>
            </a:r>
          </a:p>
          <a:p>
            <a:pPr marL="742528" lvl="1" indent="-285587" defTabSz="914165" eaLnBrk="0" hangingPunct="0">
              <a:spcBef>
                <a:spcPct val="20000"/>
              </a:spcBef>
              <a:buFontTx/>
              <a:buChar char="•"/>
            </a:pPr>
            <a:r>
              <a:rPr lang="en-US" sz="2800" kern="0" dirty="0">
                <a:solidFill>
                  <a:srgbClr val="FFFFFF"/>
                </a:solidFill>
                <a:latin typeface="Palatino"/>
                <a:ea typeface="ＭＳ Ｐゴシック" charset="-128"/>
                <a:cs typeface="Palatino"/>
              </a:rPr>
              <a:t>MMT follow-up monthly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2098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1009060" y="392906"/>
            <a:ext cx="7358063" cy="776883"/>
          </a:xfrm>
          <a:ln/>
        </p:spPr>
        <p:txBody>
          <a:bodyPr/>
          <a:lstStyle/>
          <a:p>
            <a:r>
              <a:rPr lang="en-US"/>
              <a:t>SN Ia Cosmology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26853" y="5795369"/>
            <a:ext cx="7706320" cy="705445"/>
          </a:xfrm>
          <a:ln/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US" sz="2700"/>
              <a:t>Cosmology from first ~120 SNe Ia coming soon!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64" y="1991320"/>
            <a:ext cx="1662038" cy="3295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947" y="2009180"/>
            <a:ext cx="1663154" cy="325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844" y="1714501"/>
            <a:ext cx="4398987" cy="399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Rectangle 6"/>
          <p:cNvSpPr>
            <a:spLocks/>
          </p:cNvSpPr>
          <p:nvPr/>
        </p:nvSpPr>
        <p:spPr bwMode="auto">
          <a:xfrm>
            <a:off x="5947172" y="2893222"/>
            <a:ext cx="2348508" cy="544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 defTabSz="642749"/>
            <a:r>
              <a:rPr lang="en-US" sz="2800">
                <a:solidFill>
                  <a:srgbClr val="D90B00"/>
                </a:solidFill>
                <a:latin typeface="Palatino" charset="0"/>
                <a:cs typeface="Palatino" charset="0"/>
                <a:sym typeface="Palatino" charset="0"/>
              </a:rPr>
              <a:t>Preliminary!!</a:t>
            </a:r>
          </a:p>
        </p:txBody>
      </p:sp>
      <p:sp>
        <p:nvSpPr>
          <p:cNvPr id="25607" name="Rectangle 7"/>
          <p:cNvSpPr>
            <a:spLocks/>
          </p:cNvSpPr>
          <p:nvPr/>
        </p:nvSpPr>
        <p:spPr bwMode="auto">
          <a:xfrm>
            <a:off x="962412" y="1539246"/>
            <a:ext cx="120503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749"/>
            <a:r>
              <a:rPr lang="en-US" sz="2800">
                <a:solidFill>
                  <a:srgbClr val="3F3F3F"/>
                </a:solidFill>
                <a:latin typeface="Palatino" charset="0"/>
                <a:cs typeface="Palatino" charset="0"/>
                <a:sym typeface="Palatino" charset="0"/>
              </a:rPr>
              <a:t>z=0.244</a:t>
            </a:r>
          </a:p>
        </p:txBody>
      </p:sp>
      <p:sp>
        <p:nvSpPr>
          <p:cNvPr id="25608" name="Rectangle 8"/>
          <p:cNvSpPr>
            <a:spLocks/>
          </p:cNvSpPr>
          <p:nvPr/>
        </p:nvSpPr>
        <p:spPr bwMode="auto">
          <a:xfrm>
            <a:off x="2742210" y="1539246"/>
            <a:ext cx="120503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749"/>
            <a:r>
              <a:rPr lang="en-US" sz="2800">
                <a:solidFill>
                  <a:srgbClr val="3F3F3F"/>
                </a:solidFill>
                <a:latin typeface="Palatino" charset="0"/>
                <a:cs typeface="Palatino" charset="0"/>
                <a:sym typeface="Palatino" charset="0"/>
              </a:rPr>
              <a:t>z=0.635</a:t>
            </a:r>
          </a:p>
        </p:txBody>
      </p:sp>
      <p:sp>
        <p:nvSpPr>
          <p:cNvPr id="25609" name="Rectangle 9"/>
          <p:cNvSpPr>
            <a:spLocks/>
          </p:cNvSpPr>
          <p:nvPr/>
        </p:nvSpPr>
        <p:spPr bwMode="auto">
          <a:xfrm>
            <a:off x="901900" y="5197082"/>
            <a:ext cx="3178969" cy="544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 defTabSz="642749"/>
            <a:r>
              <a:rPr lang="en-US" sz="2800">
                <a:solidFill>
                  <a:srgbClr val="3F3F3F"/>
                </a:solidFill>
                <a:latin typeface="Palatino" charset="0"/>
                <a:cs typeface="Palatino" charset="0"/>
                <a:sym typeface="Palatino" charset="0"/>
              </a:rPr>
              <a:t>Rest et al., in prep.</a:t>
            </a:r>
          </a:p>
        </p:txBody>
      </p:sp>
    </p:spTree>
    <p:extLst>
      <p:ext uri="{BB962C8B-B14F-4D97-AF65-F5344CB8AC3E}">
        <p14:creationId xmlns:p14="http://schemas.microsoft.com/office/powerpoint/2010/main" val="11487578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295200" y="197302"/>
            <a:ext cx="8753760" cy="138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11" tIns="83994" rIns="81611" bIns="40805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 defTabSz="414577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4900" dirty="0">
                <a:solidFill>
                  <a:srgbClr val="FFB515"/>
                </a:solidFill>
                <a:latin typeface="Times New Roman" charset="0"/>
              </a:rPr>
              <a:t>SN 2010kd: a SLSN from ROTSE</a:t>
            </a:r>
          </a:p>
          <a:p>
            <a:pPr algn="ctr" defTabSz="414577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4400" dirty="0">
                <a:solidFill>
                  <a:srgbClr val="FFB515"/>
                </a:solidFill>
                <a:latin typeface="Times New Roman" charset="0"/>
              </a:rPr>
              <a:t>a twin of SN 2007bi?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681" y="1617291"/>
            <a:ext cx="6867360" cy="3318108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83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244160" y="4280913"/>
            <a:ext cx="113184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11" tIns="55200" rIns="81611" bIns="40805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defTabSz="414577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Swift OPT </a:t>
            </a:r>
          </a:p>
          <a:p>
            <a:pPr defTabSz="414577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2010-12-19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769280" y="4280913"/>
            <a:ext cx="113184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11" tIns="55200" rIns="81611" bIns="40805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defTabSz="414577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Swift UV </a:t>
            </a:r>
          </a:p>
          <a:p>
            <a:pPr defTabSz="414577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2010-12-19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593360" y="5320640"/>
            <a:ext cx="6351840" cy="491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11" tIns="66398" rIns="81611" bIns="40805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defTabSz="414577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29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J. Vinko (Univ.of Szeged / Univ.of Texas)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" y="5566186"/>
            <a:ext cx="846720" cy="1244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360" y="5999672"/>
            <a:ext cx="829440" cy="82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840" y="6014072"/>
            <a:ext cx="912960" cy="82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120" y="6014072"/>
            <a:ext cx="1111680" cy="82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401" y="6014072"/>
            <a:ext cx="946080" cy="82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64396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125" y="698480"/>
            <a:ext cx="6690240" cy="456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72800" y="64808"/>
            <a:ext cx="8752320" cy="98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594" tIns="69582" rIns="81594" bIns="40797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defTabSz="414491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3300" dirty="0">
                <a:solidFill>
                  <a:srgbClr val="FFB515"/>
                </a:solidFill>
                <a:latin typeface="Times New Roman" charset="0"/>
              </a:rPr>
              <a:t>Spectroscopy with HET + Swift UVOT photometry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242720" y="5423611"/>
            <a:ext cx="6968160" cy="131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594" tIns="66384" rIns="81594" bIns="40797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defTabSz="414491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2900" dirty="0">
                <a:solidFill>
                  <a:srgbClr val="FFFFFF"/>
                </a:solidFill>
                <a:latin typeface="Times New Roman" charset="0"/>
              </a:rPr>
              <a:t>hot, blue continuum (</a:t>
            </a:r>
            <a:r>
              <a:rPr lang="en-US" sz="2900" dirty="0" err="1">
                <a:solidFill>
                  <a:srgbClr val="FFFFFF"/>
                </a:solidFill>
                <a:latin typeface="Times New Roman" charset="0"/>
              </a:rPr>
              <a:t>Tbb</a:t>
            </a:r>
            <a:r>
              <a:rPr lang="en-US" sz="2900" dirty="0">
                <a:solidFill>
                  <a:srgbClr val="FFFFFF"/>
                </a:solidFill>
                <a:latin typeface="Times New Roman" charset="0"/>
              </a:rPr>
              <a:t> = 13,000 </a:t>
            </a:r>
            <a:r>
              <a:rPr lang="en-US" sz="2900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± 1000 </a:t>
            </a:r>
            <a:r>
              <a:rPr lang="en-US" sz="2900" dirty="0">
                <a:solidFill>
                  <a:srgbClr val="FFFFFF"/>
                </a:solidFill>
                <a:latin typeface="Times New Roman" charset="0"/>
              </a:rPr>
              <a:t>K)</a:t>
            </a:r>
          </a:p>
          <a:p>
            <a:pPr defTabSz="414491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2900" dirty="0">
                <a:solidFill>
                  <a:srgbClr val="FFFFFF"/>
                </a:solidFill>
                <a:latin typeface="Times New Roman" charset="0"/>
              </a:rPr>
              <a:t>weak CII, NII, OI, OII features (SYNOW)</a:t>
            </a:r>
          </a:p>
          <a:p>
            <a:pPr defTabSz="414491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2900" dirty="0">
                <a:solidFill>
                  <a:srgbClr val="FFFFFF"/>
                </a:solidFill>
                <a:latin typeface="Times New Roman" charset="0"/>
              </a:rPr>
              <a:t>UV-drop can be explained with </a:t>
            </a:r>
            <a:r>
              <a:rPr lang="en-US" sz="2900" dirty="0" err="1">
                <a:solidFill>
                  <a:srgbClr val="FFFFFF"/>
                </a:solidFill>
                <a:latin typeface="Times New Roman" charset="0"/>
              </a:rPr>
              <a:t>CoIII</a:t>
            </a:r>
            <a:endParaRPr lang="en-US" sz="2900" dirty="0">
              <a:solidFill>
                <a:srgbClr val="FFFFFF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03142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158400" y="11526"/>
            <a:ext cx="4610880" cy="591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594" tIns="72780" rIns="81594" bIns="40797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defTabSz="414491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3600">
                <a:solidFill>
                  <a:srgbClr val="FFB5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Spectroscopic evolution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280" y="1440151"/>
            <a:ext cx="4158720" cy="2914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60" y="807925"/>
            <a:ext cx="4158720" cy="436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07360" y="5207591"/>
            <a:ext cx="8220960" cy="131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594" tIns="66384" rIns="81594" bIns="40797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defTabSz="414491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29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cooling continuum</a:t>
            </a:r>
          </a:p>
          <a:p>
            <a:pPr defTabSz="414491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29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emerging broad CaII, MgII, SiII, FeII (carbon-burned)</a:t>
            </a:r>
          </a:p>
          <a:p>
            <a:pPr defTabSz="414491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29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strong, persistent OI features 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5598722" y="4562399"/>
            <a:ext cx="2527200" cy="491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594" tIns="66384" rIns="81594" bIns="40797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defTabSz="414491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29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SYNOW model</a:t>
            </a:r>
          </a:p>
        </p:txBody>
      </p:sp>
    </p:spTree>
    <p:extLst>
      <p:ext uri="{BB962C8B-B14F-4D97-AF65-F5344CB8AC3E}">
        <p14:creationId xmlns:p14="http://schemas.microsoft.com/office/powerpoint/2010/main" val="393083723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393121" y="295235"/>
            <a:ext cx="8491680" cy="100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594" tIns="72780" rIns="81594" bIns="40797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defTabSz="414491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3600" dirty="0">
                <a:solidFill>
                  <a:srgbClr val="FFB515"/>
                </a:solidFill>
                <a:latin typeface="Times New Roman" charset="0"/>
              </a:rPr>
              <a:t>Can it really be a pair-instability explosion ? </a:t>
            </a:r>
          </a:p>
          <a:p>
            <a:pPr defTabSz="414491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2900" dirty="0">
                <a:solidFill>
                  <a:srgbClr val="FFB515"/>
                </a:solidFill>
                <a:latin typeface="Times New Roman" charset="0"/>
              </a:rPr>
              <a:t>(as proposed for SN 2007bi by Gal-Yam et al. (2009) )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685" y="1379670"/>
            <a:ext cx="6004800" cy="4219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07360" y="1751225"/>
            <a:ext cx="8340480" cy="466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594" tIns="63184" rIns="81594" bIns="40797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defTabSz="414491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2500" dirty="0">
                <a:solidFill>
                  <a:srgbClr val="FFFFFF"/>
                </a:solidFill>
                <a:latin typeface="Times New Roman" charset="0"/>
              </a:rPr>
              <a:t>better pre-maximum</a:t>
            </a:r>
          </a:p>
          <a:p>
            <a:pPr defTabSz="414491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2500" dirty="0">
                <a:solidFill>
                  <a:srgbClr val="FFFFFF"/>
                </a:solidFill>
                <a:latin typeface="Times New Roman" charset="0"/>
              </a:rPr>
              <a:t>coverage</a:t>
            </a:r>
          </a:p>
          <a:p>
            <a:pPr defTabSz="414491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2500" dirty="0">
              <a:solidFill>
                <a:srgbClr val="FFFFFF"/>
              </a:solidFill>
              <a:latin typeface="Times New Roman" charset="0"/>
            </a:endParaRPr>
          </a:p>
          <a:p>
            <a:pPr defTabSz="414491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2500" dirty="0">
                <a:solidFill>
                  <a:srgbClr val="FFFFFF"/>
                </a:solidFill>
                <a:latin typeface="Times New Roman" charset="0"/>
              </a:rPr>
              <a:t>better constrained</a:t>
            </a:r>
          </a:p>
          <a:p>
            <a:pPr defTabSz="414491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2500" dirty="0">
                <a:solidFill>
                  <a:srgbClr val="FFFFFF"/>
                </a:solidFill>
                <a:latin typeface="Times New Roman" charset="0"/>
              </a:rPr>
              <a:t>LC parameters</a:t>
            </a:r>
          </a:p>
          <a:p>
            <a:pPr defTabSz="414491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2500" dirty="0">
              <a:solidFill>
                <a:srgbClr val="FFFFFF"/>
              </a:solidFill>
              <a:latin typeface="Times New Roman" charset="0"/>
            </a:endParaRPr>
          </a:p>
          <a:p>
            <a:pPr defTabSz="414491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2500" dirty="0" err="1">
                <a:solidFill>
                  <a:srgbClr val="FFFFFF"/>
                </a:solidFill>
                <a:latin typeface="Times New Roman" charset="0"/>
              </a:rPr>
              <a:t>t</a:t>
            </a:r>
            <a:r>
              <a:rPr lang="en-US" sz="2500" baseline="-33000" dirty="0" err="1">
                <a:solidFill>
                  <a:srgbClr val="FFFFFF"/>
                </a:solidFill>
                <a:latin typeface="Times New Roman" charset="0"/>
              </a:rPr>
              <a:t>diff</a:t>
            </a:r>
            <a:r>
              <a:rPr lang="en-US" sz="2500" baseline="-33000" dirty="0">
                <a:solidFill>
                  <a:srgbClr val="FFFFFF"/>
                </a:solidFill>
                <a:latin typeface="Times New Roman" charset="0"/>
              </a:rPr>
              <a:t> </a:t>
            </a:r>
            <a:r>
              <a:rPr lang="en-US" sz="2500" dirty="0">
                <a:solidFill>
                  <a:srgbClr val="FFFFFF"/>
                </a:solidFill>
                <a:latin typeface="Times New Roman" charset="0"/>
              </a:rPr>
              <a:t>~ 50 days</a:t>
            </a:r>
          </a:p>
          <a:p>
            <a:pPr defTabSz="414491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2500" dirty="0" err="1">
                <a:solidFill>
                  <a:srgbClr val="FFFFFF"/>
                </a:solidFill>
                <a:latin typeface="Times New Roman" charset="0"/>
              </a:rPr>
              <a:t>M</a:t>
            </a:r>
            <a:r>
              <a:rPr lang="en-US" sz="2500" baseline="-33000" dirty="0" err="1">
                <a:solidFill>
                  <a:srgbClr val="FFFFFF"/>
                </a:solidFill>
                <a:latin typeface="Times New Roman" charset="0"/>
              </a:rPr>
              <a:t>ej</a:t>
            </a:r>
            <a:r>
              <a:rPr lang="en-US" sz="2500" dirty="0">
                <a:solidFill>
                  <a:srgbClr val="FFFFFF"/>
                </a:solidFill>
                <a:latin typeface="Times New Roman" charset="0"/>
              </a:rPr>
              <a:t> ~ 20- 30 M</a:t>
            </a:r>
            <a:r>
              <a:rPr lang="en-US" sz="2500" baseline="-33000" dirty="0">
                <a:solidFill>
                  <a:srgbClr val="FFFFFF"/>
                </a:solidFill>
                <a:latin typeface="Times New Roman" charset="0"/>
              </a:rPr>
              <a:t>o</a:t>
            </a:r>
          </a:p>
          <a:p>
            <a:pPr defTabSz="414491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2500" dirty="0" err="1">
                <a:solidFill>
                  <a:srgbClr val="FFFFFF"/>
                </a:solidFill>
                <a:latin typeface="Times New Roman" charset="0"/>
              </a:rPr>
              <a:t>M</a:t>
            </a:r>
            <a:r>
              <a:rPr lang="en-US" sz="2500" baseline="-33000" dirty="0" err="1">
                <a:solidFill>
                  <a:srgbClr val="FFFFFF"/>
                </a:solidFill>
                <a:latin typeface="Times New Roman" charset="0"/>
              </a:rPr>
              <a:t>Ni</a:t>
            </a:r>
            <a:r>
              <a:rPr lang="en-US" sz="2500" dirty="0">
                <a:solidFill>
                  <a:srgbClr val="FFFFFF"/>
                </a:solidFill>
                <a:latin typeface="Times New Roman" charset="0"/>
              </a:rPr>
              <a:t> ~ 10 M</a:t>
            </a:r>
            <a:r>
              <a:rPr lang="en-US" sz="2500" baseline="-33000" dirty="0">
                <a:solidFill>
                  <a:srgbClr val="FFFFFF"/>
                </a:solidFill>
                <a:latin typeface="Times New Roman" charset="0"/>
              </a:rPr>
              <a:t>o</a:t>
            </a:r>
          </a:p>
          <a:p>
            <a:pPr defTabSz="414491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2500" dirty="0">
              <a:solidFill>
                <a:srgbClr val="FFFFFF"/>
              </a:solidFill>
              <a:latin typeface="Times New Roman" charset="0"/>
            </a:endParaRPr>
          </a:p>
          <a:p>
            <a:pPr defTabSz="414491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2500" dirty="0">
              <a:solidFill>
                <a:srgbClr val="FFFFFF"/>
              </a:solidFill>
              <a:latin typeface="Times New Roman" charset="0"/>
            </a:endParaRPr>
          </a:p>
          <a:p>
            <a:pPr defTabSz="414491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2500" dirty="0">
                <a:solidFill>
                  <a:srgbClr val="FFFFFF"/>
                </a:solidFill>
                <a:latin typeface="Times New Roman" charset="0"/>
              </a:rPr>
              <a:t>limit for PPI: 65 M</a:t>
            </a:r>
            <a:r>
              <a:rPr lang="en-US" sz="2500" baseline="-33000" dirty="0">
                <a:solidFill>
                  <a:srgbClr val="FFFFFF"/>
                </a:solidFill>
                <a:latin typeface="Times New Roman" charset="0"/>
              </a:rPr>
              <a:t>o</a:t>
            </a:r>
            <a:r>
              <a:rPr lang="en-US" sz="2500" dirty="0">
                <a:solidFill>
                  <a:srgbClr val="FFFFFF"/>
                </a:solidFill>
                <a:latin typeface="Times New Roman" charset="0"/>
              </a:rPr>
              <a:t>        </a:t>
            </a:r>
            <a:r>
              <a:rPr lang="en-US" sz="2500" dirty="0" err="1">
                <a:solidFill>
                  <a:srgbClr val="FFFFFF"/>
                </a:solidFill>
                <a:latin typeface="Times New Roman" charset="0"/>
              </a:rPr>
              <a:t>Mej</a:t>
            </a:r>
            <a:r>
              <a:rPr lang="en-US" sz="2500" dirty="0">
                <a:solidFill>
                  <a:srgbClr val="FFFFFF"/>
                </a:solidFill>
                <a:latin typeface="Times New Roman" charset="0"/>
              </a:rPr>
              <a:t> ~ 100 M</a:t>
            </a:r>
            <a:r>
              <a:rPr lang="en-US" sz="2500" baseline="-33000" dirty="0">
                <a:solidFill>
                  <a:srgbClr val="FFFFFF"/>
                </a:solidFill>
                <a:latin typeface="Times New Roman" charset="0"/>
              </a:rPr>
              <a:t>o</a:t>
            </a:r>
            <a:r>
              <a:rPr lang="en-US" sz="2500" dirty="0">
                <a:solidFill>
                  <a:srgbClr val="FFFFFF"/>
                </a:solidFill>
                <a:latin typeface="Times New Roman" charset="0"/>
              </a:rPr>
              <a:t> would need </a:t>
            </a:r>
            <a:r>
              <a:rPr lang="en-US" sz="2500" dirty="0" err="1">
                <a:solidFill>
                  <a:srgbClr val="FFFFFF"/>
                </a:solidFill>
                <a:latin typeface="Times New Roman" charset="0"/>
              </a:rPr>
              <a:t>t</a:t>
            </a:r>
            <a:r>
              <a:rPr lang="en-US" sz="2500" baseline="-33000" dirty="0" err="1">
                <a:solidFill>
                  <a:srgbClr val="FFFFFF"/>
                </a:solidFill>
                <a:latin typeface="Times New Roman" charset="0"/>
              </a:rPr>
              <a:t>diff</a:t>
            </a:r>
            <a:r>
              <a:rPr lang="en-US" sz="2500" dirty="0">
                <a:solidFill>
                  <a:srgbClr val="FFFFFF"/>
                </a:solidFill>
                <a:latin typeface="Times New Roman" charset="0"/>
              </a:rPr>
              <a:t> &gt; 100 d</a:t>
            </a:r>
          </a:p>
        </p:txBody>
      </p:sp>
    </p:spTree>
    <p:extLst>
      <p:ext uri="{BB962C8B-B14F-4D97-AF65-F5344CB8AC3E}">
        <p14:creationId xmlns:p14="http://schemas.microsoft.com/office/powerpoint/2010/main" val="254126619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/>
              <a:t>Research Areas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6"/>
            <a:ext cx="7772400" cy="4525963"/>
          </a:xfrm>
        </p:spPr>
        <p:txBody>
          <a:bodyPr/>
          <a:lstStyle/>
          <a:p>
            <a:pPr lvl="1"/>
            <a:r>
              <a:rPr lang="en-US" dirty="0" smtClean="0"/>
              <a:t>SN in Radio/X-ray</a:t>
            </a:r>
          </a:p>
          <a:p>
            <a:pPr lvl="2"/>
            <a:r>
              <a:rPr lang="en-US" dirty="0" err="1" smtClean="0"/>
              <a:t>Raffaella</a:t>
            </a:r>
            <a:r>
              <a:rPr lang="en-US" dirty="0" smtClean="0"/>
              <a:t> </a:t>
            </a:r>
            <a:r>
              <a:rPr lang="en-US" dirty="0" err="1" smtClean="0"/>
              <a:t>Margutti</a:t>
            </a:r>
            <a:endParaRPr lang="en-US" dirty="0" smtClean="0"/>
          </a:p>
          <a:p>
            <a:pPr lvl="2"/>
            <a:r>
              <a:rPr lang="en-US" dirty="0" smtClean="0"/>
              <a:t>Alicia </a:t>
            </a:r>
            <a:r>
              <a:rPr lang="en-US" dirty="0" err="1" smtClean="0"/>
              <a:t>Soderberg’s</a:t>
            </a:r>
            <a:r>
              <a:rPr lang="en-US" dirty="0" smtClean="0"/>
              <a:t> group </a:t>
            </a:r>
          </a:p>
          <a:p>
            <a:pPr lvl="2"/>
            <a:r>
              <a:rPr lang="en-US" dirty="0" smtClean="0"/>
              <a:t>Progenitors and environments</a:t>
            </a:r>
          </a:p>
          <a:p>
            <a:pPr lvl="2"/>
            <a:r>
              <a:rPr lang="en-US" dirty="0" smtClean="0"/>
              <a:t>Interaction Physics</a:t>
            </a:r>
          </a:p>
          <a:p>
            <a:pPr lvl="1"/>
            <a:r>
              <a:rPr lang="en-US" dirty="0" smtClean="0"/>
              <a:t>GRB’s</a:t>
            </a:r>
          </a:p>
          <a:p>
            <a:pPr lvl="2"/>
            <a:r>
              <a:rPr lang="en-US" dirty="0" smtClean="0"/>
              <a:t>Edo Berger’s group</a:t>
            </a:r>
          </a:p>
          <a:p>
            <a:pPr lvl="2"/>
            <a:r>
              <a:rPr lang="en-US" dirty="0" smtClean="0"/>
              <a:t>SN/GRB connections</a:t>
            </a:r>
          </a:p>
        </p:txBody>
      </p:sp>
    </p:spTree>
    <p:extLst>
      <p:ext uri="{BB962C8B-B14F-4D97-AF65-F5344CB8AC3E}">
        <p14:creationId xmlns:p14="http://schemas.microsoft.com/office/powerpoint/2010/main" val="2406327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6217"/>
            <a:ext cx="8915402" cy="5442238"/>
          </a:xfrm>
        </p:spPr>
        <p:txBody>
          <a:bodyPr/>
          <a:lstStyle/>
          <a:p>
            <a:r>
              <a:rPr lang="en-US" sz="2800" dirty="0"/>
              <a:t>MMT/</a:t>
            </a:r>
            <a:r>
              <a:rPr lang="en-US" sz="2800" dirty="0" err="1"/>
              <a:t>BlueChannel</a:t>
            </a:r>
            <a:r>
              <a:rPr lang="en-US" sz="2800" dirty="0"/>
              <a:t> (3200-8600 </a:t>
            </a:r>
            <a:r>
              <a:rPr lang="en-US" sz="2800" dirty="0" err="1"/>
              <a:t>Å</a:t>
            </a:r>
            <a:r>
              <a:rPr lang="en-US" sz="2800" dirty="0"/>
              <a:t>, R~5000)</a:t>
            </a:r>
          </a:p>
          <a:p>
            <a:pPr lvl="2"/>
            <a:r>
              <a:rPr lang="en-US" dirty="0"/>
              <a:t>8</a:t>
            </a:r>
            <a:r>
              <a:rPr lang="en-US" dirty="0" smtClean="0"/>
              <a:t> intermediate redshift SN, 4 nearby SN per night</a:t>
            </a:r>
          </a:p>
          <a:p>
            <a:pPr lvl="2"/>
            <a:r>
              <a:rPr lang="en-US" dirty="0" smtClean="0"/>
              <a:t>Also 1200 line-grating, R~12000</a:t>
            </a:r>
          </a:p>
          <a:p>
            <a:pPr lvl="2"/>
            <a:endParaRPr lang="en-US" sz="1200" dirty="0"/>
          </a:p>
          <a:p>
            <a:pPr marL="342706" lvl="1" indent="-342706"/>
            <a:r>
              <a:rPr lang="en-US" dirty="0"/>
              <a:t>1.5m/FAST (</a:t>
            </a:r>
            <a:r>
              <a:rPr lang="en-US" dirty="0" smtClean="0"/>
              <a:t>3400</a:t>
            </a:r>
            <a:r>
              <a:rPr lang="en-US" dirty="0"/>
              <a:t>-7600 </a:t>
            </a:r>
            <a:r>
              <a:rPr lang="en-US" dirty="0" err="1" smtClean="0"/>
              <a:t>Å</a:t>
            </a:r>
            <a:r>
              <a:rPr lang="en-US" dirty="0" smtClean="0"/>
              <a:t>, R~3000)</a:t>
            </a:r>
            <a:endParaRPr lang="en-US" dirty="0"/>
          </a:p>
          <a:p>
            <a:pPr lvl="2"/>
            <a:r>
              <a:rPr lang="en-US" dirty="0" smtClean="0"/>
              <a:t>12-15 </a:t>
            </a:r>
            <a:r>
              <a:rPr lang="en-US" dirty="0"/>
              <a:t>nights per month</a:t>
            </a:r>
          </a:p>
          <a:p>
            <a:pPr lvl="2"/>
            <a:r>
              <a:rPr lang="en-US" dirty="0"/>
              <a:t>Jan 2011 – July </a:t>
            </a:r>
            <a:r>
              <a:rPr lang="en-US" dirty="0" smtClean="0"/>
              <a:t>2012: </a:t>
            </a:r>
            <a:r>
              <a:rPr lang="en-US" dirty="0"/>
              <a:t>694 spectra from 201 SN</a:t>
            </a:r>
          </a:p>
          <a:p>
            <a:pPr marL="456940" lvl="1" indent="0">
              <a:buNone/>
            </a:pPr>
            <a:endParaRPr lang="en-US" sz="1200" dirty="0"/>
          </a:p>
          <a:p>
            <a:r>
              <a:rPr lang="en-US" sz="2800" dirty="0"/>
              <a:t>1.2m/</a:t>
            </a:r>
            <a:r>
              <a:rPr lang="en-US" sz="2800" dirty="0" err="1"/>
              <a:t>KeplerCam</a:t>
            </a:r>
            <a:r>
              <a:rPr lang="en-US" sz="2800" dirty="0"/>
              <a:t> – </a:t>
            </a:r>
            <a:r>
              <a:rPr lang="en-US" sz="2800" dirty="0" err="1"/>
              <a:t>uBVri</a:t>
            </a:r>
            <a:r>
              <a:rPr lang="en-US" sz="2800" dirty="0"/>
              <a:t> photometry</a:t>
            </a:r>
          </a:p>
          <a:p>
            <a:pPr lvl="2"/>
            <a:r>
              <a:rPr lang="en-US" dirty="0" smtClean="0"/>
              <a:t>Jan 2011 – July 2012: 9370 images, 2285 epochs, 235 SN</a:t>
            </a:r>
          </a:p>
          <a:p>
            <a:pPr marL="913880" lvl="2" indent="0">
              <a:buNone/>
            </a:pPr>
            <a:endParaRPr lang="en-US" sz="1200" dirty="0"/>
          </a:p>
          <a:p>
            <a:r>
              <a:rPr lang="en-US" sz="2800" dirty="0"/>
              <a:t>1.3m PAIRITEL - JHKs photometry</a:t>
            </a:r>
          </a:p>
          <a:p>
            <a:pPr lvl="2"/>
            <a:r>
              <a:rPr lang="en-US" dirty="0"/>
              <a:t>~300 observations of ~25 SN/year</a:t>
            </a:r>
          </a:p>
          <a:p>
            <a:pPr marL="913880" lvl="2" indent="0">
              <a:buNone/>
            </a:pPr>
            <a:endParaRPr lang="en-US" dirty="0" smtClean="0"/>
          </a:p>
        </p:txBody>
      </p:sp>
      <p:sp>
        <p:nvSpPr>
          <p:cNvPr id="4" name="Title 39"/>
          <p:cNvSpPr txBox="1">
            <a:spLocks/>
          </p:cNvSpPr>
          <p:nvPr/>
        </p:nvSpPr>
        <p:spPr bwMode="auto">
          <a:xfrm>
            <a:off x="0" y="133357"/>
            <a:ext cx="9144000" cy="721303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85" tIns="45694" rIns="91385" bIns="4569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Palatino"/>
                <a:ea typeface="ＭＳ Ｐゴシック" charset="-128"/>
                <a:cs typeface="Palatino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Palatino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Palatino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Palatino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Palatino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r>
              <a:rPr lang="en-US" dirty="0">
                <a:solidFill>
                  <a:srgbClr val="93F84F"/>
                </a:solidFill>
                <a:latin typeface="Palatino" charset="0"/>
                <a:ea typeface="ＭＳ Ｐゴシック" charset="0"/>
              </a:rPr>
              <a:t>The F. L. Whipple Observatory</a:t>
            </a:r>
          </a:p>
        </p:txBody>
      </p:sp>
    </p:spTree>
    <p:extLst>
      <p:ext uri="{BB962C8B-B14F-4D97-AF65-F5344CB8AC3E}">
        <p14:creationId xmlns:p14="http://schemas.microsoft.com/office/powerpoint/2010/main" val="2726104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rot="5400000">
            <a:off x="5410201" y="3429000"/>
            <a:ext cx="6553200" cy="1588"/>
          </a:xfrm>
          <a:prstGeom prst="line">
            <a:avLst/>
          </a:prstGeom>
          <a:ln w="57150">
            <a:solidFill>
              <a:srgbClr val="FF6600"/>
            </a:solidFill>
          </a:ln>
          <a:effectLst>
            <a:outerShdw blurRad="55880" dist="108839" dir="1560000" sx="91000" sy="91000" rotWithShape="0">
              <a:srgbClr val="FFFF00">
                <a:alpha val="84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153197" y="6400802"/>
            <a:ext cx="8838406" cy="794"/>
          </a:xfrm>
          <a:prstGeom prst="line">
            <a:avLst/>
          </a:prstGeom>
          <a:ln w="57150">
            <a:solidFill>
              <a:srgbClr val="FF6600"/>
            </a:solidFill>
          </a:ln>
          <a:effectLst>
            <a:outerShdw blurRad="55880" dist="108839" dir="17520000" sx="91000" sy="91000" rotWithShape="0">
              <a:srgbClr val="FFFF00">
                <a:alpha val="84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6"/>
          <p:cNvGrpSpPr/>
          <p:nvPr/>
        </p:nvGrpSpPr>
        <p:grpSpPr>
          <a:xfrm>
            <a:off x="304801" y="762000"/>
            <a:ext cx="2590800" cy="5410200"/>
            <a:chOff x="304800" y="762000"/>
            <a:chExt cx="2590800" cy="5410200"/>
          </a:xfrm>
        </p:grpSpPr>
        <p:pic>
          <p:nvPicPr>
            <p:cNvPr id="11" name="Picture 10" descr="SN2008D_shockBreakOut_Xrays_inverted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800" y="3657599"/>
              <a:ext cx="2438400" cy="2104943"/>
            </a:xfrm>
            <a:prstGeom prst="rect">
              <a:avLst/>
            </a:prstGeom>
          </p:spPr>
        </p:pic>
        <p:pic>
          <p:nvPicPr>
            <p:cNvPr id="10" name="Picture 9" descr="SN2008D_shockBreakOut_cu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1382163"/>
              <a:ext cx="2438400" cy="227543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 rot="16200000">
              <a:off x="38101" y="2634735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white"/>
                  </a:solidFill>
                  <a:latin typeface="Calibri"/>
                  <a:ea typeface="+mn-ea"/>
                  <a:cs typeface="+mn-cs"/>
                </a:rPr>
                <a:t>SN2008D</a:t>
              </a:r>
              <a:endParaRPr lang="en-US" dirty="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00200" y="3135868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FFFFFF"/>
                  </a:solidFill>
                  <a:latin typeface="Calibri"/>
                  <a:ea typeface="+mn-ea"/>
                  <a:cs typeface="+mn-cs"/>
                </a:rPr>
                <a:t>0.3-10 </a:t>
              </a:r>
              <a:r>
                <a:rPr lang="en-US" dirty="0" err="1" smtClean="0">
                  <a:solidFill>
                    <a:srgbClr val="FFFFFF"/>
                  </a:solidFill>
                  <a:latin typeface="Calibri"/>
                  <a:ea typeface="+mn-ea"/>
                  <a:cs typeface="+mn-cs"/>
                </a:rPr>
                <a:t>keV</a:t>
              </a:r>
              <a:endParaRPr lang="en-US" dirty="0">
                <a:solidFill>
                  <a:srgbClr val="FFFFFF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04800" y="990600"/>
              <a:ext cx="2590800" cy="5181600"/>
            </a:xfrm>
            <a:prstGeom prst="rect">
              <a:avLst/>
            </a:prstGeom>
            <a:noFill/>
            <a:ln w="254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62000" y="762000"/>
              <a:ext cx="1828800" cy="369332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rgbClr val="FF6600"/>
              </a:solidFill>
            </a:ln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FF6600"/>
                  </a:solidFill>
                  <a:latin typeface="Calibri"/>
                  <a:ea typeface="+mn-ea"/>
                  <a:cs typeface="+mn-cs"/>
                </a:rPr>
                <a:t>Shock break out</a:t>
              </a:r>
              <a:endParaRPr lang="en-US" dirty="0">
                <a:solidFill>
                  <a:srgbClr val="FF66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295400" y="5791200"/>
              <a:ext cx="1447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err="1">
                  <a:solidFill>
                    <a:prstClr val="white"/>
                  </a:solidFill>
                  <a:latin typeface="Calibri"/>
                  <a:ea typeface="+mn-ea"/>
                  <a:cs typeface="+mn-cs"/>
                </a:rPr>
                <a:t>Soderberg</a:t>
              </a:r>
              <a:r>
                <a:rPr lang="en-US" sz="14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rPr>
                <a:t> 2008</a:t>
              </a:r>
            </a:p>
          </p:txBody>
        </p:sp>
      </p:grpSp>
      <p:grpSp>
        <p:nvGrpSpPr>
          <p:cNvPr id="5" name="Group 21"/>
          <p:cNvGrpSpPr/>
          <p:nvPr/>
        </p:nvGrpSpPr>
        <p:grpSpPr>
          <a:xfrm>
            <a:off x="2971804" y="762000"/>
            <a:ext cx="2688633" cy="5410200"/>
            <a:chOff x="2971800" y="762000"/>
            <a:chExt cx="2688633" cy="5410200"/>
          </a:xfrm>
        </p:grpSpPr>
        <p:pic>
          <p:nvPicPr>
            <p:cNvPr id="18" name="Picture 17" descr="InteractionWcompanion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1800" y="1447800"/>
              <a:ext cx="2688633" cy="4651177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3048000" y="990600"/>
              <a:ext cx="2590800" cy="5181600"/>
            </a:xfrm>
            <a:prstGeom prst="rect">
              <a:avLst/>
            </a:prstGeom>
            <a:noFill/>
            <a:ln w="25400">
              <a:solidFill>
                <a:srgbClr val="FFC20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276600" y="762000"/>
              <a:ext cx="2057400" cy="646331"/>
            </a:xfrm>
            <a:prstGeom prst="rect">
              <a:avLst/>
            </a:prstGeom>
            <a:solidFill>
              <a:schemeClr val="tx1"/>
            </a:solidFill>
            <a:ln w="15875">
              <a:solidFill>
                <a:srgbClr val="FFC202"/>
              </a:solidFill>
            </a:ln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FFC202"/>
                  </a:solidFill>
                  <a:latin typeface="Calibri"/>
                  <a:ea typeface="+mn-ea"/>
                  <a:cs typeface="+mn-cs"/>
                </a:rPr>
                <a:t>Shock interaction with the companion</a:t>
              </a:r>
              <a:endParaRPr lang="en-US" dirty="0">
                <a:solidFill>
                  <a:srgbClr val="FFC202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120667" y="5864423"/>
              <a:ext cx="1447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err="1">
                  <a:solidFill>
                    <a:prstClr val="white"/>
                  </a:solidFill>
                  <a:latin typeface="Calibri"/>
                  <a:ea typeface="+mn-ea"/>
                  <a:cs typeface="+mn-cs"/>
                </a:rPr>
                <a:t>Kasen</a:t>
              </a:r>
              <a:r>
                <a:rPr lang="en-US" sz="14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rPr>
                <a:t> 2010</a:t>
              </a:r>
            </a:p>
          </p:txBody>
        </p:sp>
      </p:grpSp>
      <p:grpSp>
        <p:nvGrpSpPr>
          <p:cNvPr id="12" name="Group 57"/>
          <p:cNvGrpSpPr/>
          <p:nvPr/>
        </p:nvGrpSpPr>
        <p:grpSpPr>
          <a:xfrm>
            <a:off x="5867402" y="762000"/>
            <a:ext cx="2809226" cy="5410200"/>
            <a:chOff x="5867400" y="762000"/>
            <a:chExt cx="2809226" cy="5410200"/>
          </a:xfrm>
        </p:grpSpPr>
        <p:pic>
          <p:nvPicPr>
            <p:cNvPr id="57" name="Picture 56" descr="CasA_cut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67400" y="3812977"/>
              <a:ext cx="2809226" cy="2206823"/>
            </a:xfrm>
            <a:prstGeom prst="rect">
              <a:avLst/>
            </a:prstGeom>
          </p:spPr>
        </p:pic>
        <p:grpSp>
          <p:nvGrpSpPr>
            <p:cNvPr id="17" name="Group 26"/>
            <p:cNvGrpSpPr/>
            <p:nvPr/>
          </p:nvGrpSpPr>
          <p:grpSpPr>
            <a:xfrm>
              <a:off x="5943600" y="762000"/>
              <a:ext cx="2590800" cy="5410200"/>
              <a:chOff x="5943600" y="762000"/>
              <a:chExt cx="2590800" cy="5410200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6248400" y="1981200"/>
                <a:ext cx="2286000" cy="1661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200" dirty="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rPr>
                  <a:t> -</a:t>
                </a:r>
                <a:r>
                  <a:rPr lang="en-US" sz="2200" dirty="0" err="1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rPr>
                  <a:t>SNe</a:t>
                </a:r>
                <a:endParaRPr lang="en-US" sz="2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200" dirty="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rPr>
                  <a:t>-</a:t>
                </a:r>
                <a:r>
                  <a:rPr lang="en-US" sz="2200" dirty="0" err="1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rPr>
                  <a:t>GRBs</a:t>
                </a:r>
                <a:endParaRPr lang="en-US" sz="2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200" dirty="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rPr>
                  <a:t>-</a:t>
                </a:r>
                <a:r>
                  <a:rPr lang="en-US" sz="2200" dirty="0" err="1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rPr>
                  <a:t>SNRs</a:t>
                </a:r>
                <a:endParaRPr lang="en-US" sz="2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rPr>
                  <a:t>(due to DIFFERENT emission processes)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943600" y="990600"/>
                <a:ext cx="2590800" cy="5181600"/>
              </a:xfrm>
              <a:prstGeom prst="rect">
                <a:avLst/>
              </a:prstGeom>
              <a:noFill/>
              <a:ln w="254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6248400" y="762000"/>
                <a:ext cx="2057400" cy="923330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rgbClr val="FFFF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 smtClean="0">
                    <a:solidFill>
                      <a:srgbClr val="BFBF00"/>
                    </a:solidFill>
                    <a:latin typeface="Calibri"/>
                    <a:ea typeface="+mn-ea"/>
                    <a:cs typeface="+mn-cs"/>
                  </a:rPr>
                  <a:t>Shock interaction with the ambient medium</a:t>
                </a:r>
                <a:endParaRPr lang="en-US" dirty="0">
                  <a:solidFill>
                    <a:srgbClr val="BFBF00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184395" y="5679757"/>
                <a:ext cx="1295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 err="1" smtClean="0">
                    <a:solidFill>
                      <a:srgbClr val="FFFFFF"/>
                    </a:solidFill>
                    <a:latin typeface="Calibri"/>
                    <a:ea typeface="+mn-ea"/>
                    <a:cs typeface="+mn-cs"/>
                  </a:rPr>
                  <a:t>Cas</a:t>
                </a:r>
                <a:r>
                  <a:rPr lang="en-US" dirty="0" smtClean="0">
                    <a:solidFill>
                      <a:srgbClr val="FFFFFF"/>
                    </a:solidFill>
                    <a:latin typeface="Calibri"/>
                    <a:ea typeface="+mn-ea"/>
                    <a:cs typeface="+mn-cs"/>
                  </a:rPr>
                  <a:t> A</a:t>
                </a:r>
                <a:endParaRPr lang="en-US" dirty="0">
                  <a:solidFill>
                    <a:srgbClr val="FFFFFF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9" name="Group 53"/>
          <p:cNvGrpSpPr/>
          <p:nvPr/>
        </p:nvGrpSpPr>
        <p:grpSpPr>
          <a:xfrm>
            <a:off x="0" y="1944469"/>
            <a:ext cx="9144000" cy="1332132"/>
            <a:chOff x="0" y="1944469"/>
            <a:chExt cx="9144000" cy="1332130"/>
          </a:xfrm>
        </p:grpSpPr>
        <p:grpSp>
          <p:nvGrpSpPr>
            <p:cNvPr id="22" name="Group 38"/>
            <p:cNvGrpSpPr/>
            <p:nvPr/>
          </p:nvGrpSpPr>
          <p:grpSpPr>
            <a:xfrm>
              <a:off x="0" y="1944469"/>
              <a:ext cx="9144000" cy="646330"/>
              <a:chOff x="0" y="1944469"/>
              <a:chExt cx="9144000" cy="6463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1295400" y="1944469"/>
                <a:ext cx="3352800" cy="646330"/>
              </a:xfrm>
              <a:prstGeom prst="rect">
                <a:avLst/>
              </a:prstGeom>
              <a:solidFill>
                <a:srgbClr val="32C1FF"/>
              </a:solidFill>
              <a:ln w="22225">
                <a:solidFill>
                  <a:srgbClr val="0000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 smtClean="0">
                    <a:solidFill>
                      <a:srgbClr val="0000FF"/>
                    </a:solidFill>
                    <a:latin typeface="Calibri"/>
                    <a:ea typeface="+mn-ea"/>
                    <a:cs typeface="+mn-cs"/>
                  </a:rPr>
                  <a:t>Very EARLY stages (</a:t>
                </a:r>
                <a:r>
                  <a:rPr lang="en-US" dirty="0" err="1" smtClean="0">
                    <a:solidFill>
                      <a:srgbClr val="0000FF"/>
                    </a:solidFill>
                    <a:latin typeface="Calibri"/>
                    <a:ea typeface="+mn-ea"/>
                    <a:cs typeface="+mn-cs"/>
                  </a:rPr>
                  <a:t>t</a:t>
                </a:r>
                <a:r>
                  <a:rPr lang="en-US" dirty="0" smtClean="0">
                    <a:solidFill>
                      <a:srgbClr val="0000FF"/>
                    </a:solidFill>
                    <a:latin typeface="Calibri"/>
                    <a:ea typeface="+mn-ea"/>
                    <a:cs typeface="+mn-cs"/>
                  </a:rPr>
                  <a:t>&lt;hr)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 smtClean="0">
                    <a:solidFill>
                      <a:srgbClr val="0000FF"/>
                    </a:solidFill>
                    <a:latin typeface="Calibri"/>
                    <a:ea typeface="+mn-ea"/>
                    <a:cs typeface="+mn-cs"/>
                  </a:rPr>
                  <a:t>Short lived (</a:t>
                </a:r>
                <a:r>
                  <a:rPr lang="en-US" dirty="0" err="1" smtClean="0">
                    <a:solidFill>
                      <a:srgbClr val="0000FF"/>
                    </a:solidFill>
                    <a:latin typeface="Calibri"/>
                    <a:ea typeface="+mn-ea"/>
                    <a:cs typeface="+mn-cs"/>
                  </a:rPr>
                  <a:t>Δt</a:t>
                </a:r>
                <a:r>
                  <a:rPr lang="en-US" dirty="0" smtClean="0">
                    <a:solidFill>
                      <a:srgbClr val="0000FF"/>
                    </a:solidFill>
                    <a:latin typeface="Calibri"/>
                    <a:ea typeface="+mn-ea"/>
                    <a:cs typeface="+mn-cs"/>
                  </a:rPr>
                  <a:t> &lt; hr) </a:t>
                </a:r>
                <a:endParaRPr lang="en-US" dirty="0">
                  <a:solidFill>
                    <a:srgbClr val="0000FF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248399" y="2069068"/>
                <a:ext cx="2231395" cy="369331"/>
              </a:xfrm>
              <a:prstGeom prst="rect">
                <a:avLst/>
              </a:prstGeom>
              <a:solidFill>
                <a:srgbClr val="32C1FF"/>
              </a:solidFill>
              <a:ln w="22225">
                <a:solidFill>
                  <a:srgbClr val="0000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 smtClean="0">
                    <a:solidFill>
                      <a:srgbClr val="0000FF"/>
                    </a:solidFill>
                    <a:latin typeface="Calibri"/>
                    <a:ea typeface="+mn-ea"/>
                    <a:cs typeface="+mn-cs"/>
                  </a:rPr>
                  <a:t>Longer lived (</a:t>
                </a:r>
                <a:r>
                  <a:rPr lang="en-US" dirty="0" err="1" smtClean="0">
                    <a:solidFill>
                      <a:srgbClr val="0000FF"/>
                    </a:solidFill>
                    <a:latin typeface="Calibri"/>
                    <a:ea typeface="+mn-ea"/>
                    <a:cs typeface="+mn-cs"/>
                  </a:rPr>
                  <a:t>t</a:t>
                </a:r>
                <a:r>
                  <a:rPr lang="en-US" dirty="0" smtClean="0">
                    <a:solidFill>
                      <a:srgbClr val="0000FF"/>
                    </a:solidFill>
                    <a:latin typeface="Calibri"/>
                    <a:ea typeface="+mn-ea"/>
                    <a:cs typeface="+mn-cs"/>
                  </a:rPr>
                  <a:t>&gt; days) </a:t>
                </a:r>
                <a:endParaRPr lang="en-US" dirty="0">
                  <a:solidFill>
                    <a:srgbClr val="0000FF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4648200" y="2284412"/>
                <a:ext cx="1600199" cy="1588"/>
              </a:xfrm>
              <a:prstGeom prst="line">
                <a:avLst/>
              </a:prstGeom>
              <a:ln w="41275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V="1">
                <a:off x="0" y="2284412"/>
                <a:ext cx="1295400" cy="1588"/>
              </a:xfrm>
              <a:prstGeom prst="line">
                <a:avLst/>
              </a:prstGeom>
              <a:ln w="41275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8479795" y="2282824"/>
                <a:ext cx="664205" cy="1588"/>
              </a:xfrm>
              <a:prstGeom prst="line">
                <a:avLst/>
              </a:prstGeom>
              <a:ln w="41275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52"/>
            <p:cNvGrpSpPr/>
            <p:nvPr/>
          </p:nvGrpSpPr>
          <p:grpSpPr>
            <a:xfrm>
              <a:off x="0" y="2895600"/>
              <a:ext cx="9144000" cy="380999"/>
              <a:chOff x="0" y="2895600"/>
              <a:chExt cx="9144000" cy="380999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457200" y="2895600"/>
                <a:ext cx="2209800" cy="369332"/>
              </a:xfrm>
              <a:prstGeom prst="rect">
                <a:avLst/>
              </a:prstGeom>
              <a:solidFill>
                <a:srgbClr val="32C1FF"/>
              </a:solidFill>
              <a:ln w="22225">
                <a:solidFill>
                  <a:srgbClr val="0000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 smtClean="0">
                    <a:solidFill>
                      <a:srgbClr val="0000FF"/>
                    </a:solidFill>
                    <a:latin typeface="Calibri"/>
                    <a:ea typeface="+mn-ea"/>
                    <a:cs typeface="+mn-cs"/>
                  </a:rPr>
                  <a:t>Primary star</a:t>
                </a:r>
                <a:endParaRPr lang="en-US" dirty="0">
                  <a:solidFill>
                    <a:srgbClr val="0000FF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4120667" y="2907268"/>
                <a:ext cx="3352800" cy="369331"/>
              </a:xfrm>
              <a:prstGeom prst="rect">
                <a:avLst/>
              </a:prstGeom>
              <a:solidFill>
                <a:srgbClr val="32C1FF"/>
              </a:solidFill>
              <a:ln w="22225">
                <a:solidFill>
                  <a:srgbClr val="0000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 smtClean="0">
                    <a:solidFill>
                      <a:srgbClr val="0000FF"/>
                    </a:solidFill>
                    <a:latin typeface="Calibri"/>
                    <a:ea typeface="+mn-ea"/>
                    <a:cs typeface="+mn-cs"/>
                  </a:rPr>
                  <a:t>Secondary star</a:t>
                </a:r>
                <a:endParaRPr lang="en-US" dirty="0">
                  <a:solidFill>
                    <a:srgbClr val="0000FF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3" name="Straight Connector 42"/>
              <p:cNvCxnSpPr/>
              <p:nvPr/>
            </p:nvCxnSpPr>
            <p:spPr>
              <a:xfrm>
                <a:off x="2667000" y="3134280"/>
                <a:ext cx="1453667" cy="1588"/>
              </a:xfrm>
              <a:prstGeom prst="line">
                <a:avLst/>
              </a:prstGeom>
              <a:ln w="41275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V="1">
                <a:off x="7473467" y="3134280"/>
                <a:ext cx="1670533" cy="1588"/>
              </a:xfrm>
              <a:prstGeom prst="line">
                <a:avLst/>
              </a:prstGeom>
              <a:ln w="41275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0" y="3134280"/>
                <a:ext cx="456406" cy="3176"/>
              </a:xfrm>
              <a:prstGeom prst="line">
                <a:avLst/>
              </a:prstGeom>
              <a:ln w="41275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762000" y="153197"/>
            <a:ext cx="1828800" cy="369279"/>
          </a:xfrm>
          <a:prstGeom prst="rect">
            <a:avLst/>
          </a:prstGeom>
          <a:solidFill>
            <a:schemeClr val="tx1"/>
          </a:solidFill>
          <a:ln w="19050">
            <a:solidFill>
              <a:srgbClr val="FF6600"/>
            </a:solidFill>
          </a:ln>
        </p:spPr>
        <p:txBody>
          <a:bodyPr wrap="square" lIns="91385" tIns="45694" rIns="91385" bIns="45694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6600"/>
                </a:solidFill>
                <a:latin typeface="Calibri"/>
                <a:ea typeface="+mn-ea"/>
                <a:cs typeface="+mn-cs"/>
              </a:rPr>
              <a:t>X-rays-UV</a:t>
            </a:r>
            <a:endParaRPr lang="en-US" dirty="0">
              <a:solidFill>
                <a:srgbClr val="FF66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276602" y="153197"/>
            <a:ext cx="2057400" cy="369279"/>
          </a:xfrm>
          <a:prstGeom prst="rect">
            <a:avLst/>
          </a:prstGeom>
          <a:solidFill>
            <a:schemeClr val="tx1"/>
          </a:solidFill>
          <a:ln w="15875">
            <a:solidFill>
              <a:srgbClr val="FFC202"/>
            </a:solidFill>
          </a:ln>
        </p:spPr>
        <p:txBody>
          <a:bodyPr wrap="square" lIns="91385" tIns="45694" rIns="91385" bIns="45694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C202"/>
                </a:solidFill>
                <a:latin typeface="Calibri"/>
                <a:ea typeface="+mn-ea"/>
                <a:cs typeface="+mn-cs"/>
              </a:rPr>
              <a:t>X-rays-UV</a:t>
            </a:r>
            <a:endParaRPr lang="en-US" dirty="0">
              <a:solidFill>
                <a:srgbClr val="FFC202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172203" y="152403"/>
            <a:ext cx="2057400" cy="369279"/>
          </a:xfrm>
          <a:prstGeom prst="rect">
            <a:avLst/>
          </a:prstGeom>
          <a:solidFill>
            <a:schemeClr val="tx1"/>
          </a:solidFill>
          <a:ln w="19050">
            <a:solidFill>
              <a:srgbClr val="FFFF00"/>
            </a:solidFill>
          </a:ln>
        </p:spPr>
        <p:txBody>
          <a:bodyPr wrap="square" lIns="91385" tIns="45694" rIns="91385" bIns="45694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+mn-ea"/>
                <a:cs typeface="+mn-cs"/>
              </a:rPr>
              <a:t>X-rays- RADIO</a:t>
            </a:r>
            <a:endParaRPr lang="en-US" dirty="0">
              <a:solidFill>
                <a:schemeClr val="tx2">
                  <a:lumMod val="75000"/>
                </a:scheme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302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rot="5400000">
            <a:off x="5410201" y="3429000"/>
            <a:ext cx="6553200" cy="1588"/>
          </a:xfrm>
          <a:prstGeom prst="line">
            <a:avLst/>
          </a:prstGeom>
          <a:ln w="57150">
            <a:solidFill>
              <a:srgbClr val="FF6600"/>
            </a:solidFill>
          </a:ln>
          <a:effectLst>
            <a:outerShdw blurRad="55880" dist="108839" dir="1560000" sx="91000" sy="91000" rotWithShape="0">
              <a:srgbClr val="FFFF00">
                <a:alpha val="84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153197" y="6400802"/>
            <a:ext cx="8838406" cy="794"/>
          </a:xfrm>
          <a:prstGeom prst="line">
            <a:avLst/>
          </a:prstGeom>
          <a:ln w="57150">
            <a:solidFill>
              <a:srgbClr val="FF6600"/>
            </a:solidFill>
          </a:ln>
          <a:effectLst>
            <a:outerShdw blurRad="55880" dist="108839" dir="17520000" sx="91000" sy="91000" rotWithShape="0">
              <a:srgbClr val="FFFF00">
                <a:alpha val="84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066800" y="2133601"/>
            <a:ext cx="4419600" cy="762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 flipH="1" flipV="1">
            <a:off x="229396" y="1294606"/>
            <a:ext cx="1676400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-653533" y="1034563"/>
            <a:ext cx="1828800" cy="369279"/>
          </a:xfrm>
          <a:prstGeom prst="rect">
            <a:avLst/>
          </a:prstGeom>
          <a:noFill/>
        </p:spPr>
        <p:txBody>
          <a:bodyPr wrap="square" lIns="91385" tIns="45694" rIns="91385" bIns="45694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Donor Star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Connector 10"/>
          <p:cNvSpPr/>
          <p:nvPr/>
        </p:nvSpPr>
        <p:spPr>
          <a:xfrm>
            <a:off x="-685800" y="914402"/>
            <a:ext cx="4457700" cy="4191000"/>
          </a:xfrm>
          <a:prstGeom prst="flowChartConnector">
            <a:avLst/>
          </a:prstGeom>
          <a:gradFill flip="none" rotWithShape="1">
            <a:gsLst>
              <a:gs pos="7000">
                <a:srgbClr val="0000FF"/>
              </a:gs>
              <a:gs pos="100000">
                <a:srgbClr val="FFFFFF">
                  <a:alpha val="45000"/>
                </a:srgbClr>
              </a:gs>
              <a:gs pos="37000">
                <a:srgbClr val="00FFFF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glow rad="203200">
              <a:schemeClr val="bg1">
                <a:alpha val="5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5" tIns="45694" rIns="91385" bIns="45694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4004" y="2209801"/>
            <a:ext cx="304800" cy="369279"/>
          </a:xfrm>
          <a:prstGeom prst="rect">
            <a:avLst/>
          </a:prstGeom>
          <a:noFill/>
        </p:spPr>
        <p:txBody>
          <a:bodyPr wrap="square" lIns="91385" tIns="45694" rIns="91385" bIns="45694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R</a:t>
            </a:r>
            <a:endParaRPr lang="en-US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76404" y="2133603"/>
            <a:ext cx="685800" cy="369279"/>
          </a:xfrm>
          <a:prstGeom prst="rect">
            <a:avLst/>
          </a:prstGeom>
          <a:noFill/>
        </p:spPr>
        <p:txBody>
          <a:bodyPr wrap="square" lIns="91385" tIns="45694" rIns="91385" bIns="45694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10</a:t>
            </a:r>
            <a:r>
              <a:rPr lang="en-US" baseline="30000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14</a:t>
            </a:r>
            <a:endParaRPr lang="en-US" baseline="30000" dirty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19403" y="2133603"/>
            <a:ext cx="685800" cy="369279"/>
          </a:xfrm>
          <a:prstGeom prst="rect">
            <a:avLst/>
          </a:prstGeom>
          <a:noFill/>
        </p:spPr>
        <p:txBody>
          <a:bodyPr wrap="square" lIns="91385" tIns="45694" rIns="91385" bIns="45694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10</a:t>
            </a:r>
            <a:r>
              <a:rPr lang="en-US" baseline="30000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15</a:t>
            </a:r>
            <a:endParaRPr lang="en-US" baseline="30000" dirty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8600" y="2133603"/>
            <a:ext cx="685800" cy="369279"/>
          </a:xfrm>
          <a:prstGeom prst="rect">
            <a:avLst/>
          </a:prstGeom>
          <a:noFill/>
        </p:spPr>
        <p:txBody>
          <a:bodyPr wrap="square" lIns="91385" tIns="45694" rIns="91385" bIns="45694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10</a:t>
            </a:r>
            <a:r>
              <a:rPr lang="en-US" baseline="30000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16</a:t>
            </a:r>
            <a:endParaRPr lang="en-US" baseline="30000" dirty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196812" y="533400"/>
            <a:ext cx="4137189" cy="1600200"/>
          </a:xfrm>
          <a:custGeom>
            <a:avLst/>
            <a:gdLst>
              <a:gd name="connsiteX0" fmla="*/ 0 w 3040876"/>
              <a:gd name="connsiteY0" fmla="*/ 0 h 1516623"/>
              <a:gd name="connsiteX1" fmla="*/ 12212 w 3040876"/>
              <a:gd name="connsiteY1" fmla="*/ 85477 h 1516623"/>
              <a:gd name="connsiteX2" fmla="*/ 73274 w 3040876"/>
              <a:gd name="connsiteY2" fmla="*/ 170954 h 1516623"/>
              <a:gd name="connsiteX3" fmla="*/ 109911 w 3040876"/>
              <a:gd name="connsiteY3" fmla="*/ 232009 h 1516623"/>
              <a:gd name="connsiteX4" fmla="*/ 134336 w 3040876"/>
              <a:gd name="connsiteY4" fmla="*/ 268642 h 1516623"/>
              <a:gd name="connsiteX5" fmla="*/ 244247 w 3040876"/>
              <a:gd name="connsiteY5" fmla="*/ 341908 h 1516623"/>
              <a:gd name="connsiteX6" fmla="*/ 305309 w 3040876"/>
              <a:gd name="connsiteY6" fmla="*/ 390752 h 1516623"/>
              <a:gd name="connsiteX7" fmla="*/ 415220 w 3040876"/>
              <a:gd name="connsiteY7" fmla="*/ 500651 h 1516623"/>
              <a:gd name="connsiteX8" fmla="*/ 451857 w 3040876"/>
              <a:gd name="connsiteY8" fmla="*/ 537284 h 1516623"/>
              <a:gd name="connsiteX9" fmla="*/ 488494 w 3040876"/>
              <a:gd name="connsiteY9" fmla="*/ 573917 h 1516623"/>
              <a:gd name="connsiteX10" fmla="*/ 610617 w 3040876"/>
              <a:gd name="connsiteY10" fmla="*/ 671605 h 1516623"/>
              <a:gd name="connsiteX11" fmla="*/ 659467 w 3040876"/>
              <a:gd name="connsiteY11" fmla="*/ 708237 h 1516623"/>
              <a:gd name="connsiteX12" fmla="*/ 769378 w 3040876"/>
              <a:gd name="connsiteY12" fmla="*/ 793714 h 1516623"/>
              <a:gd name="connsiteX13" fmla="*/ 854864 w 3040876"/>
              <a:gd name="connsiteY13" fmla="*/ 854769 h 1516623"/>
              <a:gd name="connsiteX14" fmla="*/ 928139 w 3040876"/>
              <a:gd name="connsiteY14" fmla="*/ 891402 h 1516623"/>
              <a:gd name="connsiteX15" fmla="*/ 976988 w 3040876"/>
              <a:gd name="connsiteY15" fmla="*/ 940246 h 1516623"/>
              <a:gd name="connsiteX16" fmla="*/ 1013625 w 3040876"/>
              <a:gd name="connsiteY16" fmla="*/ 952457 h 1516623"/>
              <a:gd name="connsiteX17" fmla="*/ 1062474 w 3040876"/>
              <a:gd name="connsiteY17" fmla="*/ 976879 h 1516623"/>
              <a:gd name="connsiteX18" fmla="*/ 1270084 w 3040876"/>
              <a:gd name="connsiteY18" fmla="*/ 1074567 h 1516623"/>
              <a:gd name="connsiteX19" fmla="*/ 1379996 w 3040876"/>
              <a:gd name="connsiteY19" fmla="*/ 1111200 h 1516623"/>
              <a:gd name="connsiteX20" fmla="*/ 1563181 w 3040876"/>
              <a:gd name="connsiteY20" fmla="*/ 1184466 h 1516623"/>
              <a:gd name="connsiteX21" fmla="*/ 1563181 w 3040876"/>
              <a:gd name="connsiteY21" fmla="*/ 1184466 h 1516623"/>
              <a:gd name="connsiteX22" fmla="*/ 1660880 w 3040876"/>
              <a:gd name="connsiteY22" fmla="*/ 1221099 h 1516623"/>
              <a:gd name="connsiteX23" fmla="*/ 1721942 w 3040876"/>
              <a:gd name="connsiteY23" fmla="*/ 1245521 h 1516623"/>
              <a:gd name="connsiteX24" fmla="*/ 1770791 w 3040876"/>
              <a:gd name="connsiteY24" fmla="*/ 1257732 h 1516623"/>
              <a:gd name="connsiteX25" fmla="*/ 1807428 w 3040876"/>
              <a:gd name="connsiteY25" fmla="*/ 1269943 h 1516623"/>
              <a:gd name="connsiteX26" fmla="*/ 1868490 w 3040876"/>
              <a:gd name="connsiteY26" fmla="*/ 1282154 h 1516623"/>
              <a:gd name="connsiteX27" fmla="*/ 1905127 w 3040876"/>
              <a:gd name="connsiteY27" fmla="*/ 1294365 h 1516623"/>
              <a:gd name="connsiteX28" fmla="*/ 1966189 w 3040876"/>
              <a:gd name="connsiteY28" fmla="*/ 1306576 h 1516623"/>
              <a:gd name="connsiteX29" fmla="*/ 2039463 w 3040876"/>
              <a:gd name="connsiteY29" fmla="*/ 1330998 h 1516623"/>
              <a:gd name="connsiteX30" fmla="*/ 2124949 w 3040876"/>
              <a:gd name="connsiteY30" fmla="*/ 1343209 h 1516623"/>
              <a:gd name="connsiteX31" fmla="*/ 2173799 w 3040876"/>
              <a:gd name="connsiteY31" fmla="*/ 1355420 h 1516623"/>
              <a:gd name="connsiteX32" fmla="*/ 2247073 w 3040876"/>
              <a:gd name="connsiteY32" fmla="*/ 1367631 h 1516623"/>
              <a:gd name="connsiteX33" fmla="*/ 2308135 w 3040876"/>
              <a:gd name="connsiteY33" fmla="*/ 1379842 h 1516623"/>
              <a:gd name="connsiteX34" fmla="*/ 2393621 w 3040876"/>
              <a:gd name="connsiteY34" fmla="*/ 1392053 h 1516623"/>
              <a:gd name="connsiteX35" fmla="*/ 2491320 w 3040876"/>
              <a:gd name="connsiteY35" fmla="*/ 1416475 h 1516623"/>
              <a:gd name="connsiteX36" fmla="*/ 2589019 w 3040876"/>
              <a:gd name="connsiteY36" fmla="*/ 1440897 h 1516623"/>
              <a:gd name="connsiteX37" fmla="*/ 2747779 w 3040876"/>
              <a:gd name="connsiteY37" fmla="*/ 1489741 h 1516623"/>
              <a:gd name="connsiteX38" fmla="*/ 2784416 w 3040876"/>
              <a:gd name="connsiteY38" fmla="*/ 1501952 h 1516623"/>
              <a:gd name="connsiteX39" fmla="*/ 3040876 w 3040876"/>
              <a:gd name="connsiteY39" fmla="*/ 1514163 h 1516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040876" h="1516623">
                <a:moveTo>
                  <a:pt x="0" y="0"/>
                </a:moveTo>
                <a:cubicBezTo>
                  <a:pt x="4071" y="28492"/>
                  <a:pt x="3941" y="57909"/>
                  <a:pt x="12212" y="85477"/>
                </a:cubicBezTo>
                <a:cubicBezTo>
                  <a:pt x="15191" y="95405"/>
                  <a:pt x="73228" y="170886"/>
                  <a:pt x="73274" y="170954"/>
                </a:cubicBezTo>
                <a:cubicBezTo>
                  <a:pt x="86441" y="190702"/>
                  <a:pt x="97331" y="211883"/>
                  <a:pt x="109911" y="232009"/>
                </a:cubicBezTo>
                <a:cubicBezTo>
                  <a:pt x="117690" y="244454"/>
                  <a:pt x="123958" y="258265"/>
                  <a:pt x="134336" y="268642"/>
                </a:cubicBezTo>
                <a:cubicBezTo>
                  <a:pt x="159777" y="294080"/>
                  <a:pt x="215177" y="324468"/>
                  <a:pt x="244247" y="341908"/>
                </a:cubicBezTo>
                <a:cubicBezTo>
                  <a:pt x="311283" y="442453"/>
                  <a:pt x="223635" y="327235"/>
                  <a:pt x="305309" y="390752"/>
                </a:cubicBezTo>
                <a:lnTo>
                  <a:pt x="415220" y="500651"/>
                </a:lnTo>
                <a:lnTo>
                  <a:pt x="451857" y="537284"/>
                </a:lnTo>
                <a:cubicBezTo>
                  <a:pt x="464069" y="549495"/>
                  <a:pt x="475008" y="563129"/>
                  <a:pt x="488494" y="573917"/>
                </a:cubicBezTo>
                <a:lnTo>
                  <a:pt x="610617" y="671605"/>
                </a:lnTo>
                <a:cubicBezTo>
                  <a:pt x="626622" y="684179"/>
                  <a:pt x="643400" y="695742"/>
                  <a:pt x="659467" y="708237"/>
                </a:cubicBezTo>
                <a:cubicBezTo>
                  <a:pt x="798067" y="816023"/>
                  <a:pt x="651540" y="705345"/>
                  <a:pt x="769378" y="793714"/>
                </a:cubicBezTo>
                <a:cubicBezTo>
                  <a:pt x="787517" y="807317"/>
                  <a:pt x="831904" y="842015"/>
                  <a:pt x="854864" y="854769"/>
                </a:cubicBezTo>
                <a:cubicBezTo>
                  <a:pt x="878736" y="868029"/>
                  <a:pt x="903714" y="879191"/>
                  <a:pt x="928139" y="891402"/>
                </a:cubicBezTo>
                <a:cubicBezTo>
                  <a:pt x="944422" y="907683"/>
                  <a:pt x="958250" y="926863"/>
                  <a:pt x="976988" y="940246"/>
                </a:cubicBezTo>
                <a:cubicBezTo>
                  <a:pt x="987463" y="947728"/>
                  <a:pt x="1001793" y="947387"/>
                  <a:pt x="1013625" y="952457"/>
                </a:cubicBezTo>
                <a:cubicBezTo>
                  <a:pt x="1030358" y="959627"/>
                  <a:pt x="1046560" y="968039"/>
                  <a:pt x="1062474" y="976879"/>
                </a:cubicBezTo>
                <a:cubicBezTo>
                  <a:pt x="1161866" y="1032091"/>
                  <a:pt x="1117341" y="1023659"/>
                  <a:pt x="1270084" y="1074567"/>
                </a:cubicBezTo>
                <a:cubicBezTo>
                  <a:pt x="1306721" y="1086778"/>
                  <a:pt x="1347862" y="1089780"/>
                  <a:pt x="1379996" y="1111200"/>
                </a:cubicBezTo>
                <a:cubicBezTo>
                  <a:pt x="1459478" y="1164182"/>
                  <a:pt x="1402709" y="1130981"/>
                  <a:pt x="1563181" y="1184466"/>
                </a:cubicBezTo>
                <a:lnTo>
                  <a:pt x="1563181" y="1184466"/>
                </a:lnTo>
                <a:cubicBezTo>
                  <a:pt x="1663111" y="1234426"/>
                  <a:pt x="1561114" y="1187848"/>
                  <a:pt x="1660880" y="1221099"/>
                </a:cubicBezTo>
                <a:cubicBezTo>
                  <a:pt x="1681677" y="1228030"/>
                  <a:pt x="1701145" y="1238589"/>
                  <a:pt x="1721942" y="1245521"/>
                </a:cubicBezTo>
                <a:cubicBezTo>
                  <a:pt x="1737865" y="1250828"/>
                  <a:pt x="1754653" y="1253122"/>
                  <a:pt x="1770791" y="1257732"/>
                </a:cubicBezTo>
                <a:cubicBezTo>
                  <a:pt x="1783169" y="1261268"/>
                  <a:pt x="1794939" y="1266821"/>
                  <a:pt x="1807428" y="1269943"/>
                </a:cubicBezTo>
                <a:cubicBezTo>
                  <a:pt x="1827565" y="1274977"/>
                  <a:pt x="1848353" y="1277120"/>
                  <a:pt x="1868490" y="1282154"/>
                </a:cubicBezTo>
                <a:cubicBezTo>
                  <a:pt x="1880979" y="1285276"/>
                  <a:pt x="1892638" y="1291243"/>
                  <a:pt x="1905127" y="1294365"/>
                </a:cubicBezTo>
                <a:cubicBezTo>
                  <a:pt x="1925264" y="1299399"/>
                  <a:pt x="1946163" y="1301115"/>
                  <a:pt x="1966189" y="1306576"/>
                </a:cubicBezTo>
                <a:cubicBezTo>
                  <a:pt x="1991028" y="1313349"/>
                  <a:pt x="2014377" y="1325209"/>
                  <a:pt x="2039463" y="1330998"/>
                </a:cubicBezTo>
                <a:cubicBezTo>
                  <a:pt x="2067511" y="1337470"/>
                  <a:pt x="2096629" y="1338060"/>
                  <a:pt x="2124949" y="1343209"/>
                </a:cubicBezTo>
                <a:cubicBezTo>
                  <a:pt x="2141463" y="1346211"/>
                  <a:pt x="2157341" y="1352129"/>
                  <a:pt x="2173799" y="1355420"/>
                </a:cubicBezTo>
                <a:cubicBezTo>
                  <a:pt x="2198080" y="1360276"/>
                  <a:pt x="2222711" y="1363202"/>
                  <a:pt x="2247073" y="1367631"/>
                </a:cubicBezTo>
                <a:cubicBezTo>
                  <a:pt x="2267495" y="1371344"/>
                  <a:pt x="2287660" y="1376430"/>
                  <a:pt x="2308135" y="1379842"/>
                </a:cubicBezTo>
                <a:cubicBezTo>
                  <a:pt x="2336528" y="1384574"/>
                  <a:pt x="2365228" y="1387321"/>
                  <a:pt x="2393621" y="1392053"/>
                </a:cubicBezTo>
                <a:cubicBezTo>
                  <a:pt x="2496052" y="1409123"/>
                  <a:pt x="2417164" y="1396253"/>
                  <a:pt x="2491320" y="1416475"/>
                </a:cubicBezTo>
                <a:cubicBezTo>
                  <a:pt x="2523706" y="1425307"/>
                  <a:pt x="2557851" y="1428431"/>
                  <a:pt x="2589019" y="1440897"/>
                </a:cubicBezTo>
                <a:cubicBezTo>
                  <a:pt x="2778353" y="1516623"/>
                  <a:pt x="2480114" y="1400529"/>
                  <a:pt x="2747779" y="1489741"/>
                </a:cubicBezTo>
                <a:cubicBezTo>
                  <a:pt x="2759991" y="1493811"/>
                  <a:pt x="2771588" y="1500883"/>
                  <a:pt x="2784416" y="1501952"/>
                </a:cubicBezTo>
                <a:cubicBezTo>
                  <a:pt x="2869704" y="1509059"/>
                  <a:pt x="3040876" y="1514163"/>
                  <a:pt x="3040876" y="1514163"/>
                </a:cubicBezTo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385" tIns="45694" rIns="91385" bIns="45694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5800" y="228607"/>
            <a:ext cx="457200" cy="430887"/>
          </a:xfrm>
          <a:prstGeom prst="rect">
            <a:avLst/>
          </a:prstGeom>
          <a:noFill/>
        </p:spPr>
        <p:txBody>
          <a:bodyPr wrap="square" lIns="91385" tIns="45694" rIns="91385" bIns="45694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200" dirty="0" err="1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ρ</a:t>
            </a:r>
            <a:endParaRPr lang="en-US" sz="2200" dirty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09801" y="228607"/>
            <a:ext cx="6477000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lIns="91385" tIns="45694" rIns="91385" bIns="45694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SN Interaction with the ambient medium</a:t>
            </a:r>
          </a:p>
        </p:txBody>
      </p:sp>
      <p:grpSp>
        <p:nvGrpSpPr>
          <p:cNvPr id="2" name="Group 46"/>
          <p:cNvGrpSpPr/>
          <p:nvPr/>
        </p:nvGrpSpPr>
        <p:grpSpPr>
          <a:xfrm>
            <a:off x="2209801" y="1066807"/>
            <a:ext cx="2819400" cy="3886201"/>
            <a:chOff x="2209800" y="1066800"/>
            <a:chExt cx="2819400" cy="3886201"/>
          </a:xfrm>
        </p:grpSpPr>
        <p:grpSp>
          <p:nvGrpSpPr>
            <p:cNvPr id="6" name="Group 30"/>
            <p:cNvGrpSpPr/>
            <p:nvPr/>
          </p:nvGrpSpPr>
          <p:grpSpPr>
            <a:xfrm>
              <a:off x="2209800" y="1066800"/>
              <a:ext cx="2819400" cy="3886201"/>
              <a:chOff x="2209800" y="1066800"/>
              <a:chExt cx="2819400" cy="3886201"/>
            </a:xfrm>
          </p:grpSpPr>
          <p:sp>
            <p:nvSpPr>
              <p:cNvPr id="17" name="Moon 16"/>
              <p:cNvSpPr/>
              <p:nvPr/>
            </p:nvSpPr>
            <p:spPr>
              <a:xfrm rot="10800000">
                <a:off x="2209800" y="1066800"/>
                <a:ext cx="1828800" cy="3886201"/>
              </a:xfrm>
              <a:prstGeom prst="moon">
                <a:avLst>
                  <a:gd name="adj" fmla="val 23957"/>
                </a:avLst>
              </a:prstGeom>
              <a:solidFill>
                <a:srgbClr val="0000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23" name="Straight Arrow Connector 22"/>
              <p:cNvCxnSpPr>
                <a:stCxn id="17" idx="1"/>
              </p:cNvCxnSpPr>
              <p:nvPr/>
            </p:nvCxnSpPr>
            <p:spPr>
              <a:xfrm>
                <a:off x="4038600" y="3009900"/>
                <a:ext cx="990600" cy="1588"/>
              </a:xfrm>
              <a:prstGeom prst="straightConnector1">
                <a:avLst/>
              </a:prstGeom>
              <a:ln w="47625">
                <a:solidFill>
                  <a:srgbClr val="66FF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4038600" y="3048000"/>
                <a:ext cx="99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 smtClean="0">
                    <a:solidFill>
                      <a:srgbClr val="00FFFF"/>
                    </a:solidFill>
                    <a:latin typeface="Calibri"/>
                    <a:ea typeface="+mn-ea"/>
                    <a:cs typeface="+mn-cs"/>
                  </a:rPr>
                  <a:t>Shock</a:t>
                </a:r>
                <a:endParaRPr lang="en-US" dirty="0">
                  <a:solidFill>
                    <a:srgbClr val="00FFFF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3657600" y="327660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err="1" smtClean="0">
                  <a:solidFill>
                    <a:srgbClr val="00FFFF"/>
                  </a:solidFill>
                  <a:latin typeface="Calibri"/>
                  <a:ea typeface="+mn-ea"/>
                  <a:cs typeface="+mn-cs"/>
                </a:rPr>
                <a:t>e</a:t>
              </a:r>
              <a:r>
                <a:rPr lang="en-US" baseline="30000" dirty="0" smtClean="0">
                  <a:solidFill>
                    <a:srgbClr val="00FFFF"/>
                  </a:solidFill>
                  <a:latin typeface="Calibri"/>
                  <a:ea typeface="+mn-ea"/>
                  <a:cs typeface="+mn-cs"/>
                </a:rPr>
                <a:t>-</a:t>
              </a:r>
              <a:endParaRPr lang="en-US" baseline="30000" dirty="0">
                <a:solidFill>
                  <a:srgbClr val="00FFFF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581400" y="281940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err="1" smtClean="0">
                  <a:solidFill>
                    <a:srgbClr val="00FFFF"/>
                  </a:solidFill>
                  <a:latin typeface="Calibri"/>
                  <a:ea typeface="+mn-ea"/>
                  <a:cs typeface="+mn-cs"/>
                </a:rPr>
                <a:t>e</a:t>
              </a:r>
              <a:r>
                <a:rPr lang="en-US" baseline="30000" dirty="0" smtClean="0">
                  <a:solidFill>
                    <a:srgbClr val="00FFFF"/>
                  </a:solidFill>
                  <a:latin typeface="Calibri"/>
                  <a:ea typeface="+mn-ea"/>
                  <a:cs typeface="+mn-cs"/>
                </a:rPr>
                <a:t>-</a:t>
              </a:r>
              <a:endParaRPr lang="en-US" baseline="30000" dirty="0">
                <a:solidFill>
                  <a:srgbClr val="00FFFF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733800" y="243840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err="1" smtClean="0">
                  <a:solidFill>
                    <a:srgbClr val="00FFFF"/>
                  </a:solidFill>
                  <a:latin typeface="Calibri"/>
                  <a:ea typeface="+mn-ea"/>
                  <a:cs typeface="+mn-cs"/>
                </a:rPr>
                <a:t>e</a:t>
              </a:r>
              <a:r>
                <a:rPr lang="en-US" baseline="30000" dirty="0" smtClean="0">
                  <a:solidFill>
                    <a:srgbClr val="00FFFF"/>
                  </a:solidFill>
                  <a:latin typeface="Calibri"/>
                  <a:ea typeface="+mn-ea"/>
                  <a:cs typeface="+mn-cs"/>
                </a:rPr>
                <a:t>-</a:t>
              </a:r>
              <a:endParaRPr lang="en-US" baseline="30000" dirty="0">
                <a:solidFill>
                  <a:srgbClr val="00FFFF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505200" y="213360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err="1" smtClean="0">
                  <a:solidFill>
                    <a:srgbClr val="00FFFF"/>
                  </a:solidFill>
                  <a:latin typeface="Calibri"/>
                  <a:ea typeface="+mn-ea"/>
                  <a:cs typeface="+mn-cs"/>
                </a:rPr>
                <a:t>e</a:t>
              </a:r>
              <a:r>
                <a:rPr lang="en-US" baseline="30000" dirty="0" smtClean="0">
                  <a:solidFill>
                    <a:srgbClr val="00FFFF"/>
                  </a:solidFill>
                  <a:latin typeface="Calibri"/>
                  <a:ea typeface="+mn-ea"/>
                  <a:cs typeface="+mn-cs"/>
                </a:rPr>
                <a:t>-</a:t>
              </a:r>
              <a:endParaRPr lang="en-US" baseline="30000" dirty="0">
                <a:solidFill>
                  <a:srgbClr val="00FFFF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429000" y="365760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err="1" smtClean="0">
                  <a:solidFill>
                    <a:srgbClr val="00FFFF"/>
                  </a:solidFill>
                  <a:latin typeface="Calibri"/>
                  <a:ea typeface="+mn-ea"/>
                  <a:cs typeface="+mn-cs"/>
                </a:rPr>
                <a:t>e</a:t>
              </a:r>
              <a:r>
                <a:rPr lang="en-US" baseline="30000" dirty="0" smtClean="0">
                  <a:solidFill>
                    <a:srgbClr val="00FFFF"/>
                  </a:solidFill>
                  <a:latin typeface="Calibri"/>
                  <a:ea typeface="+mn-ea"/>
                  <a:cs typeface="+mn-cs"/>
                </a:rPr>
                <a:t>-</a:t>
              </a:r>
              <a:endParaRPr lang="en-US" baseline="30000" dirty="0">
                <a:solidFill>
                  <a:srgbClr val="00FFFF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47"/>
          <p:cNvGrpSpPr/>
          <p:nvPr/>
        </p:nvGrpSpPr>
        <p:grpSpPr>
          <a:xfrm>
            <a:off x="789987" y="1815705"/>
            <a:ext cx="2792094" cy="2360456"/>
            <a:chOff x="789987" y="1815704"/>
            <a:chExt cx="2792094" cy="2360456"/>
          </a:xfrm>
        </p:grpSpPr>
        <p:sp>
          <p:nvSpPr>
            <p:cNvPr id="18" name="Oval 17"/>
            <p:cNvSpPr/>
            <p:nvPr/>
          </p:nvSpPr>
          <p:spPr>
            <a:xfrm>
              <a:off x="838200" y="2274332"/>
              <a:ext cx="1447800" cy="1383268"/>
            </a:xfrm>
            <a:prstGeom prst="ellipse">
              <a:avLst/>
            </a:prstGeom>
            <a:noFill/>
            <a:ln w="22225">
              <a:solidFill>
                <a:srgbClr val="FFFF00"/>
              </a:solidFill>
            </a:ln>
            <a:effectLst>
              <a:glow rad="101600">
                <a:srgbClr val="FFFF00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2247073" y="1815704"/>
              <a:ext cx="1063293" cy="638706"/>
            </a:xfrm>
            <a:custGeom>
              <a:avLst/>
              <a:gdLst>
                <a:gd name="connsiteX0" fmla="*/ 0 w 1063293"/>
                <a:gd name="connsiteY0" fmla="*/ 638706 h 638706"/>
                <a:gd name="connsiteX1" fmla="*/ 12212 w 1063293"/>
                <a:gd name="connsiteY1" fmla="*/ 602073 h 638706"/>
                <a:gd name="connsiteX2" fmla="*/ 85487 w 1063293"/>
                <a:gd name="connsiteY2" fmla="*/ 553229 h 638706"/>
                <a:gd name="connsiteX3" fmla="*/ 146548 w 1063293"/>
                <a:gd name="connsiteY3" fmla="*/ 565440 h 638706"/>
                <a:gd name="connsiteX4" fmla="*/ 195398 w 1063293"/>
                <a:gd name="connsiteY4" fmla="*/ 577651 h 638706"/>
                <a:gd name="connsiteX5" fmla="*/ 207610 w 1063293"/>
                <a:gd name="connsiteY5" fmla="*/ 541018 h 638706"/>
                <a:gd name="connsiteX6" fmla="*/ 219822 w 1063293"/>
                <a:gd name="connsiteY6" fmla="*/ 467752 h 638706"/>
                <a:gd name="connsiteX7" fmla="*/ 268672 w 1063293"/>
                <a:gd name="connsiteY7" fmla="*/ 455541 h 638706"/>
                <a:gd name="connsiteX8" fmla="*/ 415220 w 1063293"/>
                <a:gd name="connsiteY8" fmla="*/ 467752 h 638706"/>
                <a:gd name="connsiteX9" fmla="*/ 451857 w 1063293"/>
                <a:gd name="connsiteY9" fmla="*/ 479963 h 638706"/>
                <a:gd name="connsiteX10" fmla="*/ 476282 w 1063293"/>
                <a:gd name="connsiteY10" fmla="*/ 443330 h 638706"/>
                <a:gd name="connsiteX11" fmla="*/ 488494 w 1063293"/>
                <a:gd name="connsiteY11" fmla="*/ 394486 h 638706"/>
                <a:gd name="connsiteX12" fmla="*/ 500707 w 1063293"/>
                <a:gd name="connsiteY12" fmla="*/ 357853 h 638706"/>
                <a:gd name="connsiteX13" fmla="*/ 512919 w 1063293"/>
                <a:gd name="connsiteY13" fmla="*/ 296798 h 638706"/>
                <a:gd name="connsiteX14" fmla="*/ 561768 w 1063293"/>
                <a:gd name="connsiteY14" fmla="*/ 235743 h 638706"/>
                <a:gd name="connsiteX15" fmla="*/ 732741 w 1063293"/>
                <a:gd name="connsiteY15" fmla="*/ 211321 h 638706"/>
                <a:gd name="connsiteX16" fmla="*/ 757166 w 1063293"/>
                <a:gd name="connsiteY16" fmla="*/ 125844 h 638706"/>
                <a:gd name="connsiteX17" fmla="*/ 781591 w 1063293"/>
                <a:gd name="connsiteY17" fmla="*/ 77000 h 638706"/>
                <a:gd name="connsiteX18" fmla="*/ 976988 w 1063293"/>
                <a:gd name="connsiteY18" fmla="*/ 77000 h 638706"/>
                <a:gd name="connsiteX19" fmla="*/ 1001413 w 1063293"/>
                <a:gd name="connsiteY19" fmla="*/ 40367 h 638706"/>
                <a:gd name="connsiteX20" fmla="*/ 1038050 w 1063293"/>
                <a:gd name="connsiteY20" fmla="*/ 15945 h 638706"/>
                <a:gd name="connsiteX21" fmla="*/ 989201 w 1063293"/>
                <a:gd name="connsiteY21" fmla="*/ 3734 h 638706"/>
                <a:gd name="connsiteX22" fmla="*/ 1050263 w 1063293"/>
                <a:gd name="connsiteY22" fmla="*/ 15945 h 638706"/>
                <a:gd name="connsiteX23" fmla="*/ 1050263 w 1063293"/>
                <a:gd name="connsiteY23" fmla="*/ 77000 h 638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63293" h="638706">
                  <a:moveTo>
                    <a:pt x="0" y="638706"/>
                  </a:moveTo>
                  <a:cubicBezTo>
                    <a:pt x="4071" y="626495"/>
                    <a:pt x="3110" y="611174"/>
                    <a:pt x="12212" y="602073"/>
                  </a:cubicBezTo>
                  <a:cubicBezTo>
                    <a:pt x="32970" y="581318"/>
                    <a:pt x="85487" y="553229"/>
                    <a:pt x="85487" y="553229"/>
                  </a:cubicBezTo>
                  <a:cubicBezTo>
                    <a:pt x="105841" y="557299"/>
                    <a:pt x="126286" y="560938"/>
                    <a:pt x="146548" y="565440"/>
                  </a:cubicBezTo>
                  <a:cubicBezTo>
                    <a:pt x="162933" y="569081"/>
                    <a:pt x="179814" y="583884"/>
                    <a:pt x="195398" y="577651"/>
                  </a:cubicBezTo>
                  <a:cubicBezTo>
                    <a:pt x="207349" y="572871"/>
                    <a:pt x="204818" y="553583"/>
                    <a:pt x="207610" y="541018"/>
                  </a:cubicBezTo>
                  <a:cubicBezTo>
                    <a:pt x="212981" y="516849"/>
                    <a:pt x="205430" y="487898"/>
                    <a:pt x="219822" y="467752"/>
                  </a:cubicBezTo>
                  <a:cubicBezTo>
                    <a:pt x="229578" y="454095"/>
                    <a:pt x="252389" y="459611"/>
                    <a:pt x="268672" y="455541"/>
                  </a:cubicBezTo>
                  <a:cubicBezTo>
                    <a:pt x="317521" y="459611"/>
                    <a:pt x="366631" y="461274"/>
                    <a:pt x="415220" y="467752"/>
                  </a:cubicBezTo>
                  <a:cubicBezTo>
                    <a:pt x="427980" y="469453"/>
                    <a:pt x="439905" y="484743"/>
                    <a:pt x="451857" y="479963"/>
                  </a:cubicBezTo>
                  <a:cubicBezTo>
                    <a:pt x="465484" y="474513"/>
                    <a:pt x="468140" y="455541"/>
                    <a:pt x="476282" y="443330"/>
                  </a:cubicBezTo>
                  <a:cubicBezTo>
                    <a:pt x="480353" y="427049"/>
                    <a:pt x="483883" y="410623"/>
                    <a:pt x="488494" y="394486"/>
                  </a:cubicBezTo>
                  <a:cubicBezTo>
                    <a:pt x="492031" y="382110"/>
                    <a:pt x="497585" y="370340"/>
                    <a:pt x="500707" y="357853"/>
                  </a:cubicBezTo>
                  <a:cubicBezTo>
                    <a:pt x="505741" y="337718"/>
                    <a:pt x="507885" y="316933"/>
                    <a:pt x="512919" y="296798"/>
                  </a:cubicBezTo>
                  <a:cubicBezTo>
                    <a:pt x="520538" y="266324"/>
                    <a:pt x="524950" y="244405"/>
                    <a:pt x="561768" y="235743"/>
                  </a:cubicBezTo>
                  <a:cubicBezTo>
                    <a:pt x="617807" y="222559"/>
                    <a:pt x="675750" y="219462"/>
                    <a:pt x="732741" y="211321"/>
                  </a:cubicBezTo>
                  <a:cubicBezTo>
                    <a:pt x="738937" y="186541"/>
                    <a:pt x="746656" y="150364"/>
                    <a:pt x="757166" y="125844"/>
                  </a:cubicBezTo>
                  <a:cubicBezTo>
                    <a:pt x="764337" y="109113"/>
                    <a:pt x="773449" y="93281"/>
                    <a:pt x="781591" y="77000"/>
                  </a:cubicBezTo>
                  <a:cubicBezTo>
                    <a:pt x="835312" y="82968"/>
                    <a:pt x="921227" y="101780"/>
                    <a:pt x="976988" y="77000"/>
                  </a:cubicBezTo>
                  <a:cubicBezTo>
                    <a:pt x="990400" y="71040"/>
                    <a:pt x="991035" y="50744"/>
                    <a:pt x="1001413" y="40367"/>
                  </a:cubicBezTo>
                  <a:cubicBezTo>
                    <a:pt x="1011792" y="29989"/>
                    <a:pt x="1025838" y="24086"/>
                    <a:pt x="1038050" y="15945"/>
                  </a:cubicBezTo>
                  <a:cubicBezTo>
                    <a:pt x="1021767" y="11875"/>
                    <a:pt x="972417" y="3734"/>
                    <a:pt x="989201" y="3734"/>
                  </a:cubicBezTo>
                  <a:cubicBezTo>
                    <a:pt x="1009958" y="3734"/>
                    <a:pt x="1036974" y="0"/>
                    <a:pt x="1050263" y="15945"/>
                  </a:cubicBezTo>
                  <a:cubicBezTo>
                    <a:pt x="1063293" y="31579"/>
                    <a:pt x="1050263" y="56648"/>
                    <a:pt x="1050263" y="77000"/>
                  </a:cubicBezTo>
                </a:path>
              </a:pathLst>
            </a:custGeom>
            <a:ln w="3810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2161587" y="3514587"/>
              <a:ext cx="1075346" cy="661573"/>
            </a:xfrm>
            <a:custGeom>
              <a:avLst/>
              <a:gdLst>
                <a:gd name="connsiteX0" fmla="*/ 0 w 1075346"/>
                <a:gd name="connsiteY0" fmla="*/ 2180 h 661573"/>
                <a:gd name="connsiteX1" fmla="*/ 73274 w 1075346"/>
                <a:gd name="connsiteY1" fmla="*/ 14391 h 661573"/>
                <a:gd name="connsiteX2" fmla="*/ 85486 w 1075346"/>
                <a:gd name="connsiteY2" fmla="*/ 63235 h 661573"/>
                <a:gd name="connsiteX3" fmla="*/ 97698 w 1075346"/>
                <a:gd name="connsiteY3" fmla="*/ 160922 h 661573"/>
                <a:gd name="connsiteX4" fmla="*/ 146548 w 1075346"/>
                <a:gd name="connsiteY4" fmla="*/ 148711 h 661573"/>
                <a:gd name="connsiteX5" fmla="*/ 244247 w 1075346"/>
                <a:gd name="connsiteY5" fmla="*/ 99867 h 661573"/>
                <a:gd name="connsiteX6" fmla="*/ 268671 w 1075346"/>
                <a:gd name="connsiteY6" fmla="*/ 148711 h 661573"/>
                <a:gd name="connsiteX7" fmla="*/ 280884 w 1075346"/>
                <a:gd name="connsiteY7" fmla="*/ 197555 h 661573"/>
                <a:gd name="connsiteX8" fmla="*/ 317521 w 1075346"/>
                <a:gd name="connsiteY8" fmla="*/ 221977 h 661573"/>
                <a:gd name="connsiteX9" fmla="*/ 537343 w 1075346"/>
                <a:gd name="connsiteY9" fmla="*/ 246399 h 661573"/>
                <a:gd name="connsiteX10" fmla="*/ 683891 w 1075346"/>
                <a:gd name="connsiteY10" fmla="*/ 380720 h 661573"/>
                <a:gd name="connsiteX11" fmla="*/ 732741 w 1075346"/>
                <a:gd name="connsiteY11" fmla="*/ 392931 h 661573"/>
                <a:gd name="connsiteX12" fmla="*/ 744953 w 1075346"/>
                <a:gd name="connsiteY12" fmla="*/ 515041 h 661573"/>
                <a:gd name="connsiteX13" fmla="*/ 830440 w 1075346"/>
                <a:gd name="connsiteY13" fmla="*/ 490619 h 661573"/>
                <a:gd name="connsiteX14" fmla="*/ 879289 w 1075346"/>
                <a:gd name="connsiteY14" fmla="*/ 478408 h 661573"/>
                <a:gd name="connsiteX15" fmla="*/ 915926 w 1075346"/>
                <a:gd name="connsiteY15" fmla="*/ 453986 h 661573"/>
                <a:gd name="connsiteX16" fmla="*/ 952563 w 1075346"/>
                <a:gd name="connsiteY16" fmla="*/ 441775 h 661573"/>
                <a:gd name="connsiteX17" fmla="*/ 964776 w 1075346"/>
                <a:gd name="connsiteY17" fmla="*/ 515041 h 661573"/>
                <a:gd name="connsiteX18" fmla="*/ 976988 w 1075346"/>
                <a:gd name="connsiteY18" fmla="*/ 612729 h 661573"/>
                <a:gd name="connsiteX19" fmla="*/ 1025837 w 1075346"/>
                <a:gd name="connsiteY19" fmla="*/ 563885 h 661573"/>
                <a:gd name="connsiteX20" fmla="*/ 1050262 w 1075346"/>
                <a:gd name="connsiteY20" fmla="*/ 600518 h 661573"/>
                <a:gd name="connsiteX21" fmla="*/ 1062474 w 1075346"/>
                <a:gd name="connsiteY21" fmla="*/ 637151 h 661573"/>
                <a:gd name="connsiteX22" fmla="*/ 1038050 w 1075346"/>
                <a:gd name="connsiteY22" fmla="*/ 600518 h 661573"/>
                <a:gd name="connsiteX23" fmla="*/ 989200 w 1075346"/>
                <a:gd name="connsiteY23" fmla="*/ 624940 h 661573"/>
                <a:gd name="connsiteX24" fmla="*/ 952563 w 1075346"/>
                <a:gd name="connsiteY24" fmla="*/ 637151 h 661573"/>
                <a:gd name="connsiteX25" fmla="*/ 928139 w 1075346"/>
                <a:gd name="connsiteY25" fmla="*/ 661573 h 66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75346" h="661573">
                  <a:moveTo>
                    <a:pt x="0" y="2180"/>
                  </a:moveTo>
                  <a:cubicBezTo>
                    <a:pt x="24425" y="6250"/>
                    <a:pt x="53124" y="0"/>
                    <a:pt x="73274" y="14391"/>
                  </a:cubicBezTo>
                  <a:cubicBezTo>
                    <a:pt x="86931" y="24145"/>
                    <a:pt x="82727" y="46681"/>
                    <a:pt x="85486" y="63235"/>
                  </a:cubicBezTo>
                  <a:cubicBezTo>
                    <a:pt x="90881" y="95604"/>
                    <a:pt x="93627" y="128360"/>
                    <a:pt x="97698" y="160922"/>
                  </a:cubicBezTo>
                  <a:cubicBezTo>
                    <a:pt x="113981" y="156852"/>
                    <a:pt x="131535" y="156217"/>
                    <a:pt x="146548" y="148711"/>
                  </a:cubicBezTo>
                  <a:cubicBezTo>
                    <a:pt x="271103" y="86440"/>
                    <a:pt x="124293" y="129852"/>
                    <a:pt x="244247" y="99867"/>
                  </a:cubicBezTo>
                  <a:cubicBezTo>
                    <a:pt x="252388" y="116148"/>
                    <a:pt x="262279" y="131667"/>
                    <a:pt x="268671" y="148711"/>
                  </a:cubicBezTo>
                  <a:cubicBezTo>
                    <a:pt x="274564" y="164425"/>
                    <a:pt x="271574" y="183592"/>
                    <a:pt x="280884" y="197555"/>
                  </a:cubicBezTo>
                  <a:cubicBezTo>
                    <a:pt x="289026" y="209766"/>
                    <a:pt x="304031" y="216196"/>
                    <a:pt x="317521" y="221977"/>
                  </a:cubicBezTo>
                  <a:cubicBezTo>
                    <a:pt x="369661" y="244320"/>
                    <a:pt x="527122" y="245669"/>
                    <a:pt x="537343" y="246399"/>
                  </a:cubicBezTo>
                  <a:cubicBezTo>
                    <a:pt x="554803" y="455886"/>
                    <a:pt x="499356" y="380720"/>
                    <a:pt x="683891" y="380720"/>
                  </a:cubicBezTo>
                  <a:cubicBezTo>
                    <a:pt x="700675" y="380720"/>
                    <a:pt x="716458" y="388861"/>
                    <a:pt x="732741" y="392931"/>
                  </a:cubicBezTo>
                  <a:cubicBezTo>
                    <a:pt x="736812" y="433634"/>
                    <a:pt x="716026" y="486117"/>
                    <a:pt x="744953" y="515041"/>
                  </a:cubicBezTo>
                  <a:cubicBezTo>
                    <a:pt x="765910" y="535995"/>
                    <a:pt x="801848" y="498416"/>
                    <a:pt x="830440" y="490619"/>
                  </a:cubicBezTo>
                  <a:cubicBezTo>
                    <a:pt x="846633" y="486203"/>
                    <a:pt x="863006" y="482478"/>
                    <a:pt x="879289" y="478408"/>
                  </a:cubicBezTo>
                  <a:cubicBezTo>
                    <a:pt x="891501" y="470267"/>
                    <a:pt x="902798" y="460549"/>
                    <a:pt x="915926" y="453986"/>
                  </a:cubicBezTo>
                  <a:cubicBezTo>
                    <a:pt x="927440" y="448230"/>
                    <a:pt x="944521" y="431724"/>
                    <a:pt x="952563" y="441775"/>
                  </a:cubicBezTo>
                  <a:cubicBezTo>
                    <a:pt x="968031" y="461108"/>
                    <a:pt x="961274" y="490531"/>
                    <a:pt x="964776" y="515041"/>
                  </a:cubicBezTo>
                  <a:cubicBezTo>
                    <a:pt x="969417" y="547527"/>
                    <a:pt x="972917" y="580166"/>
                    <a:pt x="976988" y="612729"/>
                  </a:cubicBezTo>
                  <a:cubicBezTo>
                    <a:pt x="993271" y="596448"/>
                    <a:pt x="1003124" y="567670"/>
                    <a:pt x="1025837" y="563885"/>
                  </a:cubicBezTo>
                  <a:cubicBezTo>
                    <a:pt x="1040314" y="561472"/>
                    <a:pt x="1043698" y="587391"/>
                    <a:pt x="1050262" y="600518"/>
                  </a:cubicBezTo>
                  <a:cubicBezTo>
                    <a:pt x="1056019" y="612030"/>
                    <a:pt x="1075346" y="637151"/>
                    <a:pt x="1062474" y="637151"/>
                  </a:cubicBezTo>
                  <a:cubicBezTo>
                    <a:pt x="1047798" y="637151"/>
                    <a:pt x="1046191" y="612729"/>
                    <a:pt x="1038050" y="600518"/>
                  </a:cubicBezTo>
                  <a:cubicBezTo>
                    <a:pt x="1021767" y="608659"/>
                    <a:pt x="1005933" y="617769"/>
                    <a:pt x="989200" y="624940"/>
                  </a:cubicBezTo>
                  <a:cubicBezTo>
                    <a:pt x="977368" y="630010"/>
                    <a:pt x="963602" y="630528"/>
                    <a:pt x="952563" y="637151"/>
                  </a:cubicBezTo>
                  <a:cubicBezTo>
                    <a:pt x="942690" y="643074"/>
                    <a:pt x="936280" y="653432"/>
                    <a:pt x="928139" y="661573"/>
                  </a:cubicBezTo>
                </a:path>
              </a:pathLst>
            </a:custGeom>
            <a:ln w="3175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2356984" y="3122374"/>
              <a:ext cx="1172386" cy="395680"/>
            </a:xfrm>
            <a:custGeom>
              <a:avLst/>
              <a:gdLst>
                <a:gd name="connsiteX0" fmla="*/ 0 w 1172386"/>
                <a:gd name="connsiteY0" fmla="*/ 52485 h 395680"/>
                <a:gd name="connsiteX1" fmla="*/ 61062 w 1172386"/>
                <a:gd name="connsiteY1" fmla="*/ 40274 h 395680"/>
                <a:gd name="connsiteX2" fmla="*/ 122124 w 1172386"/>
                <a:gd name="connsiteY2" fmla="*/ 3641 h 395680"/>
                <a:gd name="connsiteX3" fmla="*/ 170973 w 1172386"/>
                <a:gd name="connsiteY3" fmla="*/ 15852 h 395680"/>
                <a:gd name="connsiteX4" fmla="*/ 195398 w 1172386"/>
                <a:gd name="connsiteY4" fmla="*/ 64696 h 395680"/>
                <a:gd name="connsiteX5" fmla="*/ 232035 w 1172386"/>
                <a:gd name="connsiteY5" fmla="*/ 89118 h 395680"/>
                <a:gd name="connsiteX6" fmla="*/ 256460 w 1172386"/>
                <a:gd name="connsiteY6" fmla="*/ 125751 h 395680"/>
                <a:gd name="connsiteX7" fmla="*/ 268672 w 1172386"/>
                <a:gd name="connsiteY7" fmla="*/ 162384 h 395680"/>
                <a:gd name="connsiteX8" fmla="*/ 415220 w 1172386"/>
                <a:gd name="connsiteY8" fmla="*/ 89118 h 395680"/>
                <a:gd name="connsiteX9" fmla="*/ 451857 w 1172386"/>
                <a:gd name="connsiteY9" fmla="*/ 113540 h 395680"/>
                <a:gd name="connsiteX10" fmla="*/ 500707 w 1172386"/>
                <a:gd name="connsiteY10" fmla="*/ 223439 h 395680"/>
                <a:gd name="connsiteX11" fmla="*/ 512919 w 1172386"/>
                <a:gd name="connsiteY11" fmla="*/ 272283 h 395680"/>
                <a:gd name="connsiteX12" fmla="*/ 549556 w 1172386"/>
                <a:gd name="connsiteY12" fmla="*/ 308916 h 395680"/>
                <a:gd name="connsiteX13" fmla="*/ 586193 w 1172386"/>
                <a:gd name="connsiteY13" fmla="*/ 284494 h 395680"/>
                <a:gd name="connsiteX14" fmla="*/ 696104 w 1172386"/>
                <a:gd name="connsiteY14" fmla="*/ 199017 h 395680"/>
                <a:gd name="connsiteX15" fmla="*/ 732742 w 1172386"/>
                <a:gd name="connsiteY15" fmla="*/ 174595 h 395680"/>
                <a:gd name="connsiteX16" fmla="*/ 769379 w 1172386"/>
                <a:gd name="connsiteY16" fmla="*/ 223439 h 395680"/>
                <a:gd name="connsiteX17" fmla="*/ 806016 w 1172386"/>
                <a:gd name="connsiteY17" fmla="*/ 284494 h 395680"/>
                <a:gd name="connsiteX18" fmla="*/ 867077 w 1172386"/>
                <a:gd name="connsiteY18" fmla="*/ 247861 h 395680"/>
                <a:gd name="connsiteX19" fmla="*/ 952564 w 1172386"/>
                <a:gd name="connsiteY19" fmla="*/ 186806 h 395680"/>
                <a:gd name="connsiteX20" fmla="*/ 989201 w 1172386"/>
                <a:gd name="connsiteY20" fmla="*/ 211228 h 395680"/>
                <a:gd name="connsiteX21" fmla="*/ 1038050 w 1172386"/>
                <a:gd name="connsiteY21" fmla="*/ 333338 h 395680"/>
                <a:gd name="connsiteX22" fmla="*/ 1050263 w 1172386"/>
                <a:gd name="connsiteY22" fmla="*/ 369971 h 395680"/>
                <a:gd name="connsiteX23" fmla="*/ 1086900 w 1172386"/>
                <a:gd name="connsiteY23" fmla="*/ 333338 h 395680"/>
                <a:gd name="connsiteX24" fmla="*/ 1123537 w 1172386"/>
                <a:gd name="connsiteY24" fmla="*/ 382182 h 395680"/>
                <a:gd name="connsiteX25" fmla="*/ 1172386 w 1172386"/>
                <a:gd name="connsiteY25" fmla="*/ 394393 h 395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172386" h="395680">
                  <a:moveTo>
                    <a:pt x="0" y="52485"/>
                  </a:moveTo>
                  <a:cubicBezTo>
                    <a:pt x="20354" y="48415"/>
                    <a:pt x="41789" y="47982"/>
                    <a:pt x="61062" y="40274"/>
                  </a:cubicBezTo>
                  <a:cubicBezTo>
                    <a:pt x="83101" y="31460"/>
                    <a:pt x="98953" y="8790"/>
                    <a:pt x="122124" y="3641"/>
                  </a:cubicBezTo>
                  <a:cubicBezTo>
                    <a:pt x="138508" y="0"/>
                    <a:pt x="154690" y="11782"/>
                    <a:pt x="170973" y="15852"/>
                  </a:cubicBezTo>
                  <a:cubicBezTo>
                    <a:pt x="179115" y="32133"/>
                    <a:pt x="183744" y="50712"/>
                    <a:pt x="195398" y="64696"/>
                  </a:cubicBezTo>
                  <a:cubicBezTo>
                    <a:pt x="204795" y="75971"/>
                    <a:pt x="221656" y="78740"/>
                    <a:pt x="232035" y="89118"/>
                  </a:cubicBezTo>
                  <a:cubicBezTo>
                    <a:pt x="242413" y="99495"/>
                    <a:pt x="248318" y="113540"/>
                    <a:pt x="256460" y="125751"/>
                  </a:cubicBezTo>
                  <a:cubicBezTo>
                    <a:pt x="260531" y="137962"/>
                    <a:pt x="255900" y="160788"/>
                    <a:pt x="268672" y="162384"/>
                  </a:cubicBezTo>
                  <a:cubicBezTo>
                    <a:pt x="330136" y="170066"/>
                    <a:pt x="374186" y="121942"/>
                    <a:pt x="415220" y="89118"/>
                  </a:cubicBezTo>
                  <a:cubicBezTo>
                    <a:pt x="427432" y="97259"/>
                    <a:pt x="442460" y="102265"/>
                    <a:pt x="451857" y="113540"/>
                  </a:cubicBezTo>
                  <a:cubicBezTo>
                    <a:pt x="463679" y="127725"/>
                    <a:pt x="496502" y="210826"/>
                    <a:pt x="500707" y="223439"/>
                  </a:cubicBezTo>
                  <a:cubicBezTo>
                    <a:pt x="506015" y="239360"/>
                    <a:pt x="504592" y="257712"/>
                    <a:pt x="512919" y="272283"/>
                  </a:cubicBezTo>
                  <a:cubicBezTo>
                    <a:pt x="521488" y="287277"/>
                    <a:pt x="537344" y="296705"/>
                    <a:pt x="549556" y="308916"/>
                  </a:cubicBezTo>
                  <a:cubicBezTo>
                    <a:pt x="561768" y="300775"/>
                    <a:pt x="574451" y="293300"/>
                    <a:pt x="586193" y="284494"/>
                  </a:cubicBezTo>
                  <a:cubicBezTo>
                    <a:pt x="623324" y="256649"/>
                    <a:pt x="657485" y="224759"/>
                    <a:pt x="696104" y="199017"/>
                  </a:cubicBezTo>
                  <a:lnTo>
                    <a:pt x="732742" y="174595"/>
                  </a:lnTo>
                  <a:cubicBezTo>
                    <a:pt x="744954" y="190876"/>
                    <a:pt x="758089" y="206505"/>
                    <a:pt x="769379" y="223439"/>
                  </a:cubicBezTo>
                  <a:cubicBezTo>
                    <a:pt x="782546" y="243187"/>
                    <a:pt x="782990" y="278738"/>
                    <a:pt x="806016" y="284494"/>
                  </a:cubicBezTo>
                  <a:cubicBezTo>
                    <a:pt x="829043" y="290250"/>
                    <a:pt x="848088" y="262101"/>
                    <a:pt x="867077" y="247861"/>
                  </a:cubicBezTo>
                  <a:cubicBezTo>
                    <a:pt x="966095" y="173605"/>
                    <a:pt x="836080" y="245041"/>
                    <a:pt x="952564" y="186806"/>
                  </a:cubicBezTo>
                  <a:cubicBezTo>
                    <a:pt x="964776" y="194947"/>
                    <a:pt x="979804" y="199953"/>
                    <a:pt x="989201" y="211228"/>
                  </a:cubicBezTo>
                  <a:cubicBezTo>
                    <a:pt x="1009168" y="235186"/>
                    <a:pt x="1030456" y="310558"/>
                    <a:pt x="1038050" y="333338"/>
                  </a:cubicBezTo>
                  <a:lnTo>
                    <a:pt x="1050263" y="369971"/>
                  </a:lnTo>
                  <a:cubicBezTo>
                    <a:pt x="1062475" y="357760"/>
                    <a:pt x="1069865" y="330499"/>
                    <a:pt x="1086900" y="333338"/>
                  </a:cubicBezTo>
                  <a:cubicBezTo>
                    <a:pt x="1106976" y="336684"/>
                    <a:pt x="1107901" y="369154"/>
                    <a:pt x="1123537" y="382182"/>
                  </a:cubicBezTo>
                  <a:cubicBezTo>
                    <a:pt x="1139737" y="395680"/>
                    <a:pt x="1154985" y="394393"/>
                    <a:pt x="1172386" y="394393"/>
                  </a:cubicBezTo>
                </a:path>
              </a:pathLst>
            </a:custGeom>
            <a:ln w="3810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2323416" y="2552098"/>
              <a:ext cx="1258665" cy="288168"/>
            </a:xfrm>
            <a:custGeom>
              <a:avLst/>
              <a:gdLst>
                <a:gd name="connsiteX0" fmla="*/ 21356 w 1258665"/>
                <a:gd name="connsiteY0" fmla="*/ 268642 h 288168"/>
                <a:gd name="connsiteX1" fmla="*/ 131267 w 1258665"/>
                <a:gd name="connsiteY1" fmla="*/ 183165 h 288168"/>
                <a:gd name="connsiteX2" fmla="*/ 204541 w 1258665"/>
                <a:gd name="connsiteY2" fmla="*/ 134321 h 288168"/>
                <a:gd name="connsiteX3" fmla="*/ 314452 w 1258665"/>
                <a:gd name="connsiteY3" fmla="*/ 48844 h 288168"/>
                <a:gd name="connsiteX4" fmla="*/ 412151 w 1258665"/>
                <a:gd name="connsiteY4" fmla="*/ 170954 h 288168"/>
                <a:gd name="connsiteX5" fmla="*/ 448788 w 1258665"/>
                <a:gd name="connsiteY5" fmla="*/ 219798 h 288168"/>
                <a:gd name="connsiteX6" fmla="*/ 497638 w 1258665"/>
                <a:gd name="connsiteY6" fmla="*/ 244220 h 288168"/>
                <a:gd name="connsiteX7" fmla="*/ 522062 w 1258665"/>
                <a:gd name="connsiteY7" fmla="*/ 85477 h 288168"/>
                <a:gd name="connsiteX8" fmla="*/ 534275 w 1258665"/>
                <a:gd name="connsiteY8" fmla="*/ 48844 h 288168"/>
                <a:gd name="connsiteX9" fmla="*/ 583124 w 1258665"/>
                <a:gd name="connsiteY9" fmla="*/ 109899 h 288168"/>
                <a:gd name="connsiteX10" fmla="*/ 644186 w 1258665"/>
                <a:gd name="connsiteY10" fmla="*/ 183165 h 288168"/>
                <a:gd name="connsiteX11" fmla="*/ 729672 w 1258665"/>
                <a:gd name="connsiteY11" fmla="*/ 219798 h 288168"/>
                <a:gd name="connsiteX12" fmla="*/ 741885 w 1258665"/>
                <a:gd name="connsiteY12" fmla="*/ 146532 h 288168"/>
                <a:gd name="connsiteX13" fmla="*/ 754097 w 1258665"/>
                <a:gd name="connsiteY13" fmla="*/ 109899 h 288168"/>
                <a:gd name="connsiteX14" fmla="*/ 790734 w 1258665"/>
                <a:gd name="connsiteY14" fmla="*/ 134321 h 288168"/>
                <a:gd name="connsiteX15" fmla="*/ 876221 w 1258665"/>
                <a:gd name="connsiteY15" fmla="*/ 183165 h 288168"/>
                <a:gd name="connsiteX16" fmla="*/ 925070 w 1258665"/>
                <a:gd name="connsiteY16" fmla="*/ 73266 h 288168"/>
                <a:gd name="connsiteX17" fmla="*/ 1022769 w 1258665"/>
                <a:gd name="connsiteY17" fmla="*/ 158743 h 288168"/>
                <a:gd name="connsiteX18" fmla="*/ 1047194 w 1258665"/>
                <a:gd name="connsiteY18" fmla="*/ 122110 h 288168"/>
                <a:gd name="connsiteX19" fmla="*/ 1059406 w 1258665"/>
                <a:gd name="connsiteY19" fmla="*/ 48844 h 288168"/>
                <a:gd name="connsiteX20" fmla="*/ 1108255 w 1258665"/>
                <a:gd name="connsiteY20" fmla="*/ 73266 h 288168"/>
                <a:gd name="connsiteX21" fmla="*/ 1157105 w 1258665"/>
                <a:gd name="connsiteY21" fmla="*/ 85477 h 288168"/>
                <a:gd name="connsiteX22" fmla="*/ 1218167 w 1258665"/>
                <a:gd name="connsiteY22" fmla="*/ 24422 h 288168"/>
                <a:gd name="connsiteX23" fmla="*/ 1254804 w 1258665"/>
                <a:gd name="connsiteY23" fmla="*/ 0 h 288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58665" h="288168">
                  <a:moveTo>
                    <a:pt x="21356" y="268642"/>
                  </a:moveTo>
                  <a:cubicBezTo>
                    <a:pt x="169819" y="179574"/>
                    <a:pt x="0" y="288168"/>
                    <a:pt x="131267" y="183165"/>
                  </a:cubicBezTo>
                  <a:cubicBezTo>
                    <a:pt x="154189" y="164829"/>
                    <a:pt x="180869" y="151679"/>
                    <a:pt x="204541" y="134321"/>
                  </a:cubicBezTo>
                  <a:cubicBezTo>
                    <a:pt x="241969" y="106877"/>
                    <a:pt x="314452" y="48844"/>
                    <a:pt x="314452" y="48844"/>
                  </a:cubicBezTo>
                  <a:cubicBezTo>
                    <a:pt x="347018" y="89547"/>
                    <a:pt x="379943" y="129967"/>
                    <a:pt x="412151" y="170954"/>
                  </a:cubicBezTo>
                  <a:cubicBezTo>
                    <a:pt x="424726" y="186957"/>
                    <a:pt x="430584" y="210697"/>
                    <a:pt x="448788" y="219798"/>
                  </a:cubicBezTo>
                  <a:lnTo>
                    <a:pt x="497638" y="244220"/>
                  </a:lnTo>
                  <a:cubicBezTo>
                    <a:pt x="505052" y="184911"/>
                    <a:pt x="508076" y="141413"/>
                    <a:pt x="522062" y="85477"/>
                  </a:cubicBezTo>
                  <a:cubicBezTo>
                    <a:pt x="525184" y="72990"/>
                    <a:pt x="530204" y="61055"/>
                    <a:pt x="534275" y="48844"/>
                  </a:cubicBezTo>
                  <a:cubicBezTo>
                    <a:pt x="550558" y="69196"/>
                    <a:pt x="567485" y="89049"/>
                    <a:pt x="583124" y="109899"/>
                  </a:cubicBezTo>
                  <a:cubicBezTo>
                    <a:pt x="607843" y="142854"/>
                    <a:pt x="608098" y="157391"/>
                    <a:pt x="644186" y="183165"/>
                  </a:cubicBezTo>
                  <a:cubicBezTo>
                    <a:pt x="670595" y="202027"/>
                    <a:pt x="699774" y="209833"/>
                    <a:pt x="729672" y="219798"/>
                  </a:cubicBezTo>
                  <a:cubicBezTo>
                    <a:pt x="733743" y="195376"/>
                    <a:pt x="736513" y="170701"/>
                    <a:pt x="741885" y="146532"/>
                  </a:cubicBezTo>
                  <a:cubicBezTo>
                    <a:pt x="744678" y="133967"/>
                    <a:pt x="741610" y="113021"/>
                    <a:pt x="754097" y="109899"/>
                  </a:cubicBezTo>
                  <a:cubicBezTo>
                    <a:pt x="768336" y="106340"/>
                    <a:pt x="778790" y="125791"/>
                    <a:pt x="790734" y="134321"/>
                  </a:cubicBezTo>
                  <a:cubicBezTo>
                    <a:pt x="855427" y="180525"/>
                    <a:pt x="816768" y="163350"/>
                    <a:pt x="876221" y="183165"/>
                  </a:cubicBezTo>
                  <a:cubicBezTo>
                    <a:pt x="879075" y="168894"/>
                    <a:pt x="889070" y="73266"/>
                    <a:pt x="925070" y="73266"/>
                  </a:cubicBezTo>
                  <a:cubicBezTo>
                    <a:pt x="939980" y="73266"/>
                    <a:pt x="1007215" y="143191"/>
                    <a:pt x="1022769" y="158743"/>
                  </a:cubicBezTo>
                  <a:cubicBezTo>
                    <a:pt x="1030911" y="146532"/>
                    <a:pt x="1042552" y="136033"/>
                    <a:pt x="1047194" y="122110"/>
                  </a:cubicBezTo>
                  <a:cubicBezTo>
                    <a:pt x="1055024" y="98622"/>
                    <a:pt x="1040072" y="64310"/>
                    <a:pt x="1059406" y="48844"/>
                  </a:cubicBezTo>
                  <a:cubicBezTo>
                    <a:pt x="1073622" y="37472"/>
                    <a:pt x="1091209" y="66875"/>
                    <a:pt x="1108255" y="73266"/>
                  </a:cubicBezTo>
                  <a:cubicBezTo>
                    <a:pt x="1123971" y="79159"/>
                    <a:pt x="1140822" y="81407"/>
                    <a:pt x="1157105" y="85477"/>
                  </a:cubicBezTo>
                  <a:cubicBezTo>
                    <a:pt x="1181531" y="48843"/>
                    <a:pt x="1177460" y="44773"/>
                    <a:pt x="1218167" y="24422"/>
                  </a:cubicBezTo>
                  <a:cubicBezTo>
                    <a:pt x="1258665" y="4175"/>
                    <a:pt x="1254804" y="27218"/>
                    <a:pt x="1254804" y="0"/>
                  </a:cubicBezTo>
                </a:path>
              </a:pathLst>
            </a:custGeom>
            <a:ln w="34925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89987" y="3657600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FFFF00"/>
                  </a:solidFill>
                  <a:latin typeface="Calibri"/>
                  <a:ea typeface="+mn-ea"/>
                  <a:cs typeface="+mn-cs"/>
                </a:rPr>
                <a:t>Photosphere</a:t>
              </a:r>
              <a:endParaRPr lang="en-US" dirty="0">
                <a:solidFill>
                  <a:srgbClr val="FFFF00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48"/>
          <p:cNvGrpSpPr/>
          <p:nvPr/>
        </p:nvGrpSpPr>
        <p:grpSpPr>
          <a:xfrm>
            <a:off x="3309552" y="1100843"/>
            <a:ext cx="2599297" cy="3978935"/>
            <a:chOff x="3309548" y="1100840"/>
            <a:chExt cx="2599297" cy="3978934"/>
          </a:xfrm>
        </p:grpSpPr>
        <p:sp>
          <p:nvSpPr>
            <p:cNvPr id="39" name="Freeform 38"/>
            <p:cNvSpPr/>
            <p:nvPr/>
          </p:nvSpPr>
          <p:spPr>
            <a:xfrm>
              <a:off x="3993440" y="2197576"/>
              <a:ext cx="1791072" cy="317889"/>
            </a:xfrm>
            <a:custGeom>
              <a:avLst/>
              <a:gdLst>
                <a:gd name="connsiteX0" fmla="*/ 0 w 1791072"/>
                <a:gd name="connsiteY0" fmla="*/ 305678 h 317889"/>
                <a:gd name="connsiteX1" fmla="*/ 36637 w 1791072"/>
                <a:gd name="connsiteY1" fmla="*/ 293467 h 317889"/>
                <a:gd name="connsiteX2" fmla="*/ 122123 w 1791072"/>
                <a:gd name="connsiteY2" fmla="*/ 220201 h 317889"/>
                <a:gd name="connsiteX3" fmla="*/ 195397 w 1791072"/>
                <a:gd name="connsiteY3" fmla="*/ 256834 h 317889"/>
                <a:gd name="connsiteX4" fmla="*/ 219822 w 1791072"/>
                <a:gd name="connsiteY4" fmla="*/ 293467 h 317889"/>
                <a:gd name="connsiteX5" fmla="*/ 256459 w 1791072"/>
                <a:gd name="connsiteY5" fmla="*/ 317889 h 317889"/>
                <a:gd name="connsiteX6" fmla="*/ 293096 w 1791072"/>
                <a:gd name="connsiteY6" fmla="*/ 305678 h 317889"/>
                <a:gd name="connsiteX7" fmla="*/ 317521 w 1791072"/>
                <a:gd name="connsiteY7" fmla="*/ 207990 h 317889"/>
                <a:gd name="connsiteX8" fmla="*/ 329733 w 1791072"/>
                <a:gd name="connsiteY8" fmla="*/ 171357 h 317889"/>
                <a:gd name="connsiteX9" fmla="*/ 378583 w 1791072"/>
                <a:gd name="connsiteY9" fmla="*/ 159146 h 317889"/>
                <a:gd name="connsiteX10" fmla="*/ 598405 w 1791072"/>
                <a:gd name="connsiteY10" fmla="*/ 269045 h 317889"/>
                <a:gd name="connsiteX11" fmla="*/ 647254 w 1791072"/>
                <a:gd name="connsiteY11" fmla="*/ 281256 h 317889"/>
                <a:gd name="connsiteX12" fmla="*/ 720529 w 1791072"/>
                <a:gd name="connsiteY12" fmla="*/ 256834 h 317889"/>
                <a:gd name="connsiteX13" fmla="*/ 732741 w 1791072"/>
                <a:gd name="connsiteY13" fmla="*/ 220201 h 317889"/>
                <a:gd name="connsiteX14" fmla="*/ 818227 w 1791072"/>
                <a:gd name="connsiteY14" fmla="*/ 134724 h 317889"/>
                <a:gd name="connsiteX15" fmla="*/ 903714 w 1791072"/>
                <a:gd name="connsiteY15" fmla="*/ 159146 h 317889"/>
                <a:gd name="connsiteX16" fmla="*/ 952563 w 1791072"/>
                <a:gd name="connsiteY16" fmla="*/ 171357 h 317889"/>
                <a:gd name="connsiteX17" fmla="*/ 1025837 w 1791072"/>
                <a:gd name="connsiteY17" fmla="*/ 195779 h 317889"/>
                <a:gd name="connsiteX18" fmla="*/ 1099112 w 1791072"/>
                <a:gd name="connsiteY18" fmla="*/ 183568 h 317889"/>
                <a:gd name="connsiteX19" fmla="*/ 1147961 w 1791072"/>
                <a:gd name="connsiteY19" fmla="*/ 98091 h 317889"/>
                <a:gd name="connsiteX20" fmla="*/ 1196810 w 1791072"/>
                <a:gd name="connsiteY20" fmla="*/ 73669 h 317889"/>
                <a:gd name="connsiteX21" fmla="*/ 1233447 w 1791072"/>
                <a:gd name="connsiteY21" fmla="*/ 98091 h 317889"/>
                <a:gd name="connsiteX22" fmla="*/ 1282297 w 1791072"/>
                <a:gd name="connsiteY22" fmla="*/ 134724 h 317889"/>
                <a:gd name="connsiteX23" fmla="*/ 1379996 w 1791072"/>
                <a:gd name="connsiteY23" fmla="*/ 159146 h 317889"/>
                <a:gd name="connsiteX24" fmla="*/ 1441057 w 1791072"/>
                <a:gd name="connsiteY24" fmla="*/ 134724 h 317889"/>
                <a:gd name="connsiteX25" fmla="*/ 1538756 w 1791072"/>
                <a:gd name="connsiteY25" fmla="*/ 37036 h 317889"/>
                <a:gd name="connsiteX26" fmla="*/ 1660880 w 1791072"/>
                <a:gd name="connsiteY26" fmla="*/ 98091 h 317889"/>
                <a:gd name="connsiteX27" fmla="*/ 1734154 w 1791072"/>
                <a:gd name="connsiteY27" fmla="*/ 134724 h 317889"/>
                <a:gd name="connsiteX28" fmla="*/ 1734154 w 1791072"/>
                <a:gd name="connsiteY28" fmla="*/ 61458 h 317889"/>
                <a:gd name="connsiteX29" fmla="*/ 1624243 w 1791072"/>
                <a:gd name="connsiteY29" fmla="*/ 49247 h 317889"/>
                <a:gd name="connsiteX30" fmla="*/ 1770791 w 1791072"/>
                <a:gd name="connsiteY30" fmla="*/ 122513 h 317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91072" h="317889">
                  <a:moveTo>
                    <a:pt x="0" y="305678"/>
                  </a:moveTo>
                  <a:cubicBezTo>
                    <a:pt x="12212" y="301608"/>
                    <a:pt x="25460" y="299853"/>
                    <a:pt x="36637" y="293467"/>
                  </a:cubicBezTo>
                  <a:cubicBezTo>
                    <a:pt x="73191" y="272581"/>
                    <a:pt x="93249" y="249072"/>
                    <a:pt x="122123" y="220201"/>
                  </a:cubicBezTo>
                  <a:cubicBezTo>
                    <a:pt x="146548" y="232412"/>
                    <a:pt x="173551" y="240451"/>
                    <a:pt x="195397" y="256834"/>
                  </a:cubicBezTo>
                  <a:cubicBezTo>
                    <a:pt x="207139" y="265639"/>
                    <a:pt x="209444" y="283090"/>
                    <a:pt x="219822" y="293467"/>
                  </a:cubicBezTo>
                  <a:cubicBezTo>
                    <a:pt x="230201" y="303845"/>
                    <a:pt x="244247" y="309748"/>
                    <a:pt x="256459" y="317889"/>
                  </a:cubicBezTo>
                  <a:cubicBezTo>
                    <a:pt x="268671" y="313819"/>
                    <a:pt x="286844" y="316931"/>
                    <a:pt x="293096" y="305678"/>
                  </a:cubicBezTo>
                  <a:cubicBezTo>
                    <a:pt x="309398" y="276338"/>
                    <a:pt x="306906" y="239832"/>
                    <a:pt x="317521" y="207990"/>
                  </a:cubicBezTo>
                  <a:cubicBezTo>
                    <a:pt x="321592" y="195779"/>
                    <a:pt x="319681" y="179397"/>
                    <a:pt x="329733" y="171357"/>
                  </a:cubicBezTo>
                  <a:cubicBezTo>
                    <a:pt x="342840" y="160873"/>
                    <a:pt x="362300" y="163216"/>
                    <a:pt x="378583" y="159146"/>
                  </a:cubicBezTo>
                  <a:cubicBezTo>
                    <a:pt x="575663" y="280413"/>
                    <a:pt x="469518" y="240407"/>
                    <a:pt x="598405" y="269045"/>
                  </a:cubicBezTo>
                  <a:cubicBezTo>
                    <a:pt x="614789" y="272686"/>
                    <a:pt x="630971" y="277186"/>
                    <a:pt x="647254" y="281256"/>
                  </a:cubicBezTo>
                  <a:cubicBezTo>
                    <a:pt x="671679" y="273115"/>
                    <a:pt x="699578" y="271797"/>
                    <a:pt x="720529" y="256834"/>
                  </a:cubicBezTo>
                  <a:cubicBezTo>
                    <a:pt x="731003" y="249353"/>
                    <a:pt x="725919" y="231116"/>
                    <a:pt x="732741" y="220201"/>
                  </a:cubicBezTo>
                  <a:cubicBezTo>
                    <a:pt x="769002" y="162189"/>
                    <a:pt x="772154" y="165436"/>
                    <a:pt x="818227" y="134724"/>
                  </a:cubicBezTo>
                  <a:lnTo>
                    <a:pt x="903714" y="159146"/>
                  </a:lnTo>
                  <a:cubicBezTo>
                    <a:pt x="919907" y="163562"/>
                    <a:pt x="936487" y="166535"/>
                    <a:pt x="952563" y="171357"/>
                  </a:cubicBezTo>
                  <a:cubicBezTo>
                    <a:pt x="977223" y="178754"/>
                    <a:pt x="1025837" y="195779"/>
                    <a:pt x="1025837" y="195779"/>
                  </a:cubicBezTo>
                  <a:cubicBezTo>
                    <a:pt x="1050262" y="191709"/>
                    <a:pt x="1077466" y="195592"/>
                    <a:pt x="1099112" y="183568"/>
                  </a:cubicBezTo>
                  <a:cubicBezTo>
                    <a:pt x="1198534" y="128340"/>
                    <a:pt x="1094489" y="151557"/>
                    <a:pt x="1147961" y="98091"/>
                  </a:cubicBezTo>
                  <a:cubicBezTo>
                    <a:pt x="1160834" y="85219"/>
                    <a:pt x="1180527" y="81810"/>
                    <a:pt x="1196810" y="73669"/>
                  </a:cubicBezTo>
                  <a:cubicBezTo>
                    <a:pt x="1209022" y="81810"/>
                    <a:pt x="1221503" y="89561"/>
                    <a:pt x="1233447" y="98091"/>
                  </a:cubicBezTo>
                  <a:cubicBezTo>
                    <a:pt x="1250010" y="109920"/>
                    <a:pt x="1263509" y="126897"/>
                    <a:pt x="1282297" y="134724"/>
                  </a:cubicBezTo>
                  <a:cubicBezTo>
                    <a:pt x="1313284" y="147634"/>
                    <a:pt x="1379996" y="159146"/>
                    <a:pt x="1379996" y="159146"/>
                  </a:cubicBezTo>
                  <a:cubicBezTo>
                    <a:pt x="1400350" y="151005"/>
                    <a:pt x="1424672" y="149287"/>
                    <a:pt x="1441057" y="134724"/>
                  </a:cubicBezTo>
                  <a:cubicBezTo>
                    <a:pt x="1592638" y="0"/>
                    <a:pt x="1406202" y="103306"/>
                    <a:pt x="1538756" y="37036"/>
                  </a:cubicBezTo>
                  <a:cubicBezTo>
                    <a:pt x="1579464" y="57388"/>
                    <a:pt x="1623011" y="72847"/>
                    <a:pt x="1660880" y="98091"/>
                  </a:cubicBezTo>
                  <a:cubicBezTo>
                    <a:pt x="1708228" y="129653"/>
                    <a:pt x="1683593" y="117872"/>
                    <a:pt x="1734154" y="134724"/>
                  </a:cubicBezTo>
                  <a:cubicBezTo>
                    <a:pt x="1737985" y="123232"/>
                    <a:pt x="1762888" y="72950"/>
                    <a:pt x="1734154" y="61458"/>
                  </a:cubicBezTo>
                  <a:cubicBezTo>
                    <a:pt x="1699928" y="47769"/>
                    <a:pt x="1587381" y="49247"/>
                    <a:pt x="1624243" y="49247"/>
                  </a:cubicBezTo>
                  <a:cubicBezTo>
                    <a:pt x="1791072" y="49247"/>
                    <a:pt x="1770791" y="18211"/>
                    <a:pt x="1770791" y="122513"/>
                  </a:cubicBezTo>
                </a:path>
              </a:pathLst>
            </a:custGeom>
            <a:ln w="47625">
              <a:solidFill>
                <a:srgbClr val="FF0080"/>
              </a:solidFill>
            </a:ln>
            <a:effectLst>
              <a:glow rad="101600">
                <a:srgbClr val="9007B8">
                  <a:alpha val="75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3859104" y="3809830"/>
              <a:ext cx="1819641" cy="416771"/>
            </a:xfrm>
            <a:custGeom>
              <a:avLst/>
              <a:gdLst>
                <a:gd name="connsiteX0" fmla="*/ 0 w 1819641"/>
                <a:gd name="connsiteY0" fmla="*/ 85477 h 416771"/>
                <a:gd name="connsiteX1" fmla="*/ 24425 w 1819641"/>
                <a:gd name="connsiteY1" fmla="*/ 48844 h 416771"/>
                <a:gd name="connsiteX2" fmla="*/ 97699 w 1819641"/>
                <a:gd name="connsiteY2" fmla="*/ 24422 h 416771"/>
                <a:gd name="connsiteX3" fmla="*/ 146548 w 1819641"/>
                <a:gd name="connsiteY3" fmla="*/ 48844 h 416771"/>
                <a:gd name="connsiteX4" fmla="*/ 158760 w 1819641"/>
                <a:gd name="connsiteY4" fmla="*/ 85477 h 416771"/>
                <a:gd name="connsiteX5" fmla="*/ 183185 w 1819641"/>
                <a:gd name="connsiteY5" fmla="*/ 170954 h 416771"/>
                <a:gd name="connsiteX6" fmla="*/ 232035 w 1819641"/>
                <a:gd name="connsiteY6" fmla="*/ 146532 h 416771"/>
                <a:gd name="connsiteX7" fmla="*/ 341946 w 1819641"/>
                <a:gd name="connsiteY7" fmla="*/ 48844 h 416771"/>
                <a:gd name="connsiteX8" fmla="*/ 378583 w 1819641"/>
                <a:gd name="connsiteY8" fmla="*/ 0 h 416771"/>
                <a:gd name="connsiteX9" fmla="*/ 427432 w 1819641"/>
                <a:gd name="connsiteY9" fmla="*/ 24422 h 416771"/>
                <a:gd name="connsiteX10" fmla="*/ 439645 w 1819641"/>
                <a:gd name="connsiteY10" fmla="*/ 85477 h 416771"/>
                <a:gd name="connsiteX11" fmla="*/ 451857 w 1819641"/>
                <a:gd name="connsiteY11" fmla="*/ 183165 h 416771"/>
                <a:gd name="connsiteX12" fmla="*/ 488494 w 1819641"/>
                <a:gd name="connsiteY12" fmla="*/ 207587 h 416771"/>
                <a:gd name="connsiteX13" fmla="*/ 537343 w 1819641"/>
                <a:gd name="connsiteY13" fmla="*/ 170954 h 416771"/>
                <a:gd name="connsiteX14" fmla="*/ 573980 w 1819641"/>
                <a:gd name="connsiteY14" fmla="*/ 134321 h 416771"/>
                <a:gd name="connsiteX15" fmla="*/ 610618 w 1819641"/>
                <a:gd name="connsiteY15" fmla="*/ 122110 h 416771"/>
                <a:gd name="connsiteX16" fmla="*/ 647255 w 1819641"/>
                <a:gd name="connsiteY16" fmla="*/ 85477 h 416771"/>
                <a:gd name="connsiteX17" fmla="*/ 696104 w 1819641"/>
                <a:gd name="connsiteY17" fmla="*/ 122110 h 416771"/>
                <a:gd name="connsiteX18" fmla="*/ 708316 w 1819641"/>
                <a:gd name="connsiteY18" fmla="*/ 158743 h 416771"/>
                <a:gd name="connsiteX19" fmla="*/ 732741 w 1819641"/>
                <a:gd name="connsiteY19" fmla="*/ 317486 h 416771"/>
                <a:gd name="connsiteX20" fmla="*/ 867077 w 1819641"/>
                <a:gd name="connsiteY20" fmla="*/ 232009 h 416771"/>
                <a:gd name="connsiteX21" fmla="*/ 915926 w 1819641"/>
                <a:gd name="connsiteY21" fmla="*/ 195376 h 416771"/>
                <a:gd name="connsiteX22" fmla="*/ 952563 w 1819641"/>
                <a:gd name="connsiteY22" fmla="*/ 158743 h 416771"/>
                <a:gd name="connsiteX23" fmla="*/ 989201 w 1819641"/>
                <a:gd name="connsiteY23" fmla="*/ 109899 h 416771"/>
                <a:gd name="connsiteX24" fmla="*/ 1038050 w 1819641"/>
                <a:gd name="connsiteY24" fmla="*/ 85477 h 416771"/>
                <a:gd name="connsiteX25" fmla="*/ 1099112 w 1819641"/>
                <a:gd name="connsiteY25" fmla="*/ 207587 h 416771"/>
                <a:gd name="connsiteX26" fmla="*/ 1111324 w 1819641"/>
                <a:gd name="connsiteY26" fmla="*/ 280853 h 416771"/>
                <a:gd name="connsiteX27" fmla="*/ 1160173 w 1819641"/>
                <a:gd name="connsiteY27" fmla="*/ 305275 h 416771"/>
                <a:gd name="connsiteX28" fmla="*/ 1209023 w 1819641"/>
                <a:gd name="connsiteY28" fmla="*/ 268642 h 416771"/>
                <a:gd name="connsiteX29" fmla="*/ 1306722 w 1819641"/>
                <a:gd name="connsiteY29" fmla="*/ 183165 h 416771"/>
                <a:gd name="connsiteX30" fmla="*/ 1355571 w 1819641"/>
                <a:gd name="connsiteY30" fmla="*/ 158743 h 416771"/>
                <a:gd name="connsiteX31" fmla="*/ 1404421 w 1819641"/>
                <a:gd name="connsiteY31" fmla="*/ 170954 h 416771"/>
                <a:gd name="connsiteX32" fmla="*/ 1441058 w 1819641"/>
                <a:gd name="connsiteY32" fmla="*/ 244220 h 416771"/>
                <a:gd name="connsiteX33" fmla="*/ 1453270 w 1819641"/>
                <a:gd name="connsiteY33" fmla="*/ 293064 h 416771"/>
                <a:gd name="connsiteX34" fmla="*/ 1489907 w 1819641"/>
                <a:gd name="connsiteY34" fmla="*/ 305275 h 416771"/>
                <a:gd name="connsiteX35" fmla="*/ 1550969 w 1819641"/>
                <a:gd name="connsiteY35" fmla="*/ 293064 h 416771"/>
                <a:gd name="connsiteX36" fmla="*/ 1599818 w 1819641"/>
                <a:gd name="connsiteY36" fmla="*/ 268642 h 416771"/>
                <a:gd name="connsiteX37" fmla="*/ 1660880 w 1819641"/>
                <a:gd name="connsiteY37" fmla="*/ 280853 h 416771"/>
                <a:gd name="connsiteX38" fmla="*/ 1697517 w 1819641"/>
                <a:gd name="connsiteY38" fmla="*/ 329697 h 416771"/>
                <a:gd name="connsiteX39" fmla="*/ 1734154 w 1819641"/>
                <a:gd name="connsiteY39" fmla="*/ 341908 h 416771"/>
                <a:gd name="connsiteX40" fmla="*/ 1721942 w 1819641"/>
                <a:gd name="connsiteY40" fmla="*/ 293064 h 416771"/>
                <a:gd name="connsiteX41" fmla="*/ 1819641 w 1819641"/>
                <a:gd name="connsiteY41" fmla="*/ 378541 h 416771"/>
                <a:gd name="connsiteX42" fmla="*/ 1734154 w 1819641"/>
                <a:gd name="connsiteY42" fmla="*/ 415174 h 416771"/>
                <a:gd name="connsiteX43" fmla="*/ 1709729 w 1819641"/>
                <a:gd name="connsiteY43" fmla="*/ 415174 h 416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819641" h="416771">
                  <a:moveTo>
                    <a:pt x="0" y="85477"/>
                  </a:moveTo>
                  <a:cubicBezTo>
                    <a:pt x="8142" y="73266"/>
                    <a:pt x="11979" y="56622"/>
                    <a:pt x="24425" y="48844"/>
                  </a:cubicBezTo>
                  <a:cubicBezTo>
                    <a:pt x="46258" y="35200"/>
                    <a:pt x="97699" y="24422"/>
                    <a:pt x="97699" y="24422"/>
                  </a:cubicBezTo>
                  <a:cubicBezTo>
                    <a:pt x="113982" y="32563"/>
                    <a:pt x="133675" y="35972"/>
                    <a:pt x="146548" y="48844"/>
                  </a:cubicBezTo>
                  <a:cubicBezTo>
                    <a:pt x="155650" y="57945"/>
                    <a:pt x="155223" y="73101"/>
                    <a:pt x="158760" y="85477"/>
                  </a:cubicBezTo>
                  <a:cubicBezTo>
                    <a:pt x="189429" y="192807"/>
                    <a:pt x="153905" y="83121"/>
                    <a:pt x="183185" y="170954"/>
                  </a:cubicBezTo>
                  <a:cubicBezTo>
                    <a:pt x="199468" y="162813"/>
                    <a:pt x="216887" y="156629"/>
                    <a:pt x="232035" y="146532"/>
                  </a:cubicBezTo>
                  <a:cubicBezTo>
                    <a:pt x="266095" y="123828"/>
                    <a:pt x="314404" y="80317"/>
                    <a:pt x="341946" y="48844"/>
                  </a:cubicBezTo>
                  <a:cubicBezTo>
                    <a:pt x="355349" y="33528"/>
                    <a:pt x="366371" y="16281"/>
                    <a:pt x="378583" y="0"/>
                  </a:cubicBezTo>
                  <a:cubicBezTo>
                    <a:pt x="394866" y="8141"/>
                    <a:pt x="416850" y="9609"/>
                    <a:pt x="427432" y="24422"/>
                  </a:cubicBezTo>
                  <a:cubicBezTo>
                    <a:pt x="439496" y="41310"/>
                    <a:pt x="436489" y="64964"/>
                    <a:pt x="439645" y="85477"/>
                  </a:cubicBezTo>
                  <a:cubicBezTo>
                    <a:pt x="444636" y="117911"/>
                    <a:pt x="439668" y="152696"/>
                    <a:pt x="451857" y="183165"/>
                  </a:cubicBezTo>
                  <a:cubicBezTo>
                    <a:pt x="457308" y="196792"/>
                    <a:pt x="476282" y="199446"/>
                    <a:pt x="488494" y="207587"/>
                  </a:cubicBezTo>
                  <a:cubicBezTo>
                    <a:pt x="504777" y="195376"/>
                    <a:pt x="521889" y="184199"/>
                    <a:pt x="537343" y="170954"/>
                  </a:cubicBezTo>
                  <a:cubicBezTo>
                    <a:pt x="550456" y="159716"/>
                    <a:pt x="559610" y="143900"/>
                    <a:pt x="573980" y="134321"/>
                  </a:cubicBezTo>
                  <a:cubicBezTo>
                    <a:pt x="584691" y="127181"/>
                    <a:pt x="598405" y="126180"/>
                    <a:pt x="610618" y="122110"/>
                  </a:cubicBezTo>
                  <a:cubicBezTo>
                    <a:pt x="622830" y="109899"/>
                    <a:pt x="629985" y="85477"/>
                    <a:pt x="647255" y="85477"/>
                  </a:cubicBezTo>
                  <a:cubicBezTo>
                    <a:pt x="667608" y="85477"/>
                    <a:pt x="683074" y="106475"/>
                    <a:pt x="696104" y="122110"/>
                  </a:cubicBezTo>
                  <a:cubicBezTo>
                    <a:pt x="704345" y="131998"/>
                    <a:pt x="705523" y="146178"/>
                    <a:pt x="708316" y="158743"/>
                  </a:cubicBezTo>
                  <a:cubicBezTo>
                    <a:pt x="715097" y="189254"/>
                    <a:pt x="728843" y="290203"/>
                    <a:pt x="732741" y="317486"/>
                  </a:cubicBezTo>
                  <a:cubicBezTo>
                    <a:pt x="807996" y="292404"/>
                    <a:pt x="759080" y="312998"/>
                    <a:pt x="867077" y="232009"/>
                  </a:cubicBezTo>
                  <a:cubicBezTo>
                    <a:pt x="883360" y="219798"/>
                    <a:pt x="901533" y="209767"/>
                    <a:pt x="915926" y="195376"/>
                  </a:cubicBezTo>
                  <a:cubicBezTo>
                    <a:pt x="928138" y="183165"/>
                    <a:pt x="941323" y="171855"/>
                    <a:pt x="952563" y="158743"/>
                  </a:cubicBezTo>
                  <a:cubicBezTo>
                    <a:pt x="965809" y="143291"/>
                    <a:pt x="973747" y="123143"/>
                    <a:pt x="989201" y="109899"/>
                  </a:cubicBezTo>
                  <a:cubicBezTo>
                    <a:pt x="1003024" y="98052"/>
                    <a:pt x="1021767" y="93618"/>
                    <a:pt x="1038050" y="85477"/>
                  </a:cubicBezTo>
                  <a:cubicBezTo>
                    <a:pt x="1058404" y="126180"/>
                    <a:pt x="1091630" y="162698"/>
                    <a:pt x="1099112" y="207587"/>
                  </a:cubicBezTo>
                  <a:cubicBezTo>
                    <a:pt x="1103183" y="232009"/>
                    <a:pt x="1098201" y="259858"/>
                    <a:pt x="1111324" y="280853"/>
                  </a:cubicBezTo>
                  <a:cubicBezTo>
                    <a:pt x="1120973" y="296290"/>
                    <a:pt x="1143890" y="297134"/>
                    <a:pt x="1160173" y="305275"/>
                  </a:cubicBezTo>
                  <a:cubicBezTo>
                    <a:pt x="1176456" y="293064"/>
                    <a:pt x="1193569" y="281887"/>
                    <a:pt x="1209023" y="268642"/>
                  </a:cubicBezTo>
                  <a:cubicBezTo>
                    <a:pt x="1270820" y="215679"/>
                    <a:pt x="1222018" y="239628"/>
                    <a:pt x="1306722" y="183165"/>
                  </a:cubicBezTo>
                  <a:cubicBezTo>
                    <a:pt x="1321870" y="173068"/>
                    <a:pt x="1339288" y="166884"/>
                    <a:pt x="1355571" y="158743"/>
                  </a:cubicBezTo>
                  <a:cubicBezTo>
                    <a:pt x="1371854" y="162813"/>
                    <a:pt x="1392552" y="159086"/>
                    <a:pt x="1404421" y="170954"/>
                  </a:cubicBezTo>
                  <a:cubicBezTo>
                    <a:pt x="1423730" y="190261"/>
                    <a:pt x="1430916" y="218868"/>
                    <a:pt x="1441058" y="244220"/>
                  </a:cubicBezTo>
                  <a:cubicBezTo>
                    <a:pt x="1447291" y="259802"/>
                    <a:pt x="1442785" y="279960"/>
                    <a:pt x="1453270" y="293064"/>
                  </a:cubicBezTo>
                  <a:cubicBezTo>
                    <a:pt x="1461312" y="303116"/>
                    <a:pt x="1477695" y="301205"/>
                    <a:pt x="1489907" y="305275"/>
                  </a:cubicBezTo>
                  <a:cubicBezTo>
                    <a:pt x="1510261" y="301205"/>
                    <a:pt x="1531277" y="299627"/>
                    <a:pt x="1550969" y="293064"/>
                  </a:cubicBezTo>
                  <a:cubicBezTo>
                    <a:pt x="1568240" y="287308"/>
                    <a:pt x="1581725" y="270652"/>
                    <a:pt x="1599818" y="268642"/>
                  </a:cubicBezTo>
                  <a:cubicBezTo>
                    <a:pt x="1620448" y="266350"/>
                    <a:pt x="1640526" y="276783"/>
                    <a:pt x="1660880" y="280853"/>
                  </a:cubicBezTo>
                  <a:cubicBezTo>
                    <a:pt x="1673092" y="297134"/>
                    <a:pt x="1681881" y="316669"/>
                    <a:pt x="1697517" y="329697"/>
                  </a:cubicBezTo>
                  <a:cubicBezTo>
                    <a:pt x="1707407" y="337937"/>
                    <a:pt x="1727013" y="352618"/>
                    <a:pt x="1734154" y="341908"/>
                  </a:cubicBezTo>
                  <a:cubicBezTo>
                    <a:pt x="1743464" y="327945"/>
                    <a:pt x="1705160" y="293064"/>
                    <a:pt x="1721942" y="293064"/>
                  </a:cubicBezTo>
                  <a:cubicBezTo>
                    <a:pt x="1736852" y="293064"/>
                    <a:pt x="1804087" y="362989"/>
                    <a:pt x="1819641" y="378541"/>
                  </a:cubicBezTo>
                  <a:cubicBezTo>
                    <a:pt x="1793161" y="391779"/>
                    <a:pt x="1764102" y="409185"/>
                    <a:pt x="1734154" y="415174"/>
                  </a:cubicBezTo>
                  <a:cubicBezTo>
                    <a:pt x="1726170" y="416771"/>
                    <a:pt x="1717871" y="415174"/>
                    <a:pt x="1709729" y="415174"/>
                  </a:cubicBezTo>
                </a:path>
              </a:pathLst>
            </a:custGeom>
            <a:ln w="50800">
              <a:solidFill>
                <a:srgbClr val="FF0080"/>
              </a:solidFill>
            </a:ln>
            <a:effectLst>
              <a:glow rad="101600">
                <a:srgbClr val="9007B8">
                  <a:alpha val="75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3309548" y="4603472"/>
              <a:ext cx="622830" cy="476302"/>
            </a:xfrm>
            <a:custGeom>
              <a:avLst/>
              <a:gdLst>
                <a:gd name="connsiteX0" fmla="*/ 0 w 622830"/>
                <a:gd name="connsiteY0" fmla="*/ 73 h 476302"/>
                <a:gd name="connsiteX1" fmla="*/ 73274 w 622830"/>
                <a:gd name="connsiteY1" fmla="*/ 12284 h 476302"/>
                <a:gd name="connsiteX2" fmla="*/ 85486 w 622830"/>
                <a:gd name="connsiteY2" fmla="*/ 48917 h 476302"/>
                <a:gd name="connsiteX3" fmla="*/ 97699 w 622830"/>
                <a:gd name="connsiteY3" fmla="*/ 97761 h 476302"/>
                <a:gd name="connsiteX4" fmla="*/ 158761 w 622830"/>
                <a:gd name="connsiteY4" fmla="*/ 109972 h 476302"/>
                <a:gd name="connsiteX5" fmla="*/ 183185 w 622830"/>
                <a:gd name="connsiteY5" fmla="*/ 195449 h 476302"/>
                <a:gd name="connsiteX6" fmla="*/ 232035 w 622830"/>
                <a:gd name="connsiteY6" fmla="*/ 207660 h 476302"/>
                <a:gd name="connsiteX7" fmla="*/ 366371 w 622830"/>
                <a:gd name="connsiteY7" fmla="*/ 219871 h 476302"/>
                <a:gd name="connsiteX8" fmla="*/ 573981 w 622830"/>
                <a:gd name="connsiteY8" fmla="*/ 341981 h 476302"/>
                <a:gd name="connsiteX9" fmla="*/ 598405 w 622830"/>
                <a:gd name="connsiteY9" fmla="*/ 451880 h 476302"/>
                <a:gd name="connsiteX10" fmla="*/ 622830 w 622830"/>
                <a:gd name="connsiteY10" fmla="*/ 476302 h 476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2830" h="476302">
                  <a:moveTo>
                    <a:pt x="0" y="73"/>
                  </a:moveTo>
                  <a:cubicBezTo>
                    <a:pt x="24425" y="4143"/>
                    <a:pt x="51774" y="0"/>
                    <a:pt x="73274" y="12284"/>
                  </a:cubicBezTo>
                  <a:cubicBezTo>
                    <a:pt x="84450" y="18670"/>
                    <a:pt x="81949" y="36541"/>
                    <a:pt x="85486" y="48917"/>
                  </a:cubicBezTo>
                  <a:cubicBezTo>
                    <a:pt x="90097" y="65054"/>
                    <a:pt x="84806" y="87018"/>
                    <a:pt x="97699" y="97761"/>
                  </a:cubicBezTo>
                  <a:cubicBezTo>
                    <a:pt x="113646" y="111048"/>
                    <a:pt x="138407" y="105902"/>
                    <a:pt x="158761" y="109972"/>
                  </a:cubicBezTo>
                  <a:cubicBezTo>
                    <a:pt x="166902" y="138464"/>
                    <a:pt x="165404" y="171744"/>
                    <a:pt x="183185" y="195449"/>
                  </a:cubicBezTo>
                  <a:cubicBezTo>
                    <a:pt x="193256" y="208876"/>
                    <a:pt x="215398" y="205442"/>
                    <a:pt x="232035" y="207660"/>
                  </a:cubicBezTo>
                  <a:cubicBezTo>
                    <a:pt x="276604" y="213602"/>
                    <a:pt x="321592" y="215801"/>
                    <a:pt x="366371" y="219871"/>
                  </a:cubicBezTo>
                  <a:cubicBezTo>
                    <a:pt x="393447" y="463535"/>
                    <a:pt x="328240" y="205473"/>
                    <a:pt x="573981" y="341981"/>
                  </a:cubicBezTo>
                  <a:cubicBezTo>
                    <a:pt x="606786" y="360204"/>
                    <a:pt x="585579" y="416613"/>
                    <a:pt x="598405" y="451880"/>
                  </a:cubicBezTo>
                  <a:cubicBezTo>
                    <a:pt x="602340" y="462700"/>
                    <a:pt x="614688" y="468161"/>
                    <a:pt x="622830" y="476302"/>
                  </a:cubicBezTo>
                </a:path>
              </a:pathLst>
            </a:custGeom>
            <a:ln w="47625">
              <a:solidFill>
                <a:srgbClr val="FF0080"/>
              </a:solidFill>
            </a:ln>
            <a:effectLst>
              <a:glow rad="101600">
                <a:srgbClr val="9007B8">
                  <a:alpha val="75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3639281" y="1379842"/>
              <a:ext cx="757166" cy="415174"/>
            </a:xfrm>
            <a:custGeom>
              <a:avLst/>
              <a:gdLst>
                <a:gd name="connsiteX0" fmla="*/ 0 w 757166"/>
                <a:gd name="connsiteY0" fmla="*/ 415174 h 415174"/>
                <a:gd name="connsiteX1" fmla="*/ 146549 w 757166"/>
                <a:gd name="connsiteY1" fmla="*/ 329697 h 415174"/>
                <a:gd name="connsiteX2" fmla="*/ 183186 w 757166"/>
                <a:gd name="connsiteY2" fmla="*/ 317486 h 415174"/>
                <a:gd name="connsiteX3" fmla="*/ 195398 w 757166"/>
                <a:gd name="connsiteY3" fmla="*/ 280853 h 415174"/>
                <a:gd name="connsiteX4" fmla="*/ 232035 w 757166"/>
                <a:gd name="connsiteY4" fmla="*/ 305275 h 415174"/>
                <a:gd name="connsiteX5" fmla="*/ 317522 w 757166"/>
                <a:gd name="connsiteY5" fmla="*/ 341908 h 415174"/>
                <a:gd name="connsiteX6" fmla="*/ 341946 w 757166"/>
                <a:gd name="connsiteY6" fmla="*/ 232009 h 415174"/>
                <a:gd name="connsiteX7" fmla="*/ 354159 w 757166"/>
                <a:gd name="connsiteY7" fmla="*/ 195376 h 415174"/>
                <a:gd name="connsiteX8" fmla="*/ 390796 w 757166"/>
                <a:gd name="connsiteY8" fmla="*/ 207587 h 415174"/>
                <a:gd name="connsiteX9" fmla="*/ 427433 w 757166"/>
                <a:gd name="connsiteY9" fmla="*/ 232009 h 415174"/>
                <a:gd name="connsiteX10" fmla="*/ 464070 w 757166"/>
                <a:gd name="connsiteY10" fmla="*/ 219798 h 415174"/>
                <a:gd name="connsiteX11" fmla="*/ 476282 w 757166"/>
                <a:gd name="connsiteY11" fmla="*/ 146532 h 415174"/>
                <a:gd name="connsiteX12" fmla="*/ 488495 w 757166"/>
                <a:gd name="connsiteY12" fmla="*/ 109899 h 415174"/>
                <a:gd name="connsiteX13" fmla="*/ 586193 w 757166"/>
                <a:gd name="connsiteY13" fmla="*/ 134321 h 415174"/>
                <a:gd name="connsiteX14" fmla="*/ 610618 w 757166"/>
                <a:gd name="connsiteY14" fmla="*/ 97688 h 415174"/>
                <a:gd name="connsiteX15" fmla="*/ 732742 w 757166"/>
                <a:gd name="connsiteY15" fmla="*/ 61055 h 415174"/>
                <a:gd name="connsiteX16" fmla="*/ 757166 w 757166"/>
                <a:gd name="connsiteY16" fmla="*/ 0 h 415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57166" h="415174">
                  <a:moveTo>
                    <a:pt x="0" y="415174"/>
                  </a:moveTo>
                  <a:cubicBezTo>
                    <a:pt x="98947" y="287972"/>
                    <a:pt x="42395" y="288040"/>
                    <a:pt x="146549" y="329697"/>
                  </a:cubicBezTo>
                  <a:cubicBezTo>
                    <a:pt x="158761" y="325627"/>
                    <a:pt x="174083" y="326588"/>
                    <a:pt x="183186" y="317486"/>
                  </a:cubicBezTo>
                  <a:cubicBezTo>
                    <a:pt x="192288" y="308385"/>
                    <a:pt x="182911" y="283975"/>
                    <a:pt x="195398" y="280853"/>
                  </a:cubicBezTo>
                  <a:cubicBezTo>
                    <a:pt x="209637" y="277294"/>
                    <a:pt x="219292" y="297994"/>
                    <a:pt x="232035" y="305275"/>
                  </a:cubicBezTo>
                  <a:cubicBezTo>
                    <a:pt x="274289" y="329417"/>
                    <a:pt x="276420" y="328209"/>
                    <a:pt x="317522" y="341908"/>
                  </a:cubicBezTo>
                  <a:cubicBezTo>
                    <a:pt x="345015" y="259436"/>
                    <a:pt x="313286" y="360963"/>
                    <a:pt x="341946" y="232009"/>
                  </a:cubicBezTo>
                  <a:cubicBezTo>
                    <a:pt x="344739" y="219444"/>
                    <a:pt x="350088" y="207587"/>
                    <a:pt x="354159" y="195376"/>
                  </a:cubicBezTo>
                  <a:cubicBezTo>
                    <a:pt x="366371" y="199446"/>
                    <a:pt x="379282" y="201831"/>
                    <a:pt x="390796" y="207587"/>
                  </a:cubicBezTo>
                  <a:cubicBezTo>
                    <a:pt x="403924" y="214150"/>
                    <a:pt x="412956" y="229596"/>
                    <a:pt x="427433" y="232009"/>
                  </a:cubicBezTo>
                  <a:cubicBezTo>
                    <a:pt x="440131" y="234125"/>
                    <a:pt x="451858" y="223868"/>
                    <a:pt x="464070" y="219798"/>
                  </a:cubicBezTo>
                  <a:cubicBezTo>
                    <a:pt x="468141" y="195376"/>
                    <a:pt x="470910" y="170701"/>
                    <a:pt x="476282" y="146532"/>
                  </a:cubicBezTo>
                  <a:cubicBezTo>
                    <a:pt x="479075" y="133967"/>
                    <a:pt x="475702" y="111320"/>
                    <a:pt x="488495" y="109899"/>
                  </a:cubicBezTo>
                  <a:cubicBezTo>
                    <a:pt x="521858" y="106192"/>
                    <a:pt x="586193" y="134321"/>
                    <a:pt x="586193" y="134321"/>
                  </a:cubicBezTo>
                  <a:cubicBezTo>
                    <a:pt x="594335" y="122110"/>
                    <a:pt x="600240" y="108065"/>
                    <a:pt x="610618" y="97688"/>
                  </a:cubicBezTo>
                  <a:cubicBezTo>
                    <a:pt x="647644" y="60666"/>
                    <a:pt x="678936" y="68741"/>
                    <a:pt x="732742" y="61055"/>
                  </a:cubicBezTo>
                  <a:cubicBezTo>
                    <a:pt x="746350" y="6626"/>
                    <a:pt x="733086" y="24078"/>
                    <a:pt x="757166" y="0"/>
                  </a:cubicBezTo>
                </a:path>
              </a:pathLst>
            </a:custGeom>
            <a:ln w="50800">
              <a:solidFill>
                <a:srgbClr val="FF0080"/>
              </a:solidFill>
            </a:ln>
            <a:effectLst>
              <a:glow rad="101600">
                <a:srgbClr val="9007B8">
                  <a:alpha val="75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19800558">
              <a:off x="3473975" y="1100840"/>
              <a:ext cx="8448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FF0080"/>
                  </a:solidFill>
                  <a:latin typeface="Calibri"/>
                  <a:ea typeface="+mn-ea"/>
                  <a:cs typeface="+mn-cs"/>
                </a:rPr>
                <a:t>X-rays</a:t>
              </a:r>
              <a:endParaRPr lang="en-US" dirty="0">
                <a:solidFill>
                  <a:srgbClr val="FF008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2002468">
              <a:off x="3384723" y="4392940"/>
              <a:ext cx="8448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FF0080"/>
                  </a:solidFill>
                  <a:latin typeface="Calibri"/>
                  <a:ea typeface="+mn-ea"/>
                  <a:cs typeface="+mn-cs"/>
                </a:rPr>
                <a:t>X-rays</a:t>
              </a:r>
              <a:endParaRPr lang="en-US" dirty="0">
                <a:solidFill>
                  <a:srgbClr val="FF008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687744">
              <a:off x="5063956" y="3589002"/>
              <a:ext cx="8448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FF0080"/>
                  </a:solidFill>
                  <a:latin typeface="Calibri"/>
                  <a:ea typeface="+mn-ea"/>
                  <a:cs typeface="+mn-cs"/>
                </a:rPr>
                <a:t>X-rays</a:t>
              </a:r>
              <a:endParaRPr lang="en-US" dirty="0">
                <a:solidFill>
                  <a:srgbClr val="FF008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rot="21231835">
              <a:off x="5063957" y="1796700"/>
              <a:ext cx="8448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FF0080"/>
                  </a:solidFill>
                  <a:latin typeface="Calibri"/>
                  <a:ea typeface="+mn-ea"/>
                  <a:cs typeface="+mn-cs"/>
                </a:rPr>
                <a:t>X-rays</a:t>
              </a:r>
              <a:endParaRPr lang="en-US" dirty="0">
                <a:solidFill>
                  <a:srgbClr val="FF0080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67"/>
          <p:cNvGrpSpPr/>
          <p:nvPr/>
        </p:nvGrpSpPr>
        <p:grpSpPr>
          <a:xfrm>
            <a:off x="2711146" y="1061173"/>
            <a:ext cx="2892173" cy="5072040"/>
            <a:chOff x="2711143" y="1061166"/>
            <a:chExt cx="2892173" cy="5072040"/>
          </a:xfrm>
        </p:grpSpPr>
        <p:sp>
          <p:nvSpPr>
            <p:cNvPr id="62" name="Freeform 61"/>
            <p:cNvSpPr/>
            <p:nvPr/>
          </p:nvSpPr>
          <p:spPr>
            <a:xfrm>
              <a:off x="2711143" y="4905604"/>
              <a:ext cx="842652" cy="1200969"/>
            </a:xfrm>
            <a:custGeom>
              <a:avLst/>
              <a:gdLst>
                <a:gd name="connsiteX0" fmla="*/ 36637 w 842652"/>
                <a:gd name="connsiteY0" fmla="*/ 3216 h 1200969"/>
                <a:gd name="connsiteX1" fmla="*/ 85486 w 842652"/>
                <a:gd name="connsiteY1" fmla="*/ 15427 h 1200969"/>
                <a:gd name="connsiteX2" fmla="*/ 73274 w 842652"/>
                <a:gd name="connsiteY2" fmla="*/ 88693 h 1200969"/>
                <a:gd name="connsiteX3" fmla="*/ 61061 w 842652"/>
                <a:gd name="connsiteY3" fmla="*/ 137537 h 1200969"/>
                <a:gd name="connsiteX4" fmla="*/ 24424 w 842652"/>
                <a:gd name="connsiteY4" fmla="*/ 186381 h 1200969"/>
                <a:gd name="connsiteX5" fmla="*/ 0 w 842652"/>
                <a:gd name="connsiteY5" fmla="*/ 235225 h 1200969"/>
                <a:gd name="connsiteX6" fmla="*/ 73274 w 842652"/>
                <a:gd name="connsiteY6" fmla="*/ 247436 h 1200969"/>
                <a:gd name="connsiteX7" fmla="*/ 170973 w 842652"/>
                <a:gd name="connsiteY7" fmla="*/ 259647 h 1200969"/>
                <a:gd name="connsiteX8" fmla="*/ 134335 w 842652"/>
                <a:gd name="connsiteY8" fmla="*/ 345124 h 1200969"/>
                <a:gd name="connsiteX9" fmla="*/ 61061 w 842652"/>
                <a:gd name="connsiteY9" fmla="*/ 442812 h 1200969"/>
                <a:gd name="connsiteX10" fmla="*/ 134335 w 842652"/>
                <a:gd name="connsiteY10" fmla="*/ 455023 h 1200969"/>
                <a:gd name="connsiteX11" fmla="*/ 378583 w 842652"/>
                <a:gd name="connsiteY11" fmla="*/ 503867 h 1200969"/>
                <a:gd name="connsiteX12" fmla="*/ 366370 w 842652"/>
                <a:gd name="connsiteY12" fmla="*/ 540500 h 1200969"/>
                <a:gd name="connsiteX13" fmla="*/ 341945 w 842652"/>
                <a:gd name="connsiteY13" fmla="*/ 589344 h 1200969"/>
                <a:gd name="connsiteX14" fmla="*/ 329733 w 842652"/>
                <a:gd name="connsiteY14" fmla="*/ 638188 h 1200969"/>
                <a:gd name="connsiteX15" fmla="*/ 305308 w 842652"/>
                <a:gd name="connsiteY15" fmla="*/ 699243 h 1200969"/>
                <a:gd name="connsiteX16" fmla="*/ 659467 w 842652"/>
                <a:gd name="connsiteY16" fmla="*/ 748087 h 1200969"/>
                <a:gd name="connsiteX17" fmla="*/ 635042 w 842652"/>
                <a:gd name="connsiteY17" fmla="*/ 809142 h 1200969"/>
                <a:gd name="connsiteX18" fmla="*/ 598405 w 842652"/>
                <a:gd name="connsiteY18" fmla="*/ 833564 h 1200969"/>
                <a:gd name="connsiteX19" fmla="*/ 610617 w 842652"/>
                <a:gd name="connsiteY19" fmla="*/ 919041 h 1200969"/>
                <a:gd name="connsiteX20" fmla="*/ 732741 w 842652"/>
                <a:gd name="connsiteY20" fmla="*/ 931252 h 1200969"/>
                <a:gd name="connsiteX21" fmla="*/ 635042 w 842652"/>
                <a:gd name="connsiteY21" fmla="*/ 1028940 h 1200969"/>
                <a:gd name="connsiteX22" fmla="*/ 622830 w 842652"/>
                <a:gd name="connsiteY22" fmla="*/ 1065572 h 1200969"/>
                <a:gd name="connsiteX23" fmla="*/ 708316 w 842652"/>
                <a:gd name="connsiteY23" fmla="*/ 1089994 h 1200969"/>
                <a:gd name="connsiteX24" fmla="*/ 781590 w 842652"/>
                <a:gd name="connsiteY24" fmla="*/ 1102205 h 1200969"/>
                <a:gd name="connsiteX25" fmla="*/ 842652 w 842652"/>
                <a:gd name="connsiteY25" fmla="*/ 1114416 h 1200969"/>
                <a:gd name="connsiteX26" fmla="*/ 806015 w 842652"/>
                <a:gd name="connsiteY26" fmla="*/ 1163260 h 1200969"/>
                <a:gd name="connsiteX27" fmla="*/ 757166 w 842652"/>
                <a:gd name="connsiteY27" fmla="*/ 1187682 h 1200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42652" h="1200969">
                  <a:moveTo>
                    <a:pt x="36637" y="3216"/>
                  </a:moveTo>
                  <a:cubicBezTo>
                    <a:pt x="52920" y="7286"/>
                    <a:pt x="78874" y="0"/>
                    <a:pt x="85486" y="15427"/>
                  </a:cubicBezTo>
                  <a:cubicBezTo>
                    <a:pt x="95240" y="38184"/>
                    <a:pt x="78130" y="64415"/>
                    <a:pt x="73274" y="88693"/>
                  </a:cubicBezTo>
                  <a:cubicBezTo>
                    <a:pt x="69982" y="105150"/>
                    <a:pt x="68567" y="122527"/>
                    <a:pt x="61061" y="137537"/>
                  </a:cubicBezTo>
                  <a:cubicBezTo>
                    <a:pt x="51958" y="155740"/>
                    <a:pt x="35212" y="169123"/>
                    <a:pt x="24424" y="186381"/>
                  </a:cubicBezTo>
                  <a:cubicBezTo>
                    <a:pt x="14776" y="201817"/>
                    <a:pt x="8141" y="218944"/>
                    <a:pt x="0" y="235225"/>
                  </a:cubicBezTo>
                  <a:cubicBezTo>
                    <a:pt x="24425" y="239295"/>
                    <a:pt x="48761" y="243935"/>
                    <a:pt x="73274" y="247436"/>
                  </a:cubicBezTo>
                  <a:cubicBezTo>
                    <a:pt x="105764" y="252077"/>
                    <a:pt x="153577" y="231817"/>
                    <a:pt x="170973" y="259647"/>
                  </a:cubicBezTo>
                  <a:cubicBezTo>
                    <a:pt x="187404" y="285934"/>
                    <a:pt x="150285" y="318543"/>
                    <a:pt x="134335" y="345124"/>
                  </a:cubicBezTo>
                  <a:cubicBezTo>
                    <a:pt x="113391" y="380027"/>
                    <a:pt x="61061" y="442812"/>
                    <a:pt x="61061" y="442812"/>
                  </a:cubicBezTo>
                  <a:cubicBezTo>
                    <a:pt x="85486" y="446882"/>
                    <a:pt x="109652" y="453049"/>
                    <a:pt x="134335" y="455023"/>
                  </a:cubicBezTo>
                  <a:cubicBezTo>
                    <a:pt x="381519" y="474796"/>
                    <a:pt x="341492" y="392614"/>
                    <a:pt x="378583" y="503867"/>
                  </a:cubicBezTo>
                  <a:cubicBezTo>
                    <a:pt x="374512" y="516078"/>
                    <a:pt x="371441" y="528669"/>
                    <a:pt x="366370" y="540500"/>
                  </a:cubicBezTo>
                  <a:cubicBezTo>
                    <a:pt x="359198" y="557231"/>
                    <a:pt x="348337" y="572300"/>
                    <a:pt x="341945" y="589344"/>
                  </a:cubicBezTo>
                  <a:cubicBezTo>
                    <a:pt x="336052" y="605058"/>
                    <a:pt x="335041" y="622267"/>
                    <a:pt x="329733" y="638188"/>
                  </a:cubicBezTo>
                  <a:cubicBezTo>
                    <a:pt x="322801" y="658983"/>
                    <a:pt x="313450" y="678891"/>
                    <a:pt x="305308" y="699243"/>
                  </a:cubicBezTo>
                  <a:cubicBezTo>
                    <a:pt x="356414" y="852536"/>
                    <a:pt x="279664" y="660450"/>
                    <a:pt x="659467" y="748087"/>
                  </a:cubicBezTo>
                  <a:cubicBezTo>
                    <a:pt x="680826" y="753015"/>
                    <a:pt x="647784" y="791306"/>
                    <a:pt x="635042" y="809142"/>
                  </a:cubicBezTo>
                  <a:cubicBezTo>
                    <a:pt x="626511" y="821085"/>
                    <a:pt x="610617" y="825423"/>
                    <a:pt x="598405" y="833564"/>
                  </a:cubicBezTo>
                  <a:cubicBezTo>
                    <a:pt x="543226" y="916323"/>
                    <a:pt x="517105" y="906574"/>
                    <a:pt x="610617" y="919041"/>
                  </a:cubicBezTo>
                  <a:cubicBezTo>
                    <a:pt x="651169" y="924447"/>
                    <a:pt x="692033" y="927182"/>
                    <a:pt x="732741" y="931252"/>
                  </a:cubicBezTo>
                  <a:cubicBezTo>
                    <a:pt x="685149" y="969321"/>
                    <a:pt x="664391" y="977585"/>
                    <a:pt x="635042" y="1028940"/>
                  </a:cubicBezTo>
                  <a:cubicBezTo>
                    <a:pt x="628655" y="1040115"/>
                    <a:pt x="626901" y="1053361"/>
                    <a:pt x="622830" y="1065572"/>
                  </a:cubicBezTo>
                  <a:cubicBezTo>
                    <a:pt x="651325" y="1073713"/>
                    <a:pt x="679439" y="1083331"/>
                    <a:pt x="708316" y="1089994"/>
                  </a:cubicBezTo>
                  <a:cubicBezTo>
                    <a:pt x="732444" y="1095561"/>
                    <a:pt x="757228" y="1097776"/>
                    <a:pt x="781590" y="1102205"/>
                  </a:cubicBezTo>
                  <a:cubicBezTo>
                    <a:pt x="802012" y="1105918"/>
                    <a:pt x="822298" y="1110346"/>
                    <a:pt x="842652" y="1114416"/>
                  </a:cubicBezTo>
                  <a:cubicBezTo>
                    <a:pt x="830440" y="1130697"/>
                    <a:pt x="822577" y="1151431"/>
                    <a:pt x="806015" y="1163260"/>
                  </a:cubicBezTo>
                  <a:cubicBezTo>
                    <a:pt x="753217" y="1200969"/>
                    <a:pt x="757166" y="1152743"/>
                    <a:pt x="757166" y="1187682"/>
                  </a:cubicBezTo>
                </a:path>
              </a:pathLst>
            </a:custGeom>
            <a:ln>
              <a:solidFill>
                <a:schemeClr val="bg1"/>
              </a:solidFill>
            </a:ln>
            <a:effectLst>
              <a:glow rad="101600">
                <a:schemeClr val="bg1">
                  <a:lumMod val="65000"/>
                  <a:alpha val="75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>
              <a:off x="3675919" y="4161484"/>
              <a:ext cx="1318934" cy="767271"/>
            </a:xfrm>
            <a:custGeom>
              <a:avLst/>
              <a:gdLst>
                <a:gd name="connsiteX0" fmla="*/ 0 w 1318934"/>
                <a:gd name="connsiteY0" fmla="*/ 51309 h 767271"/>
                <a:gd name="connsiteX1" fmla="*/ 97698 w 1318934"/>
                <a:gd name="connsiteY1" fmla="*/ 2465 h 767271"/>
                <a:gd name="connsiteX2" fmla="*/ 170972 w 1318934"/>
                <a:gd name="connsiteY2" fmla="*/ 26887 h 767271"/>
                <a:gd name="connsiteX3" fmla="*/ 195397 w 1318934"/>
                <a:gd name="connsiteY3" fmla="*/ 148997 h 767271"/>
                <a:gd name="connsiteX4" fmla="*/ 232034 w 1318934"/>
                <a:gd name="connsiteY4" fmla="*/ 173419 h 767271"/>
                <a:gd name="connsiteX5" fmla="*/ 329733 w 1318934"/>
                <a:gd name="connsiteY5" fmla="*/ 148997 h 767271"/>
                <a:gd name="connsiteX6" fmla="*/ 415220 w 1318934"/>
                <a:gd name="connsiteY6" fmla="*/ 124575 h 767271"/>
                <a:gd name="connsiteX7" fmla="*/ 476281 w 1318934"/>
                <a:gd name="connsiteY7" fmla="*/ 112364 h 767271"/>
                <a:gd name="connsiteX8" fmla="*/ 500706 w 1318934"/>
                <a:gd name="connsiteY8" fmla="*/ 222263 h 767271"/>
                <a:gd name="connsiteX9" fmla="*/ 561768 w 1318934"/>
                <a:gd name="connsiteY9" fmla="*/ 246685 h 767271"/>
                <a:gd name="connsiteX10" fmla="*/ 610617 w 1318934"/>
                <a:gd name="connsiteY10" fmla="*/ 222263 h 767271"/>
                <a:gd name="connsiteX11" fmla="*/ 732741 w 1318934"/>
                <a:gd name="connsiteY11" fmla="*/ 185630 h 767271"/>
                <a:gd name="connsiteX12" fmla="*/ 757165 w 1318934"/>
                <a:gd name="connsiteY12" fmla="*/ 246685 h 767271"/>
                <a:gd name="connsiteX13" fmla="*/ 769378 w 1318934"/>
                <a:gd name="connsiteY13" fmla="*/ 332162 h 767271"/>
                <a:gd name="connsiteX14" fmla="*/ 879289 w 1318934"/>
                <a:gd name="connsiteY14" fmla="*/ 319951 h 767271"/>
                <a:gd name="connsiteX15" fmla="*/ 928138 w 1318934"/>
                <a:gd name="connsiteY15" fmla="*/ 307740 h 767271"/>
                <a:gd name="connsiteX16" fmla="*/ 964775 w 1318934"/>
                <a:gd name="connsiteY16" fmla="*/ 405428 h 767271"/>
                <a:gd name="connsiteX17" fmla="*/ 1025837 w 1318934"/>
                <a:gd name="connsiteY17" fmla="*/ 381006 h 767271"/>
                <a:gd name="connsiteX18" fmla="*/ 1086899 w 1318934"/>
                <a:gd name="connsiteY18" fmla="*/ 368795 h 767271"/>
                <a:gd name="connsiteX19" fmla="*/ 1135748 w 1318934"/>
                <a:gd name="connsiteY19" fmla="*/ 356584 h 767271"/>
                <a:gd name="connsiteX20" fmla="*/ 1147961 w 1318934"/>
                <a:gd name="connsiteY20" fmla="*/ 405428 h 767271"/>
                <a:gd name="connsiteX21" fmla="*/ 1160173 w 1318934"/>
                <a:gd name="connsiteY21" fmla="*/ 478694 h 767271"/>
                <a:gd name="connsiteX22" fmla="*/ 1221235 w 1318934"/>
                <a:gd name="connsiteY22" fmla="*/ 490905 h 767271"/>
                <a:gd name="connsiteX23" fmla="*/ 1209023 w 1318934"/>
                <a:gd name="connsiteY23" fmla="*/ 613015 h 767271"/>
                <a:gd name="connsiteX24" fmla="*/ 1196810 w 1318934"/>
                <a:gd name="connsiteY24" fmla="*/ 698492 h 767271"/>
                <a:gd name="connsiteX25" fmla="*/ 1282297 w 1318934"/>
                <a:gd name="connsiteY25" fmla="*/ 674070 h 767271"/>
                <a:gd name="connsiteX26" fmla="*/ 1306721 w 1318934"/>
                <a:gd name="connsiteY26" fmla="*/ 722914 h 767271"/>
                <a:gd name="connsiteX27" fmla="*/ 1318934 w 1318934"/>
                <a:gd name="connsiteY27" fmla="*/ 759547 h 767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18934" h="767271">
                  <a:moveTo>
                    <a:pt x="0" y="51309"/>
                  </a:moveTo>
                  <a:cubicBezTo>
                    <a:pt x="3929" y="48952"/>
                    <a:pt x="75515" y="0"/>
                    <a:pt x="97698" y="2465"/>
                  </a:cubicBezTo>
                  <a:cubicBezTo>
                    <a:pt x="123286" y="5308"/>
                    <a:pt x="146547" y="18746"/>
                    <a:pt x="170972" y="26887"/>
                  </a:cubicBezTo>
                  <a:cubicBezTo>
                    <a:pt x="171012" y="27125"/>
                    <a:pt x="187302" y="136855"/>
                    <a:pt x="195397" y="148997"/>
                  </a:cubicBezTo>
                  <a:cubicBezTo>
                    <a:pt x="203539" y="161209"/>
                    <a:pt x="219822" y="165278"/>
                    <a:pt x="232034" y="173419"/>
                  </a:cubicBezTo>
                  <a:lnTo>
                    <a:pt x="329733" y="148997"/>
                  </a:lnTo>
                  <a:cubicBezTo>
                    <a:pt x="358368" y="141362"/>
                    <a:pt x="386469" y="131762"/>
                    <a:pt x="415220" y="124575"/>
                  </a:cubicBezTo>
                  <a:cubicBezTo>
                    <a:pt x="435357" y="119541"/>
                    <a:pt x="455927" y="116434"/>
                    <a:pt x="476281" y="112364"/>
                  </a:cubicBezTo>
                  <a:cubicBezTo>
                    <a:pt x="579433" y="181125"/>
                    <a:pt x="431520" y="66613"/>
                    <a:pt x="500706" y="222263"/>
                  </a:cubicBezTo>
                  <a:cubicBezTo>
                    <a:pt x="509610" y="242295"/>
                    <a:pt x="541414" y="238544"/>
                    <a:pt x="561768" y="246685"/>
                  </a:cubicBezTo>
                  <a:cubicBezTo>
                    <a:pt x="578051" y="238544"/>
                    <a:pt x="593714" y="229023"/>
                    <a:pt x="610617" y="222263"/>
                  </a:cubicBezTo>
                  <a:cubicBezTo>
                    <a:pt x="660172" y="202443"/>
                    <a:pt x="684758" y="197624"/>
                    <a:pt x="732741" y="185630"/>
                  </a:cubicBezTo>
                  <a:cubicBezTo>
                    <a:pt x="740882" y="205982"/>
                    <a:pt x="751848" y="225420"/>
                    <a:pt x="757165" y="246685"/>
                  </a:cubicBezTo>
                  <a:cubicBezTo>
                    <a:pt x="764146" y="274607"/>
                    <a:pt x="744697" y="317355"/>
                    <a:pt x="769378" y="332162"/>
                  </a:cubicBezTo>
                  <a:cubicBezTo>
                    <a:pt x="800988" y="351126"/>
                    <a:pt x="842652" y="324021"/>
                    <a:pt x="879289" y="319951"/>
                  </a:cubicBezTo>
                  <a:cubicBezTo>
                    <a:pt x="895572" y="315881"/>
                    <a:pt x="914172" y="298431"/>
                    <a:pt x="928138" y="307740"/>
                  </a:cubicBezTo>
                  <a:cubicBezTo>
                    <a:pt x="934398" y="311913"/>
                    <a:pt x="959105" y="388420"/>
                    <a:pt x="964775" y="405428"/>
                  </a:cubicBezTo>
                  <a:cubicBezTo>
                    <a:pt x="985129" y="397287"/>
                    <a:pt x="1004840" y="387304"/>
                    <a:pt x="1025837" y="381006"/>
                  </a:cubicBezTo>
                  <a:cubicBezTo>
                    <a:pt x="1045719" y="375042"/>
                    <a:pt x="1066636" y="373297"/>
                    <a:pt x="1086899" y="368795"/>
                  </a:cubicBezTo>
                  <a:cubicBezTo>
                    <a:pt x="1103283" y="365154"/>
                    <a:pt x="1119465" y="360654"/>
                    <a:pt x="1135748" y="356584"/>
                  </a:cubicBezTo>
                  <a:cubicBezTo>
                    <a:pt x="1139819" y="372865"/>
                    <a:pt x="1144669" y="388971"/>
                    <a:pt x="1147961" y="405428"/>
                  </a:cubicBezTo>
                  <a:cubicBezTo>
                    <a:pt x="1152817" y="429706"/>
                    <a:pt x="1144059" y="459896"/>
                    <a:pt x="1160173" y="478694"/>
                  </a:cubicBezTo>
                  <a:cubicBezTo>
                    <a:pt x="1173682" y="494453"/>
                    <a:pt x="1200881" y="486835"/>
                    <a:pt x="1221235" y="490905"/>
                  </a:cubicBezTo>
                  <a:cubicBezTo>
                    <a:pt x="1217164" y="531608"/>
                    <a:pt x="1217595" y="573017"/>
                    <a:pt x="1209023" y="613015"/>
                  </a:cubicBezTo>
                  <a:cubicBezTo>
                    <a:pt x="1189339" y="704863"/>
                    <a:pt x="1171418" y="622322"/>
                    <a:pt x="1196810" y="698492"/>
                  </a:cubicBezTo>
                  <a:cubicBezTo>
                    <a:pt x="1207031" y="695085"/>
                    <a:pt x="1276163" y="671003"/>
                    <a:pt x="1282297" y="674070"/>
                  </a:cubicBezTo>
                  <a:cubicBezTo>
                    <a:pt x="1298579" y="682210"/>
                    <a:pt x="1298580" y="706633"/>
                    <a:pt x="1306721" y="722914"/>
                  </a:cubicBezTo>
                  <a:cubicBezTo>
                    <a:pt x="1291934" y="767271"/>
                    <a:pt x="1281637" y="759547"/>
                    <a:pt x="1318934" y="759547"/>
                  </a:cubicBezTo>
                </a:path>
              </a:pathLst>
            </a:custGeom>
            <a:ln>
              <a:solidFill>
                <a:schemeClr val="bg1"/>
              </a:solidFill>
            </a:ln>
            <a:effectLst>
              <a:glow rad="101600">
                <a:schemeClr val="bg1">
                  <a:lumMod val="65000"/>
                  <a:alpha val="75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" name="Freeform 63"/>
            <p:cNvSpPr/>
            <p:nvPr/>
          </p:nvSpPr>
          <p:spPr>
            <a:xfrm>
              <a:off x="3822467" y="1489741"/>
              <a:ext cx="1550969" cy="622761"/>
            </a:xfrm>
            <a:custGeom>
              <a:avLst/>
              <a:gdLst>
                <a:gd name="connsiteX0" fmla="*/ 0 w 1550969"/>
                <a:gd name="connsiteY0" fmla="*/ 622761 h 622761"/>
                <a:gd name="connsiteX1" fmla="*/ 61062 w 1550969"/>
                <a:gd name="connsiteY1" fmla="*/ 561706 h 622761"/>
                <a:gd name="connsiteX2" fmla="*/ 97699 w 1550969"/>
                <a:gd name="connsiteY2" fmla="*/ 512862 h 622761"/>
                <a:gd name="connsiteX3" fmla="*/ 134336 w 1550969"/>
                <a:gd name="connsiteY3" fmla="*/ 500651 h 622761"/>
                <a:gd name="connsiteX4" fmla="*/ 244247 w 1550969"/>
                <a:gd name="connsiteY4" fmla="*/ 622761 h 622761"/>
                <a:gd name="connsiteX5" fmla="*/ 280884 w 1550969"/>
                <a:gd name="connsiteY5" fmla="*/ 610550 h 622761"/>
                <a:gd name="connsiteX6" fmla="*/ 329733 w 1550969"/>
                <a:gd name="connsiteY6" fmla="*/ 512862 h 622761"/>
                <a:gd name="connsiteX7" fmla="*/ 366370 w 1550969"/>
                <a:gd name="connsiteY7" fmla="*/ 476229 h 622761"/>
                <a:gd name="connsiteX8" fmla="*/ 427432 w 1550969"/>
                <a:gd name="connsiteY8" fmla="*/ 500651 h 622761"/>
                <a:gd name="connsiteX9" fmla="*/ 537343 w 1550969"/>
                <a:gd name="connsiteY9" fmla="*/ 549495 h 622761"/>
                <a:gd name="connsiteX10" fmla="*/ 598405 w 1550969"/>
                <a:gd name="connsiteY10" fmla="*/ 561706 h 622761"/>
                <a:gd name="connsiteX11" fmla="*/ 659467 w 1550969"/>
                <a:gd name="connsiteY11" fmla="*/ 525073 h 622761"/>
                <a:gd name="connsiteX12" fmla="*/ 671679 w 1550969"/>
                <a:gd name="connsiteY12" fmla="*/ 464018 h 622761"/>
                <a:gd name="connsiteX13" fmla="*/ 696104 w 1550969"/>
                <a:gd name="connsiteY13" fmla="*/ 341908 h 622761"/>
                <a:gd name="connsiteX14" fmla="*/ 744953 w 1550969"/>
                <a:gd name="connsiteY14" fmla="*/ 354119 h 622761"/>
                <a:gd name="connsiteX15" fmla="*/ 781590 w 1550969"/>
                <a:gd name="connsiteY15" fmla="*/ 366330 h 622761"/>
                <a:gd name="connsiteX16" fmla="*/ 842652 w 1550969"/>
                <a:gd name="connsiteY16" fmla="*/ 341908 h 622761"/>
                <a:gd name="connsiteX17" fmla="*/ 891502 w 1550969"/>
                <a:gd name="connsiteY17" fmla="*/ 244220 h 622761"/>
                <a:gd name="connsiteX18" fmla="*/ 915926 w 1550969"/>
                <a:gd name="connsiteY18" fmla="*/ 195376 h 622761"/>
                <a:gd name="connsiteX19" fmla="*/ 976988 w 1550969"/>
                <a:gd name="connsiteY19" fmla="*/ 170954 h 622761"/>
                <a:gd name="connsiteX20" fmla="*/ 1074687 w 1550969"/>
                <a:gd name="connsiteY20" fmla="*/ 219798 h 622761"/>
                <a:gd name="connsiteX21" fmla="*/ 1172386 w 1550969"/>
                <a:gd name="connsiteY21" fmla="*/ 207587 h 622761"/>
                <a:gd name="connsiteX22" fmla="*/ 1196810 w 1550969"/>
                <a:gd name="connsiteY22" fmla="*/ 146532 h 622761"/>
                <a:gd name="connsiteX23" fmla="*/ 1306722 w 1550969"/>
                <a:gd name="connsiteY23" fmla="*/ 183165 h 622761"/>
                <a:gd name="connsiteX24" fmla="*/ 1367783 w 1550969"/>
                <a:gd name="connsiteY24" fmla="*/ 97688 h 622761"/>
                <a:gd name="connsiteX25" fmla="*/ 1416633 w 1550969"/>
                <a:gd name="connsiteY25" fmla="*/ 85477 h 622761"/>
                <a:gd name="connsiteX26" fmla="*/ 1502119 w 1550969"/>
                <a:gd name="connsiteY26" fmla="*/ 48844 h 622761"/>
                <a:gd name="connsiteX27" fmla="*/ 1550969 w 1550969"/>
                <a:gd name="connsiteY27" fmla="*/ 0 h 622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550969" h="622761">
                  <a:moveTo>
                    <a:pt x="0" y="622761"/>
                  </a:moveTo>
                  <a:cubicBezTo>
                    <a:pt x="20354" y="602409"/>
                    <a:pt x="41938" y="583218"/>
                    <a:pt x="61062" y="561706"/>
                  </a:cubicBezTo>
                  <a:cubicBezTo>
                    <a:pt x="74584" y="546495"/>
                    <a:pt x="82063" y="525890"/>
                    <a:pt x="97699" y="512862"/>
                  </a:cubicBezTo>
                  <a:cubicBezTo>
                    <a:pt x="107589" y="504622"/>
                    <a:pt x="122124" y="504721"/>
                    <a:pt x="134336" y="500651"/>
                  </a:cubicBezTo>
                  <a:cubicBezTo>
                    <a:pt x="230200" y="596505"/>
                    <a:pt x="197468" y="552601"/>
                    <a:pt x="244247" y="622761"/>
                  </a:cubicBezTo>
                  <a:cubicBezTo>
                    <a:pt x="256459" y="618691"/>
                    <a:pt x="270832" y="618591"/>
                    <a:pt x="280884" y="610550"/>
                  </a:cubicBezTo>
                  <a:cubicBezTo>
                    <a:pt x="307963" y="588890"/>
                    <a:pt x="314056" y="537943"/>
                    <a:pt x="329733" y="512862"/>
                  </a:cubicBezTo>
                  <a:cubicBezTo>
                    <a:pt x="338887" y="498218"/>
                    <a:pt x="354158" y="488440"/>
                    <a:pt x="366370" y="476229"/>
                  </a:cubicBezTo>
                  <a:cubicBezTo>
                    <a:pt x="386724" y="484370"/>
                    <a:pt x="407399" y="491749"/>
                    <a:pt x="427432" y="500651"/>
                  </a:cubicBezTo>
                  <a:cubicBezTo>
                    <a:pt x="477391" y="522852"/>
                    <a:pt x="481653" y="532790"/>
                    <a:pt x="537343" y="549495"/>
                  </a:cubicBezTo>
                  <a:cubicBezTo>
                    <a:pt x="557225" y="555459"/>
                    <a:pt x="578051" y="557636"/>
                    <a:pt x="598405" y="561706"/>
                  </a:cubicBezTo>
                  <a:cubicBezTo>
                    <a:pt x="618759" y="549495"/>
                    <a:pt x="645224" y="544061"/>
                    <a:pt x="659467" y="525073"/>
                  </a:cubicBezTo>
                  <a:cubicBezTo>
                    <a:pt x="671921" y="508470"/>
                    <a:pt x="668267" y="484490"/>
                    <a:pt x="671679" y="464018"/>
                  </a:cubicBezTo>
                  <a:cubicBezTo>
                    <a:pt x="690389" y="351770"/>
                    <a:pt x="672698" y="412119"/>
                    <a:pt x="696104" y="341908"/>
                  </a:cubicBezTo>
                  <a:cubicBezTo>
                    <a:pt x="712387" y="345978"/>
                    <a:pt x="728815" y="349509"/>
                    <a:pt x="744953" y="354119"/>
                  </a:cubicBezTo>
                  <a:cubicBezTo>
                    <a:pt x="757331" y="357655"/>
                    <a:pt x="768817" y="367926"/>
                    <a:pt x="781590" y="366330"/>
                  </a:cubicBezTo>
                  <a:cubicBezTo>
                    <a:pt x="803342" y="363611"/>
                    <a:pt x="822298" y="350049"/>
                    <a:pt x="842652" y="341908"/>
                  </a:cubicBezTo>
                  <a:lnTo>
                    <a:pt x="891502" y="244220"/>
                  </a:lnTo>
                  <a:cubicBezTo>
                    <a:pt x="899644" y="227939"/>
                    <a:pt x="899024" y="202136"/>
                    <a:pt x="915926" y="195376"/>
                  </a:cubicBezTo>
                  <a:lnTo>
                    <a:pt x="976988" y="170954"/>
                  </a:lnTo>
                  <a:cubicBezTo>
                    <a:pt x="988491" y="177855"/>
                    <a:pt x="1048396" y="219798"/>
                    <a:pt x="1074687" y="219798"/>
                  </a:cubicBezTo>
                  <a:cubicBezTo>
                    <a:pt x="1107507" y="219798"/>
                    <a:pt x="1139820" y="211657"/>
                    <a:pt x="1172386" y="207587"/>
                  </a:cubicBezTo>
                  <a:cubicBezTo>
                    <a:pt x="1180527" y="187235"/>
                    <a:pt x="1175244" y="150453"/>
                    <a:pt x="1196810" y="146532"/>
                  </a:cubicBezTo>
                  <a:cubicBezTo>
                    <a:pt x="1234806" y="139624"/>
                    <a:pt x="1306722" y="183165"/>
                    <a:pt x="1306722" y="183165"/>
                  </a:cubicBezTo>
                  <a:cubicBezTo>
                    <a:pt x="1316619" y="168320"/>
                    <a:pt x="1358142" y="104574"/>
                    <a:pt x="1367783" y="97688"/>
                  </a:cubicBezTo>
                  <a:cubicBezTo>
                    <a:pt x="1381442" y="87933"/>
                    <a:pt x="1400859" y="91212"/>
                    <a:pt x="1416633" y="85477"/>
                  </a:cubicBezTo>
                  <a:cubicBezTo>
                    <a:pt x="1445768" y="74883"/>
                    <a:pt x="1473624" y="61055"/>
                    <a:pt x="1502119" y="48844"/>
                  </a:cubicBezTo>
                  <a:lnTo>
                    <a:pt x="1550969" y="0"/>
                  </a:lnTo>
                </a:path>
              </a:pathLst>
            </a:custGeom>
            <a:ln>
              <a:solidFill>
                <a:schemeClr val="bg1"/>
              </a:solidFill>
            </a:ln>
            <a:effectLst>
              <a:glow rad="101600">
                <a:schemeClr val="bg1">
                  <a:lumMod val="65000"/>
                  <a:alpha val="75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 rot="19742206">
              <a:off x="4841316" y="1061166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white"/>
                  </a:solidFill>
                  <a:latin typeface="Calibri"/>
                  <a:ea typeface="+mn-ea"/>
                  <a:cs typeface="+mn-cs"/>
                </a:rPr>
                <a:t>Radio</a:t>
              </a:r>
              <a:endParaRPr lang="en-US" dirty="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 rot="3406716">
              <a:off x="3390899" y="5567540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white"/>
                  </a:solidFill>
                  <a:latin typeface="Calibri"/>
                  <a:ea typeface="+mn-ea"/>
                  <a:cs typeface="+mn-cs"/>
                </a:rPr>
                <a:t>Radio</a:t>
              </a:r>
              <a:endParaRPr lang="en-US" dirty="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 rot="3406716">
              <a:off x="4706625" y="4426241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white"/>
                  </a:solidFill>
                  <a:latin typeface="Calibri"/>
                  <a:ea typeface="+mn-ea"/>
                  <a:cs typeface="+mn-cs"/>
                </a:rPr>
                <a:t>Radio</a:t>
              </a:r>
              <a:endParaRPr lang="en-US" dirty="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6400803" y="990600"/>
            <a:ext cx="1981200" cy="3416320"/>
          </a:xfrm>
          <a:prstGeom prst="rect">
            <a:avLst/>
          </a:prstGeom>
          <a:noFill/>
        </p:spPr>
        <p:txBody>
          <a:bodyPr wrap="square" lIns="91385" tIns="45694" rIns="91385" bIns="45694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Using X-rays and radio emission we can constrain the </a:t>
            </a:r>
            <a:r>
              <a:rPr lang="en-US" sz="2400" u="sng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environment</a:t>
            </a:r>
            <a:r>
              <a:rPr lang="en-US" sz="24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around  the  progenitor star 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449636" y="4639270"/>
            <a:ext cx="3008564" cy="1631216"/>
          </a:xfrm>
          <a:prstGeom prst="rect">
            <a:avLst/>
          </a:prstGeom>
          <a:noFill/>
        </p:spPr>
        <p:txBody>
          <a:bodyPr wrap="square" lIns="91385" tIns="45694" rIns="91385" bIns="45694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Using the radio emission we can also estimate the velocity of the SN shock = constrain the presence of a central engine</a:t>
            </a:r>
          </a:p>
        </p:txBody>
      </p:sp>
    </p:spTree>
    <p:extLst>
      <p:ext uri="{BB962C8B-B14F-4D97-AF65-F5344CB8AC3E}">
        <p14:creationId xmlns:p14="http://schemas.microsoft.com/office/powerpoint/2010/main" val="4140283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038"/>
            <a:ext cx="8229600" cy="1041406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/>
              <a:t>Research Areas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8472" y="1214444"/>
            <a:ext cx="6814128" cy="5122856"/>
          </a:xfrm>
        </p:spPr>
        <p:txBody>
          <a:bodyPr/>
          <a:lstStyle/>
          <a:p>
            <a:pPr lvl="1"/>
            <a:r>
              <a:rPr lang="en-US" dirty="0" smtClean="0"/>
              <a:t>Cosmology</a:t>
            </a:r>
          </a:p>
          <a:p>
            <a:pPr lvl="2"/>
            <a:r>
              <a:rPr lang="en-US" dirty="0" smtClean="0"/>
              <a:t>30% of SN </a:t>
            </a:r>
            <a:r>
              <a:rPr lang="en-US" dirty="0" err="1" smtClean="0"/>
              <a:t>Ia</a:t>
            </a:r>
            <a:r>
              <a:rPr lang="en-US" dirty="0" smtClean="0"/>
              <a:t> are not “normal”</a:t>
            </a:r>
          </a:p>
          <a:p>
            <a:pPr lvl="2"/>
            <a:r>
              <a:rPr lang="en-US" dirty="0" smtClean="0"/>
              <a:t>Bayesian Analysis</a:t>
            </a:r>
          </a:p>
          <a:p>
            <a:pPr lvl="2"/>
            <a:r>
              <a:rPr lang="en-US" dirty="0" smtClean="0"/>
              <a:t>NIR better standard candles</a:t>
            </a:r>
          </a:p>
          <a:p>
            <a:pPr lvl="2"/>
            <a:r>
              <a:rPr lang="en-US" dirty="0" smtClean="0"/>
              <a:t>Better models </a:t>
            </a:r>
          </a:p>
          <a:p>
            <a:pPr lvl="1"/>
            <a:r>
              <a:rPr lang="en-US" dirty="0"/>
              <a:t>SNIA in the IR = RAISIN</a:t>
            </a:r>
            <a:endParaRPr lang="en-US" dirty="0" smtClean="0"/>
          </a:p>
          <a:p>
            <a:pPr lvl="1"/>
            <a:r>
              <a:rPr lang="en-US" dirty="0" smtClean="0"/>
              <a:t>Observables</a:t>
            </a:r>
          </a:p>
          <a:p>
            <a:pPr lvl="2"/>
            <a:r>
              <a:rPr lang="en-US" dirty="0" smtClean="0"/>
              <a:t>Combined data sets</a:t>
            </a:r>
          </a:p>
          <a:p>
            <a:pPr lvl="2"/>
            <a:r>
              <a:rPr lang="en-US" dirty="0"/>
              <a:t>Patterns in </a:t>
            </a:r>
            <a:r>
              <a:rPr lang="en-US" dirty="0" smtClean="0"/>
              <a:t>data</a:t>
            </a:r>
          </a:p>
          <a:p>
            <a:pPr lvl="1"/>
            <a:r>
              <a:rPr lang="en-US" dirty="0" smtClean="0"/>
              <a:t>Physics</a:t>
            </a:r>
          </a:p>
          <a:p>
            <a:pPr lvl="2"/>
            <a:r>
              <a:rPr lang="en-US" dirty="0" smtClean="0"/>
              <a:t>Models (Theory and fitting)</a:t>
            </a:r>
          </a:p>
        </p:txBody>
      </p:sp>
    </p:spTree>
    <p:extLst>
      <p:ext uri="{BB962C8B-B14F-4D97-AF65-F5344CB8AC3E}">
        <p14:creationId xmlns:p14="http://schemas.microsoft.com/office/powerpoint/2010/main" val="3661658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5410201"/>
            <a:ext cx="8458200" cy="1524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800" dirty="0"/>
              <a:t>The biggest uncertainties come from dust  </a:t>
            </a:r>
          </a:p>
        </p:txBody>
      </p:sp>
      <p:pic>
        <p:nvPicPr>
          <p:cNvPr id="219140" name="Picture 4" descr="head against wall.jpg                                          000886B4Macintosh HD                   C2DA758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2"/>
          <a:stretch>
            <a:fillRect/>
          </a:stretch>
        </p:blipFill>
        <p:spPr bwMode="auto">
          <a:xfrm>
            <a:off x="2684464" y="76200"/>
            <a:ext cx="4021137" cy="534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2247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Palatino"/>
                <a:cs typeface="Palatino"/>
              </a:rPr>
              <a:t>Seeing through the dirt</a:t>
            </a:r>
            <a:endParaRPr lang="en-US" dirty="0">
              <a:latin typeface="Palatino"/>
              <a:cs typeface="Palatino"/>
            </a:endParaRPr>
          </a:p>
        </p:txBody>
      </p:sp>
      <p:pic>
        <p:nvPicPr>
          <p:cNvPr id="13" name="Content Placeholder 12" descr="dust cloud.jpg"/>
          <p:cNvPicPr>
            <a:picLocks noGrp="1" noChangeAspect="1"/>
          </p:cNvPicPr>
          <p:nvPr>
            <p:ph sz="quarter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" b="138"/>
          <a:stretch/>
        </p:blipFill>
        <p:spPr>
          <a:xfrm>
            <a:off x="1514763" y="1228440"/>
            <a:ext cx="6203950" cy="4995863"/>
          </a:xfrm>
        </p:spPr>
      </p:pic>
      <p:sp>
        <p:nvSpPr>
          <p:cNvPr id="4" name="TextBox 3"/>
          <p:cNvSpPr txBox="1"/>
          <p:nvPr/>
        </p:nvSpPr>
        <p:spPr>
          <a:xfrm>
            <a:off x="2133601" y="2921001"/>
            <a:ext cx="685800" cy="424143"/>
          </a:xfrm>
          <a:prstGeom prst="rect">
            <a:avLst/>
          </a:prstGeom>
          <a:noFill/>
        </p:spPr>
        <p:txBody>
          <a:bodyPr lIns="91416" tIns="45709" rIns="91416" bIns="45709">
            <a:spAutoFit/>
          </a:bodyPr>
          <a:lstStyle/>
          <a:p>
            <a:pPr defTabSz="914165" eaLnBrk="0" hangingPunct="0">
              <a:defRPr/>
            </a:pPr>
            <a:r>
              <a:rPr lang="en-US" sz="3200" b="1" baseline="-250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</a:rPr>
              <a:t>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67201" y="2997201"/>
            <a:ext cx="401048" cy="424143"/>
          </a:xfrm>
          <a:prstGeom prst="rect">
            <a:avLst/>
          </a:prstGeom>
          <a:noFill/>
        </p:spPr>
        <p:txBody>
          <a:bodyPr wrap="none" lIns="91416" tIns="45709" rIns="91416" bIns="45709">
            <a:spAutoFit/>
          </a:bodyPr>
          <a:lstStyle/>
          <a:p>
            <a:pPr defTabSz="914165" eaLnBrk="0" hangingPunct="0">
              <a:defRPr/>
            </a:pPr>
            <a:r>
              <a:rPr lang="en-US" sz="3200" b="1" baseline="-2500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</a:rPr>
              <a:t>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00800" y="3073402"/>
            <a:ext cx="685800" cy="424143"/>
          </a:xfrm>
          <a:prstGeom prst="rect">
            <a:avLst/>
          </a:prstGeom>
          <a:noFill/>
        </p:spPr>
        <p:txBody>
          <a:bodyPr lIns="91416" tIns="45709" rIns="91416" bIns="45709">
            <a:spAutoFit/>
          </a:bodyPr>
          <a:lstStyle/>
          <a:p>
            <a:pPr defTabSz="914165" eaLnBrk="0" hangingPunct="0">
              <a:defRPr/>
            </a:pPr>
            <a:r>
              <a:rPr lang="en-US" sz="3200" b="1" baseline="-250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</a:rPr>
              <a:t>Z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00801" y="5511801"/>
            <a:ext cx="457200" cy="424143"/>
          </a:xfrm>
          <a:prstGeom prst="rect">
            <a:avLst/>
          </a:prstGeom>
          <a:noFill/>
        </p:spPr>
        <p:txBody>
          <a:bodyPr lIns="91416" tIns="45709" rIns="91416" bIns="45709">
            <a:spAutoFit/>
          </a:bodyPr>
          <a:lstStyle/>
          <a:p>
            <a:pPr defTabSz="914165" eaLnBrk="0" hangingPunct="0">
              <a:defRPr/>
            </a:pPr>
            <a:r>
              <a:rPr lang="en-US" sz="3200" b="1" baseline="-25000" dirty="0">
                <a:solidFill>
                  <a:srgbClr val="BC80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</a:rPr>
              <a:t>J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67201" y="5486402"/>
            <a:ext cx="609600" cy="424143"/>
          </a:xfrm>
          <a:prstGeom prst="rect">
            <a:avLst/>
          </a:prstGeom>
          <a:noFill/>
        </p:spPr>
        <p:txBody>
          <a:bodyPr lIns="91416" tIns="45709" rIns="91416" bIns="45709">
            <a:spAutoFit/>
          </a:bodyPr>
          <a:lstStyle/>
          <a:p>
            <a:pPr defTabSz="914165" eaLnBrk="0" hangingPunct="0">
              <a:defRPr/>
            </a:pPr>
            <a:r>
              <a:rPr lang="en-US" sz="3200" b="1" baseline="-25000" dirty="0">
                <a:solidFill>
                  <a:srgbClr val="BC80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</a:rPr>
              <a:t>H</a:t>
            </a:r>
          </a:p>
        </p:txBody>
      </p:sp>
      <p:sp>
        <p:nvSpPr>
          <p:cNvPr id="11" name="TextBox 10"/>
          <p:cNvSpPr txBox="1"/>
          <p:nvPr/>
        </p:nvSpPr>
        <p:spPr>
          <a:xfrm flipH="1">
            <a:off x="2209801" y="5435601"/>
            <a:ext cx="381000" cy="424143"/>
          </a:xfrm>
          <a:prstGeom prst="rect">
            <a:avLst/>
          </a:prstGeom>
          <a:noFill/>
        </p:spPr>
        <p:txBody>
          <a:bodyPr lIns="91416" tIns="45709" rIns="91416" bIns="45709">
            <a:spAutoFit/>
          </a:bodyPr>
          <a:lstStyle/>
          <a:p>
            <a:pPr defTabSz="914165" eaLnBrk="0" hangingPunct="0">
              <a:defRPr/>
            </a:pPr>
            <a:r>
              <a:rPr lang="en-US" sz="3200" b="1" baseline="-25000" dirty="0">
                <a:solidFill>
                  <a:srgbClr val="BC80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3322029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Only in space!</a:t>
            </a:r>
            <a:endParaRPr lang="en-US" sz="4800" dirty="0"/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762001"/>
            <a:ext cx="8077200" cy="1677988"/>
          </a:xfrm>
          <a:extLst>
            <a:ext uri="{909E8E84-426E-40dd-AFC4-6F175D3DCCD1}">
              <a14:hiddenFill xmlns:a14="http://schemas.microsoft.com/office/drawing/2010/main">
                <a:solidFill>
                  <a:srgbClr val="66FFFF"/>
                </a:solidFill>
              </a14:hiddenFill>
            </a:ext>
          </a:extLst>
        </p:spPr>
        <p:txBody>
          <a:bodyPr lIns="91407" tIns="45704" rIns="91407" bIns="45704"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dirty="0"/>
              <a:t>Rest frame IR measurements of z~1 supernovae are not possible from the ground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dirty="0">
                <a:solidFill>
                  <a:srgbClr val="FF0000"/>
                </a:solidFill>
              </a:rPr>
              <a:t>Go as far into the IR as technically feasible!</a:t>
            </a:r>
            <a:endParaRPr lang="en-US" sz="2000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dirty="0"/>
              <a:t>Sky is very bright in NIR: &gt;100x brighter than in space</a:t>
            </a:r>
            <a:endParaRPr lang="en-US" sz="2000" dirty="0">
              <a:sym typeface="Symbo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dirty="0"/>
              <a:t>Sky is not transparent in NIR: absorption due to water is very strong and extremely variable</a:t>
            </a:r>
          </a:p>
        </p:txBody>
      </p:sp>
      <p:pic>
        <p:nvPicPr>
          <p:cNvPr id="215044" name="Picture 4" descr="IR_SkyBrightnes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689" y="3125788"/>
            <a:ext cx="3768725" cy="3656012"/>
          </a:xfrm>
          <a:ln w="28575">
            <a:solidFill>
              <a:srgbClr val="FFA32B"/>
            </a:solidFill>
            <a:miter lim="800000"/>
            <a:headEnd/>
            <a:tailEnd/>
          </a:ln>
        </p:spPr>
      </p:pic>
      <p:pic>
        <p:nvPicPr>
          <p:cNvPr id="215045" name="Picture 5" descr="IR_Atmospher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8689" y="3125788"/>
            <a:ext cx="3643312" cy="3656012"/>
          </a:xfrm>
          <a:ln w="28575">
            <a:solidFill>
              <a:srgbClr val="FFA32B"/>
            </a:solidFill>
            <a:miter lim="800000"/>
            <a:headEnd/>
            <a:tailEnd/>
          </a:ln>
        </p:spPr>
      </p:pic>
      <p:sp>
        <p:nvSpPr>
          <p:cNvPr id="79877" name="Rectangle 6"/>
          <p:cNvSpPr>
            <a:spLocks noChangeArrowheads="1"/>
          </p:cNvSpPr>
          <p:nvPr/>
        </p:nvSpPr>
        <p:spPr bwMode="auto">
          <a:xfrm>
            <a:off x="457200" y="6400800"/>
            <a:ext cx="80772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66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/>
          <a:lstStyle/>
          <a:p>
            <a:pPr marL="342813" indent="-342813" defTabSz="914165">
              <a:lnSpc>
                <a:spcPct val="90000"/>
              </a:lnSpc>
              <a:spcBef>
                <a:spcPct val="20000"/>
              </a:spcBef>
            </a:pPr>
            <a:endParaRPr lang="en-US" baseline="-250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138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85800"/>
            <a:ext cx="8001000" cy="1524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3600" dirty="0"/>
              <a:t>Use WFC3 to get rest frame IR of moderate redshift SN </a:t>
            </a:r>
            <a:r>
              <a:rPr lang="en-US" sz="3600" dirty="0" err="1"/>
              <a:t>Ia</a:t>
            </a:r>
            <a:r>
              <a:rPr lang="en-US" sz="3600" dirty="0"/>
              <a:t>!  </a:t>
            </a:r>
            <a:br>
              <a:rPr lang="en-US" sz="3600" dirty="0"/>
            </a:br>
            <a:r>
              <a:rPr lang="en-US" sz="3600" dirty="0"/>
              <a:t>SNIA in the IR = RAISIN</a:t>
            </a:r>
            <a:br>
              <a:rPr lang="en-US" sz="3600" dirty="0"/>
            </a:br>
            <a:r>
              <a:rPr lang="en-US" sz="3600" dirty="0"/>
              <a:t>100 orbits in Cycle 20: 25 SN</a:t>
            </a:r>
          </a:p>
        </p:txBody>
      </p:sp>
      <p:pic>
        <p:nvPicPr>
          <p:cNvPr id="172035" name="Picture 3" descr="C:\Documents and Settings\clampin\Desktop\9_rel_e03.jpg"/>
          <p:cNvPicPr>
            <a:picLocks noChangeAspect="1" noChangeArrowheads="1"/>
          </p:cNvPicPr>
          <p:nvPr/>
        </p:nvPicPr>
        <p:blipFill>
          <a:blip r:embed="rId2">
            <a:lum brigh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2755900"/>
            <a:ext cx="490220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7428" name="Text Box 4"/>
          <p:cNvSpPr txBox="1">
            <a:spLocks noChangeArrowheads="1"/>
          </p:cNvSpPr>
          <p:nvPr/>
        </p:nvSpPr>
        <p:spPr bwMode="auto">
          <a:xfrm>
            <a:off x="3276602" y="5102226"/>
            <a:ext cx="7239000" cy="54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16" tIns="45709" rIns="91416" bIns="45709">
            <a:spAutoFit/>
          </a:bodyPr>
          <a:lstStyle/>
          <a:p>
            <a:pPr defTabSz="914165" eaLnBrk="0" hangingPunct="0">
              <a:spcBef>
                <a:spcPct val="50000"/>
              </a:spcBef>
              <a:defRPr/>
            </a:pPr>
            <a:endParaRPr lang="en-US" sz="4400" baseline="-250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945050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/>
              <a:t>SN Ia &amp; Cosmic Expansion History</a:t>
            </a:r>
          </a:p>
        </p:txBody>
      </p:sp>
      <p:pic>
        <p:nvPicPr>
          <p:cNvPr id="2467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600201"/>
            <a:ext cx="5083175" cy="508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6788" name="Text Box 4"/>
          <p:cNvSpPr txBox="1">
            <a:spLocks noChangeArrowheads="1"/>
          </p:cNvSpPr>
          <p:nvPr/>
        </p:nvSpPr>
        <p:spPr bwMode="auto">
          <a:xfrm>
            <a:off x="7391401" y="1898650"/>
            <a:ext cx="1447800" cy="164831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16" tIns="45709" rIns="91416" bIns="45709">
            <a:spAutoFit/>
          </a:bodyPr>
          <a:lstStyle/>
          <a:p>
            <a:pPr defTabSz="914165">
              <a:lnSpc>
                <a:spcPct val="150000"/>
              </a:lnSpc>
              <a:spcBef>
                <a:spcPct val="50000"/>
              </a:spcBef>
            </a:pPr>
            <a:r>
              <a:rPr lang="en-US" sz="2800" baseline="-25000">
                <a:solidFill>
                  <a:srgbClr val="000000"/>
                </a:solidFill>
              </a:rPr>
              <a:t>0.5</a:t>
            </a:r>
            <a:r>
              <a:rPr lang="en-US" sz="2800" baseline="-25000">
                <a:solidFill>
                  <a:srgbClr val="000000"/>
                </a:solidFill>
                <a:sym typeface="Symbol" charset="0"/>
              </a:rPr>
              <a:t> seeing</a:t>
            </a:r>
          </a:p>
          <a:p>
            <a:pPr defTabSz="914165">
              <a:lnSpc>
                <a:spcPct val="150000"/>
              </a:lnSpc>
              <a:spcBef>
                <a:spcPct val="50000"/>
              </a:spcBef>
            </a:pPr>
            <a:r>
              <a:rPr lang="en-US" sz="2800" baseline="-25000">
                <a:solidFill>
                  <a:srgbClr val="000000"/>
                </a:solidFill>
              </a:rPr>
              <a:t>HST 1.5</a:t>
            </a:r>
            <a:r>
              <a:rPr lang="en-US" sz="2800" baseline="-25000">
                <a:solidFill>
                  <a:srgbClr val="000000"/>
                </a:solidFill>
                <a:sym typeface="Symbol" charset="0"/>
              </a:rPr>
              <a:t>m</a:t>
            </a:r>
          </a:p>
          <a:p>
            <a:pPr defTabSz="914165">
              <a:lnSpc>
                <a:spcPct val="150000"/>
              </a:lnSpc>
              <a:spcBef>
                <a:spcPct val="50000"/>
              </a:spcBef>
            </a:pPr>
            <a:r>
              <a:rPr lang="en-US" sz="2800" baseline="-25000">
                <a:solidFill>
                  <a:srgbClr val="000000"/>
                </a:solidFill>
                <a:sym typeface="Symbol" charset="0"/>
              </a:rPr>
              <a:t>GMT AO</a:t>
            </a:r>
            <a:r>
              <a:rPr lang="en-US" sz="2800" baseline="-250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46789" name="Line 5"/>
          <p:cNvSpPr>
            <a:spLocks noChangeShapeType="1"/>
          </p:cNvSpPr>
          <p:nvPr/>
        </p:nvSpPr>
        <p:spPr bwMode="auto">
          <a:xfrm flipH="1" flipV="1">
            <a:off x="6858000" y="2667000"/>
            <a:ext cx="533400" cy="76200"/>
          </a:xfrm>
          <a:prstGeom prst="line">
            <a:avLst/>
          </a:prstGeom>
          <a:noFill/>
          <a:ln w="19050">
            <a:solidFill>
              <a:srgbClr val="FAFEA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6" tIns="45709" rIns="91416" bIns="45709" anchor="ctr"/>
          <a:lstStyle/>
          <a:p>
            <a:pPr defTabSz="914165" eaLnBrk="0" hangingPunct="0"/>
            <a:endParaRPr lang="en-US" sz="3200" baseline="-250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charset="0"/>
            </a:endParaRPr>
          </a:p>
        </p:txBody>
      </p:sp>
      <p:sp>
        <p:nvSpPr>
          <p:cNvPr id="246790" name="Text Box 6"/>
          <p:cNvSpPr txBox="1">
            <a:spLocks noChangeArrowheads="1"/>
          </p:cNvSpPr>
          <p:nvPr/>
        </p:nvSpPr>
        <p:spPr bwMode="auto">
          <a:xfrm>
            <a:off x="76200" y="2009775"/>
            <a:ext cx="19812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16" tIns="45709" rIns="91416" bIns="45709">
            <a:spAutoFit/>
          </a:bodyPr>
          <a:lstStyle/>
          <a:p>
            <a:pPr algn="ctr" defTabSz="914165">
              <a:spcBef>
                <a:spcPct val="50000"/>
              </a:spcBef>
            </a:pPr>
            <a:r>
              <a:rPr lang="en-US" sz="3600" baseline="-25000" dirty="0">
                <a:solidFill>
                  <a:srgbClr val="FFFFFF"/>
                </a:solidFill>
              </a:rPr>
              <a:t>Better resolution  helps distinguish a supernova from its host galaxy </a:t>
            </a:r>
          </a:p>
        </p:txBody>
      </p:sp>
    </p:spTree>
    <p:extLst>
      <p:ext uri="{BB962C8B-B14F-4D97-AF65-F5344CB8AC3E}">
        <p14:creationId xmlns:p14="http://schemas.microsoft.com/office/powerpoint/2010/main" val="2589381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E4D88-4FD5-0941-AE6D-2917042EE1B2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2" name="Picture 1" descr="seriesfits_color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0"/>
            <a:ext cx="877529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27300" y="241300"/>
            <a:ext cx="3341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2"/>
                </a:solidFill>
                <a:latin typeface="Palatino"/>
                <a:cs typeface="Palatino"/>
              </a:rPr>
              <a:t>Jerod</a:t>
            </a:r>
            <a:r>
              <a:rPr lang="en-US" sz="2400" dirty="0" smtClean="0">
                <a:solidFill>
                  <a:schemeClr val="bg2"/>
                </a:solidFill>
                <a:latin typeface="Palatino"/>
                <a:cs typeface="Palatino"/>
              </a:rPr>
              <a:t> </a:t>
            </a:r>
            <a:r>
              <a:rPr lang="en-US" sz="2400" dirty="0" err="1" smtClean="0">
                <a:solidFill>
                  <a:schemeClr val="bg2"/>
                </a:solidFill>
                <a:latin typeface="Palatino"/>
                <a:cs typeface="Palatino"/>
              </a:rPr>
              <a:t>Parrent</a:t>
            </a:r>
            <a:r>
              <a:rPr lang="en-US" sz="2400" dirty="0" smtClean="0">
                <a:solidFill>
                  <a:schemeClr val="bg2"/>
                </a:solidFill>
                <a:latin typeface="Palatino"/>
                <a:cs typeface="Palatino"/>
              </a:rPr>
              <a:t> (LCOGT)</a:t>
            </a:r>
          </a:p>
        </p:txBody>
      </p:sp>
    </p:spTree>
    <p:extLst>
      <p:ext uri="{BB962C8B-B14F-4D97-AF65-F5344CB8AC3E}">
        <p14:creationId xmlns:p14="http://schemas.microsoft.com/office/powerpoint/2010/main" val="1075871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E4D88-4FD5-0941-AE6D-2917042EE1B2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3" name="Picture 2" descr="ptf11kly_onion_fu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18" y="0"/>
            <a:ext cx="8765482" cy="686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85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ct17_sn09ip_mmthr.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2" t="7407" r="7429" b="45454"/>
          <a:stretch/>
        </p:blipFill>
        <p:spPr>
          <a:xfrm>
            <a:off x="11196" y="2777826"/>
            <a:ext cx="5333371" cy="408017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TextBox 7"/>
          <p:cNvSpPr txBox="1"/>
          <p:nvPr/>
        </p:nvSpPr>
        <p:spPr>
          <a:xfrm>
            <a:off x="5344563" y="5519292"/>
            <a:ext cx="2342258" cy="1077218"/>
          </a:xfrm>
          <a:prstGeom prst="rect">
            <a:avLst/>
          </a:prstGeom>
          <a:noFill/>
        </p:spPr>
        <p:txBody>
          <a:bodyPr wrap="none" lIns="91416" tIns="45709" rIns="91416" bIns="45709" rtlCol="0">
            <a:spAutoFit/>
          </a:bodyPr>
          <a:lstStyle/>
          <a:p>
            <a:r>
              <a:rPr lang="en-US" sz="4000" dirty="0">
                <a:latin typeface="Palatino"/>
                <a:cs typeface="Palatino"/>
              </a:rPr>
              <a:t>MMT</a:t>
            </a:r>
            <a:endParaRPr lang="en-US" sz="2400" dirty="0">
              <a:latin typeface="Palatino"/>
              <a:cs typeface="Palatino"/>
            </a:endParaRPr>
          </a:p>
          <a:p>
            <a:r>
              <a:rPr lang="en-US" sz="2400" dirty="0">
                <a:latin typeface="Palatino"/>
                <a:cs typeface="Palatino"/>
              </a:rPr>
              <a:t>Hi-res: R~12000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6037" y="3361267"/>
            <a:ext cx="1569059" cy="461665"/>
          </a:xfrm>
          <a:prstGeom prst="rect">
            <a:avLst/>
          </a:prstGeom>
          <a:noFill/>
        </p:spPr>
        <p:txBody>
          <a:bodyPr wrap="none" lIns="91416" tIns="45709" rIns="91416" bIns="45709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Palatino"/>
                <a:cs typeface="Palatino"/>
              </a:rPr>
              <a:t>SN 2009ip</a:t>
            </a:r>
          </a:p>
        </p:txBody>
      </p:sp>
      <p:pic>
        <p:nvPicPr>
          <p:cNvPr id="11" name="Picture 10" descr="mmt_ps1_z0.4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7" t="23337" r="2189" b="3283"/>
          <a:stretch/>
        </p:blipFill>
        <p:spPr>
          <a:xfrm>
            <a:off x="2438403" y="1"/>
            <a:ext cx="6954119" cy="423939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2" name="TextBox 11"/>
          <p:cNvSpPr txBox="1"/>
          <p:nvPr/>
        </p:nvSpPr>
        <p:spPr>
          <a:xfrm>
            <a:off x="436034" y="0"/>
            <a:ext cx="2002366" cy="1815882"/>
          </a:xfrm>
          <a:prstGeom prst="rect">
            <a:avLst/>
          </a:prstGeom>
          <a:noFill/>
        </p:spPr>
        <p:txBody>
          <a:bodyPr wrap="square" lIns="91416" tIns="45709" rIns="91416" bIns="45709" rtlCol="0">
            <a:spAutoFit/>
          </a:bodyPr>
          <a:lstStyle/>
          <a:p>
            <a:pPr algn="r"/>
            <a:r>
              <a:rPr lang="en-US" sz="4000" dirty="0">
                <a:latin typeface="Palatino"/>
                <a:cs typeface="Palatino"/>
              </a:rPr>
              <a:t>MMT</a:t>
            </a:r>
          </a:p>
          <a:p>
            <a:pPr algn="r"/>
            <a:r>
              <a:rPr lang="en-US" sz="2400" dirty="0">
                <a:latin typeface="Palatino"/>
                <a:cs typeface="Palatino"/>
              </a:rPr>
              <a:t>Type </a:t>
            </a:r>
            <a:r>
              <a:rPr lang="en-US" sz="2400" dirty="0" err="1">
                <a:latin typeface="Palatino"/>
                <a:cs typeface="Palatino"/>
              </a:rPr>
              <a:t>Ia</a:t>
            </a:r>
            <a:endParaRPr lang="en-US" sz="2400" dirty="0">
              <a:latin typeface="Palatino"/>
              <a:cs typeface="Palatino"/>
            </a:endParaRPr>
          </a:p>
          <a:p>
            <a:pPr algn="r"/>
            <a:r>
              <a:rPr lang="en-US" sz="2400" dirty="0">
                <a:latin typeface="Palatino"/>
                <a:cs typeface="Palatino"/>
              </a:rPr>
              <a:t>at z~0.43</a:t>
            </a:r>
          </a:p>
          <a:p>
            <a:pPr algn="r"/>
            <a:r>
              <a:rPr lang="en-US" sz="2400" dirty="0">
                <a:latin typeface="Palatino"/>
                <a:cs typeface="Palatino"/>
              </a:rPr>
              <a:t>PS1 target</a:t>
            </a:r>
          </a:p>
        </p:txBody>
      </p:sp>
    </p:spTree>
    <p:extLst>
      <p:ext uri="{BB962C8B-B14F-4D97-AF65-F5344CB8AC3E}">
        <p14:creationId xmlns:p14="http://schemas.microsoft.com/office/powerpoint/2010/main" val="139932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/>
              <a:t>Research Areas – Data Mining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6"/>
            <a:ext cx="7772400" cy="4525963"/>
          </a:xfrm>
        </p:spPr>
        <p:txBody>
          <a:bodyPr/>
          <a:lstStyle/>
          <a:p>
            <a:pPr lvl="1"/>
            <a:r>
              <a:rPr lang="en-US" dirty="0" smtClean="0"/>
              <a:t>Optical Spectra</a:t>
            </a:r>
          </a:p>
          <a:p>
            <a:pPr lvl="2"/>
            <a:r>
              <a:rPr lang="en-US" dirty="0" err="1" smtClean="0"/>
              <a:t>Stephane</a:t>
            </a:r>
            <a:r>
              <a:rPr lang="en-US" dirty="0" smtClean="0"/>
              <a:t> </a:t>
            </a:r>
            <a:r>
              <a:rPr lang="en-US" dirty="0" err="1" smtClean="0"/>
              <a:t>Blondin’s</a:t>
            </a:r>
            <a:r>
              <a:rPr lang="en-US" dirty="0" smtClean="0"/>
              <a:t> work</a:t>
            </a:r>
          </a:p>
          <a:p>
            <a:pPr lvl="1"/>
            <a:r>
              <a:rPr lang="en-US" dirty="0" smtClean="0"/>
              <a:t>SECCSN (SN </a:t>
            </a:r>
            <a:r>
              <a:rPr lang="en-US" dirty="0" err="1" smtClean="0"/>
              <a:t>Ibc</a:t>
            </a:r>
            <a:r>
              <a:rPr lang="en-US" dirty="0" smtClean="0"/>
              <a:t>)</a:t>
            </a:r>
          </a:p>
          <a:p>
            <a:pPr lvl="2"/>
            <a:r>
              <a:rPr lang="en-US" dirty="0" err="1" smtClean="0"/>
              <a:t>Modjaz</a:t>
            </a:r>
            <a:r>
              <a:rPr lang="en-US" dirty="0" smtClean="0"/>
              <a:t> et al. (2012) </a:t>
            </a:r>
            <a:r>
              <a:rPr lang="en-US" dirty="0" err="1" smtClean="0"/>
              <a:t>CfA</a:t>
            </a:r>
            <a:r>
              <a:rPr lang="en-US" dirty="0" smtClean="0"/>
              <a:t> archival spectra</a:t>
            </a:r>
          </a:p>
          <a:p>
            <a:pPr lvl="2"/>
            <a:r>
              <a:rPr lang="en-US" strike="sngStrike" dirty="0" smtClean="0"/>
              <a:t>Marion</a:t>
            </a:r>
            <a:r>
              <a:rPr lang="en-US" dirty="0" smtClean="0"/>
              <a:t> et al. (2013) </a:t>
            </a:r>
            <a:r>
              <a:rPr lang="en-US" dirty="0" err="1" smtClean="0"/>
              <a:t>CfA</a:t>
            </a:r>
            <a:r>
              <a:rPr lang="en-US" dirty="0" smtClean="0"/>
              <a:t> archival LCs</a:t>
            </a:r>
          </a:p>
          <a:p>
            <a:pPr lvl="1"/>
            <a:r>
              <a:rPr lang="en-US" dirty="0" smtClean="0"/>
              <a:t>Optical LC</a:t>
            </a:r>
          </a:p>
          <a:p>
            <a:pPr lvl="2"/>
            <a:r>
              <a:rPr lang="en-US" dirty="0" smtClean="0"/>
              <a:t>CfA5 in progress</a:t>
            </a:r>
          </a:p>
          <a:p>
            <a:pPr lvl="1"/>
            <a:r>
              <a:rPr lang="en-US" dirty="0"/>
              <a:t>NIR Light Curves</a:t>
            </a:r>
          </a:p>
          <a:p>
            <a:pPr lvl="2"/>
            <a:r>
              <a:rPr lang="en-US" dirty="0"/>
              <a:t>Friedman et al. (2012) will have 90-100 SN </a:t>
            </a:r>
            <a:r>
              <a:rPr lang="en-US" dirty="0" err="1"/>
              <a:t>Ia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62441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E4D88-4FD5-0941-AE6D-2917042EE1B2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6" name="Picture 5" descr="SN_042_sn2006X_rec_p3_fdi_exclude_bad_nnt_galsub_f12_SNR3_mag_l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0"/>
            <a:ext cx="8557745" cy="68580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8666640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E4D88-4FD5-0941-AE6D-2917042EE1B2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2" name="Picture 1" descr="multiplot_SNIa_Iap_lc_goo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8971074" cy="68580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3091052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/>
              <a:t>Research Areas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8472" y="1417644"/>
            <a:ext cx="6527800" cy="4819073"/>
          </a:xfrm>
        </p:spPr>
        <p:txBody>
          <a:bodyPr/>
          <a:lstStyle/>
          <a:p>
            <a:pPr lvl="1"/>
            <a:r>
              <a:rPr lang="en-US" dirty="0" err="1" smtClean="0"/>
              <a:t>Superluminous</a:t>
            </a:r>
            <a:r>
              <a:rPr lang="en-US" dirty="0" smtClean="0"/>
              <a:t> SN</a:t>
            </a:r>
          </a:p>
          <a:p>
            <a:pPr lvl="1"/>
            <a:r>
              <a:rPr lang="en-US" dirty="0" smtClean="0"/>
              <a:t>SN </a:t>
            </a:r>
            <a:r>
              <a:rPr lang="en-US" dirty="0" err="1" smtClean="0"/>
              <a:t>Iax</a:t>
            </a:r>
            <a:endParaRPr lang="en-US" dirty="0" smtClean="0"/>
          </a:p>
          <a:p>
            <a:pPr lvl="1"/>
            <a:r>
              <a:rPr lang="en-US" dirty="0" smtClean="0"/>
              <a:t>SECCSN continuum </a:t>
            </a:r>
            <a:r>
              <a:rPr lang="en-US" dirty="0" err="1" smtClean="0"/>
              <a:t>IIb</a:t>
            </a:r>
            <a:r>
              <a:rPr lang="en-US" dirty="0" smtClean="0"/>
              <a:t> &gt; </a:t>
            </a:r>
            <a:r>
              <a:rPr lang="en-US" dirty="0" err="1" smtClean="0"/>
              <a:t>Ib</a:t>
            </a:r>
            <a:r>
              <a:rPr lang="en-US" dirty="0" smtClean="0"/>
              <a:t> &gt; </a:t>
            </a:r>
            <a:r>
              <a:rPr lang="en-US" dirty="0" err="1" smtClean="0"/>
              <a:t>Ic</a:t>
            </a:r>
            <a:r>
              <a:rPr lang="en-US" dirty="0" smtClean="0"/>
              <a:t> ??</a:t>
            </a:r>
          </a:p>
          <a:p>
            <a:pPr lvl="1"/>
            <a:r>
              <a:rPr lang="en-US" dirty="0" smtClean="0"/>
              <a:t>SN </a:t>
            </a:r>
            <a:r>
              <a:rPr lang="en-US" dirty="0" err="1" smtClean="0"/>
              <a:t>Ia</a:t>
            </a:r>
            <a:r>
              <a:rPr lang="en-US" dirty="0" smtClean="0"/>
              <a:t> </a:t>
            </a:r>
            <a:r>
              <a:rPr lang="en-US" dirty="0" err="1" smtClean="0"/>
              <a:t>progentors</a:t>
            </a:r>
            <a:endParaRPr lang="en-US" dirty="0" smtClean="0"/>
          </a:p>
          <a:p>
            <a:pPr lvl="2"/>
            <a:r>
              <a:rPr lang="en-US" dirty="0" smtClean="0"/>
              <a:t>Single or Double Degenerate?</a:t>
            </a:r>
          </a:p>
          <a:p>
            <a:pPr lvl="2"/>
            <a:r>
              <a:rPr lang="en-US" dirty="0" smtClean="0"/>
              <a:t>Interaction with companion?</a:t>
            </a:r>
          </a:p>
          <a:p>
            <a:pPr lvl="1"/>
            <a:r>
              <a:rPr lang="en-US" dirty="0" smtClean="0"/>
              <a:t>SN remnants</a:t>
            </a:r>
          </a:p>
          <a:p>
            <a:pPr lvl="1"/>
            <a:r>
              <a:rPr lang="en-US" dirty="0" err="1" smtClean="0"/>
              <a:t>Spectro-polarimetry</a:t>
            </a:r>
            <a:endParaRPr lang="en-US" dirty="0" smtClean="0"/>
          </a:p>
          <a:p>
            <a:pPr marL="456941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038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sA_rainbow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579" t="6292" r="4953" b="9783"/>
          <a:stretch/>
        </p:blipFill>
        <p:spPr>
          <a:xfrm>
            <a:off x="5085880" y="2356760"/>
            <a:ext cx="3372323" cy="2498369"/>
          </a:xfrm>
          <a:prstGeom prst="rect">
            <a:avLst/>
          </a:prstGeom>
        </p:spPr>
      </p:pic>
      <p:pic>
        <p:nvPicPr>
          <p:cNvPr id="10" name="Picture 9" descr="hs-2006-30-b-full_coloredit_smal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218" y="2354316"/>
            <a:ext cx="3312951" cy="2385325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4325349" y="3206369"/>
            <a:ext cx="760528" cy="466472"/>
          </a:xfrm>
          <a:prstGeom prst="rightArrow">
            <a:avLst/>
          </a:prstGeom>
          <a:solidFill>
            <a:srgbClr val="C0504D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 defTabSz="4571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39838"/>
            <a:ext cx="7772400" cy="2206141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FFFF00"/>
                </a:solidFill>
                <a:latin typeface="Garamond"/>
                <a:cs typeface="Garamond"/>
              </a:rPr>
              <a:t>Cas</a:t>
            </a:r>
            <a:r>
              <a:rPr lang="en-US" dirty="0">
                <a:solidFill>
                  <a:srgbClr val="FFFF00"/>
                </a:solidFill>
                <a:latin typeface="Garamond"/>
                <a:cs typeface="Garamond"/>
              </a:rPr>
              <a:t> A in </a:t>
            </a:r>
            <a:r>
              <a:rPr lang="en-US" dirty="0" smtClean="0">
                <a:solidFill>
                  <a:srgbClr val="FFFF00"/>
                </a:solidFill>
                <a:latin typeface="Garamond"/>
                <a:cs typeface="Garamond"/>
              </a:rPr>
              <a:t>3D:</a:t>
            </a:r>
            <a:br>
              <a:rPr lang="en-US" dirty="0" smtClean="0">
                <a:solidFill>
                  <a:srgbClr val="FFFF00"/>
                </a:solidFill>
                <a:latin typeface="Garamond"/>
                <a:cs typeface="Garamond"/>
              </a:rPr>
            </a:br>
            <a:r>
              <a:rPr lang="en-US" sz="4000" dirty="0">
                <a:solidFill>
                  <a:srgbClr val="FF0000"/>
                </a:solidFill>
                <a:latin typeface="Garamond"/>
                <a:cs typeface="Garamond"/>
              </a:rPr>
              <a:t>A Blueprint for Type </a:t>
            </a:r>
            <a:r>
              <a:rPr lang="en-US" sz="4000" dirty="0" err="1">
                <a:solidFill>
                  <a:srgbClr val="FF0000"/>
                </a:solidFill>
                <a:latin typeface="Garamond"/>
                <a:cs typeface="Garamond"/>
              </a:rPr>
              <a:t>IIb</a:t>
            </a:r>
            <a:r>
              <a:rPr lang="en-US" sz="4000" dirty="0">
                <a:solidFill>
                  <a:srgbClr val="FF0000"/>
                </a:solidFill>
                <a:latin typeface="Garamond"/>
                <a:cs typeface="Garamond"/>
              </a:rPr>
              <a:t/>
            </a:r>
            <a:br>
              <a:rPr lang="en-US" sz="4000" dirty="0">
                <a:solidFill>
                  <a:srgbClr val="FF0000"/>
                </a:solidFill>
                <a:latin typeface="Garamond"/>
                <a:cs typeface="Garamond"/>
              </a:rPr>
            </a:br>
            <a:r>
              <a:rPr lang="en-US" sz="4000" dirty="0">
                <a:solidFill>
                  <a:srgbClr val="FF0000"/>
                </a:solidFill>
                <a:latin typeface="Garamond"/>
                <a:cs typeface="Garamond"/>
              </a:rPr>
              <a:t>Supernova Explosions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2215" y="4854884"/>
            <a:ext cx="6756678" cy="1077218"/>
          </a:xfrm>
          <a:prstGeom prst="rect">
            <a:avLst/>
          </a:prstGeom>
          <a:noFill/>
        </p:spPr>
        <p:txBody>
          <a:bodyPr wrap="none" lIns="91425" tIns="45713" rIns="91425" bIns="45713" rtlCol="0">
            <a:spAutoFit/>
          </a:bodyPr>
          <a:lstStyle/>
          <a:p>
            <a:pPr algn="ctr"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FF00"/>
                </a:solidFill>
                <a:latin typeface="Garamond"/>
                <a:ea typeface="+mn-ea"/>
                <a:cs typeface="Garamond"/>
              </a:rPr>
              <a:t>Dan Milisavljevic</a:t>
            </a:r>
          </a:p>
          <a:p>
            <a:pPr algn="ctr"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C0504D"/>
                </a:solidFill>
                <a:latin typeface="Garamond"/>
                <a:ea typeface="+mn-ea"/>
                <a:cs typeface="Garamond"/>
              </a:rPr>
              <a:t>Harvard-Smithsonian Center for Astrophysics</a:t>
            </a:r>
          </a:p>
        </p:txBody>
      </p:sp>
    </p:spTree>
    <p:extLst>
      <p:ext uri="{BB962C8B-B14F-4D97-AF65-F5344CB8AC3E}">
        <p14:creationId xmlns:p14="http://schemas.microsoft.com/office/powerpoint/2010/main" val="4013439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3302" y="428143"/>
            <a:ext cx="8534182" cy="769441"/>
          </a:xfrm>
          <a:prstGeom prst="rect">
            <a:avLst/>
          </a:prstGeom>
          <a:noFill/>
        </p:spPr>
        <p:txBody>
          <a:bodyPr wrap="none" lIns="91425" tIns="45713" rIns="91425" bIns="45713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srgbClr val="FFFF00"/>
                </a:solidFill>
                <a:latin typeface="Garamond"/>
                <a:ea typeface="+mn-ea"/>
                <a:cs typeface="Garamond"/>
              </a:rPr>
              <a:t>Core-Collapse Explosion Mechanisms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9349" y="1542872"/>
            <a:ext cx="8029002" cy="1200328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FFFF"/>
                </a:solidFill>
                <a:latin typeface="Garamond"/>
                <a:ea typeface="+mn-ea"/>
                <a:cs typeface="Garamond"/>
              </a:rPr>
              <a:t>Current front-runners are contributions from </a:t>
            </a:r>
            <a:r>
              <a:rPr lang="en-US" sz="2400" b="1" dirty="0">
                <a:solidFill>
                  <a:srgbClr val="FFFFFF"/>
                </a:solidFill>
                <a:latin typeface="Garamond"/>
                <a:ea typeface="+mn-ea"/>
                <a:cs typeface="Garamond"/>
              </a:rPr>
              <a:t>neutrinos</a:t>
            </a:r>
            <a:r>
              <a:rPr lang="en-US" sz="2400" dirty="0">
                <a:solidFill>
                  <a:srgbClr val="FFFFFF"/>
                </a:solidFill>
                <a:latin typeface="Garamond"/>
                <a:ea typeface="+mn-ea"/>
                <a:cs typeface="Garamond"/>
              </a:rPr>
              <a:t>, </a:t>
            </a:r>
            <a:r>
              <a:rPr lang="en-US" sz="2400" b="1" dirty="0">
                <a:solidFill>
                  <a:srgbClr val="FFFFFF"/>
                </a:solidFill>
                <a:latin typeface="Garamond"/>
                <a:ea typeface="+mn-ea"/>
                <a:cs typeface="Garamond"/>
              </a:rPr>
              <a:t>fluid instabilities</a:t>
            </a:r>
            <a:r>
              <a:rPr lang="en-US" sz="2400" dirty="0">
                <a:solidFill>
                  <a:srgbClr val="FFFFFF"/>
                </a:solidFill>
                <a:latin typeface="Garamond"/>
                <a:ea typeface="+mn-ea"/>
                <a:cs typeface="Garamond"/>
              </a:rPr>
              <a:t>, </a:t>
            </a:r>
            <a:r>
              <a:rPr lang="en-US" sz="2400" b="1" dirty="0">
                <a:solidFill>
                  <a:srgbClr val="FFFFFF"/>
                </a:solidFill>
                <a:latin typeface="Garamond"/>
                <a:ea typeface="+mn-ea"/>
                <a:cs typeface="Garamond"/>
              </a:rPr>
              <a:t>rotation</a:t>
            </a:r>
            <a:r>
              <a:rPr lang="en-US" sz="2400" dirty="0">
                <a:solidFill>
                  <a:srgbClr val="FFFFFF"/>
                </a:solidFill>
                <a:latin typeface="Garamond"/>
                <a:ea typeface="+mn-ea"/>
                <a:cs typeface="Garamond"/>
              </a:rPr>
              <a:t>, and </a:t>
            </a:r>
            <a:r>
              <a:rPr lang="en-US" sz="2400" b="1" dirty="0">
                <a:solidFill>
                  <a:srgbClr val="FFFFFF"/>
                </a:solidFill>
                <a:latin typeface="Garamond"/>
                <a:ea typeface="+mn-ea"/>
                <a:cs typeface="Garamond"/>
              </a:rPr>
              <a:t>magnetic fields</a:t>
            </a:r>
            <a:r>
              <a:rPr lang="en-US" sz="2400" dirty="0">
                <a:solidFill>
                  <a:srgbClr val="FFFFFF"/>
                </a:solidFill>
                <a:latin typeface="Garamond"/>
                <a:ea typeface="+mn-ea"/>
                <a:cs typeface="Garamond"/>
              </a:rPr>
              <a:t>, but their relative importance is debated.</a:t>
            </a:r>
          </a:p>
        </p:txBody>
      </p:sp>
      <p:pic>
        <p:nvPicPr>
          <p:cNvPr id="12" name="jank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05401" y="3352800"/>
            <a:ext cx="3769568" cy="28271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10201" y="2895600"/>
            <a:ext cx="2950898" cy="461665"/>
          </a:xfrm>
          <a:prstGeom prst="rect">
            <a:avLst/>
          </a:prstGeom>
          <a:noFill/>
        </p:spPr>
        <p:txBody>
          <a:bodyPr wrap="none" lIns="91425" tIns="45713" rIns="91425" bIns="45713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FFFF"/>
                </a:solidFill>
                <a:latin typeface="Garamond"/>
                <a:ea typeface="+mn-ea"/>
                <a:cs typeface="Garamond"/>
              </a:rPr>
              <a:t>Neutrino Driven/SASI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10203" y="6270493"/>
            <a:ext cx="2797611" cy="461665"/>
          </a:xfrm>
          <a:prstGeom prst="rect">
            <a:avLst/>
          </a:prstGeom>
          <a:noFill/>
        </p:spPr>
        <p:txBody>
          <a:bodyPr wrap="none" lIns="91425" tIns="45713" rIns="91425" bIns="45713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FFFF"/>
                </a:solidFill>
                <a:latin typeface="Garamond"/>
                <a:ea typeface="+mn-ea"/>
                <a:cs typeface="Garamond"/>
              </a:rPr>
              <a:t>Marek</a:t>
            </a:r>
            <a:r>
              <a:rPr lang="en-US" sz="2400" dirty="0">
                <a:solidFill>
                  <a:srgbClr val="FFFFFF"/>
                </a:solidFill>
                <a:latin typeface="Garamond"/>
                <a:ea typeface="+mn-ea"/>
                <a:cs typeface="Garamond"/>
              </a:rPr>
              <a:t> &amp; </a:t>
            </a:r>
            <a:r>
              <a:rPr lang="en-US" sz="2400" dirty="0" err="1">
                <a:solidFill>
                  <a:srgbClr val="FFFFFF"/>
                </a:solidFill>
                <a:latin typeface="Garamond"/>
                <a:ea typeface="+mn-ea"/>
                <a:cs typeface="Garamond"/>
              </a:rPr>
              <a:t>Janka</a:t>
            </a:r>
            <a:r>
              <a:rPr lang="en-US" sz="2400" dirty="0">
                <a:solidFill>
                  <a:srgbClr val="FFFFFF"/>
                </a:solidFill>
                <a:latin typeface="Garamond"/>
                <a:ea typeface="+mn-ea"/>
                <a:cs typeface="Garamond"/>
              </a:rPr>
              <a:t> (2009)</a:t>
            </a:r>
          </a:p>
        </p:txBody>
      </p:sp>
      <p:pic>
        <p:nvPicPr>
          <p:cNvPr id="8" name="collapsar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4924" r="4633"/>
          <a:stretch/>
        </p:blipFill>
        <p:spPr>
          <a:xfrm>
            <a:off x="381000" y="3352800"/>
            <a:ext cx="3750235" cy="28271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336" y="2895600"/>
            <a:ext cx="4149994" cy="461665"/>
          </a:xfrm>
          <a:prstGeom prst="rect">
            <a:avLst/>
          </a:prstGeom>
          <a:noFill/>
        </p:spPr>
        <p:txBody>
          <a:bodyPr wrap="none" lIns="91425" tIns="45713" rIns="91425" bIns="45713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FFFF"/>
                </a:solidFill>
                <a:latin typeface="Garamond"/>
                <a:ea typeface="+mn-ea"/>
                <a:cs typeface="Garamond"/>
              </a:rPr>
              <a:t>Magnetorotational</a:t>
            </a:r>
            <a:r>
              <a:rPr lang="en-US" sz="2400" dirty="0">
                <a:solidFill>
                  <a:srgbClr val="FFFFFF"/>
                </a:solidFill>
                <a:latin typeface="Garamond"/>
                <a:ea typeface="+mn-ea"/>
                <a:cs typeface="Garamond"/>
              </a:rPr>
              <a:t> Jets/</a:t>
            </a:r>
            <a:r>
              <a:rPr lang="en-US" sz="2400" dirty="0" err="1">
                <a:solidFill>
                  <a:srgbClr val="FFFFFF"/>
                </a:solidFill>
                <a:latin typeface="Garamond"/>
                <a:ea typeface="+mn-ea"/>
                <a:cs typeface="Garamond"/>
              </a:rPr>
              <a:t>Collapsar</a:t>
            </a:r>
            <a:endParaRPr lang="en-US" sz="2400" dirty="0">
              <a:solidFill>
                <a:srgbClr val="FFFFFF"/>
              </a:solidFill>
              <a:latin typeface="Garamond"/>
              <a:ea typeface="+mn-ea"/>
              <a:cs typeface="Garamon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441" y="6298900"/>
            <a:ext cx="3020328" cy="461665"/>
          </a:xfrm>
          <a:prstGeom prst="rect">
            <a:avLst/>
          </a:prstGeom>
          <a:noFill/>
        </p:spPr>
        <p:txBody>
          <a:bodyPr wrap="none" lIns="91425" tIns="45713" rIns="91425" bIns="45713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FFFF"/>
                </a:solidFill>
                <a:latin typeface="Garamond"/>
                <a:ea typeface="+mn-ea"/>
                <a:cs typeface="Garamond"/>
              </a:rPr>
              <a:t>MacFadyen</a:t>
            </a:r>
            <a:r>
              <a:rPr lang="en-US" sz="2400" dirty="0">
                <a:solidFill>
                  <a:srgbClr val="FFFFFF"/>
                </a:solidFill>
                <a:latin typeface="Garamond"/>
                <a:ea typeface="+mn-ea"/>
                <a:cs typeface="Garamond"/>
              </a:rPr>
              <a:t> et al. (1999)</a:t>
            </a:r>
          </a:p>
        </p:txBody>
      </p:sp>
    </p:spTree>
    <p:extLst>
      <p:ext uri="{BB962C8B-B14F-4D97-AF65-F5344CB8AC3E}">
        <p14:creationId xmlns:p14="http://schemas.microsoft.com/office/powerpoint/2010/main" val="2320267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22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946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FF00"/>
                </a:solidFill>
                <a:latin typeface="Garamond"/>
                <a:cs typeface="Garamond"/>
              </a:rPr>
              <a:t>Supernova Progenitors</a:t>
            </a:r>
            <a:endParaRPr lang="en-US" dirty="0">
              <a:solidFill>
                <a:srgbClr val="FFFF00"/>
              </a:solidFill>
              <a:latin typeface="Garamond"/>
              <a:cs typeface="Garamon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0848" y="1365080"/>
            <a:ext cx="7836621" cy="1200328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FFFF"/>
                </a:solidFill>
                <a:latin typeface="Garamond"/>
                <a:ea typeface="+mn-ea"/>
                <a:cs typeface="Garamond"/>
              </a:rPr>
              <a:t>What are the progenitor systems of Type </a:t>
            </a:r>
            <a:r>
              <a:rPr lang="en-US" sz="2400" dirty="0" err="1">
                <a:solidFill>
                  <a:srgbClr val="FFFFFF"/>
                </a:solidFill>
                <a:latin typeface="Garamond"/>
                <a:ea typeface="+mn-ea"/>
                <a:cs typeface="Garamond"/>
              </a:rPr>
              <a:t>IIb</a:t>
            </a:r>
            <a:r>
              <a:rPr lang="en-US" sz="2400" dirty="0">
                <a:solidFill>
                  <a:srgbClr val="FFFFFF"/>
                </a:solidFill>
                <a:latin typeface="Garamond"/>
                <a:ea typeface="+mn-ea"/>
                <a:cs typeface="Garamond"/>
              </a:rPr>
              <a:t>/</a:t>
            </a:r>
            <a:r>
              <a:rPr lang="en-US" sz="2400" dirty="0" err="1">
                <a:solidFill>
                  <a:srgbClr val="FFFFFF"/>
                </a:solidFill>
                <a:latin typeface="Garamond"/>
                <a:ea typeface="+mn-ea"/>
                <a:cs typeface="Garamond"/>
              </a:rPr>
              <a:t>Ib</a:t>
            </a:r>
            <a:r>
              <a:rPr lang="en-US" sz="2400" dirty="0">
                <a:solidFill>
                  <a:srgbClr val="FFFFFF"/>
                </a:solidFill>
                <a:latin typeface="Garamond"/>
                <a:ea typeface="+mn-ea"/>
                <a:cs typeface="Garamond"/>
              </a:rPr>
              <a:t>/</a:t>
            </a:r>
            <a:r>
              <a:rPr lang="en-US" sz="2400" dirty="0" err="1">
                <a:solidFill>
                  <a:srgbClr val="FFFFFF"/>
                </a:solidFill>
                <a:latin typeface="Garamond"/>
                <a:ea typeface="+mn-ea"/>
                <a:cs typeface="Garamond"/>
              </a:rPr>
              <a:t>Ic</a:t>
            </a:r>
            <a:r>
              <a:rPr lang="en-US" sz="2400" dirty="0">
                <a:solidFill>
                  <a:srgbClr val="FFFFFF"/>
                </a:solidFill>
                <a:latin typeface="Garamond"/>
                <a:ea typeface="+mn-ea"/>
                <a:cs typeface="Garamond"/>
              </a:rPr>
              <a:t> supernovae? </a:t>
            </a:r>
          </a:p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CCFFCC"/>
                </a:solidFill>
                <a:latin typeface="Garamond"/>
                <a:ea typeface="+mn-ea"/>
                <a:cs typeface="Garamond"/>
              </a:rPr>
              <a:t>We have no confident pre-explosion imaging of </a:t>
            </a:r>
            <a:r>
              <a:rPr lang="en-US" sz="2400" dirty="0" err="1">
                <a:solidFill>
                  <a:srgbClr val="CCFFCC"/>
                </a:solidFill>
                <a:latin typeface="Garamond"/>
                <a:ea typeface="+mn-ea"/>
                <a:cs typeface="Garamond"/>
              </a:rPr>
              <a:t>SNe</a:t>
            </a:r>
            <a:r>
              <a:rPr lang="en-US" sz="2400" dirty="0">
                <a:solidFill>
                  <a:srgbClr val="CCFFCC"/>
                </a:solidFill>
                <a:latin typeface="Garamond"/>
                <a:ea typeface="+mn-ea"/>
                <a:cs typeface="Garamond"/>
              </a:rPr>
              <a:t> </a:t>
            </a:r>
            <a:r>
              <a:rPr lang="en-US" sz="2400" dirty="0" err="1">
                <a:solidFill>
                  <a:srgbClr val="CCFFCC"/>
                </a:solidFill>
                <a:latin typeface="Garamond"/>
                <a:ea typeface="+mn-ea"/>
                <a:cs typeface="Garamond"/>
              </a:rPr>
              <a:t>Ib</a:t>
            </a:r>
            <a:r>
              <a:rPr lang="en-US" sz="2400" dirty="0">
                <a:solidFill>
                  <a:srgbClr val="CCFFCC"/>
                </a:solidFill>
                <a:latin typeface="Garamond"/>
                <a:ea typeface="+mn-ea"/>
                <a:cs typeface="Garamond"/>
              </a:rPr>
              <a:t>/</a:t>
            </a:r>
            <a:r>
              <a:rPr lang="en-US" sz="2400" dirty="0" err="1">
                <a:solidFill>
                  <a:srgbClr val="CCFFCC"/>
                </a:solidFill>
                <a:latin typeface="Garamond"/>
                <a:ea typeface="+mn-ea"/>
                <a:cs typeface="Garamond"/>
              </a:rPr>
              <a:t>Ic</a:t>
            </a:r>
            <a:r>
              <a:rPr lang="en-US" sz="2400" dirty="0">
                <a:solidFill>
                  <a:srgbClr val="CCFFCC"/>
                </a:solidFill>
                <a:latin typeface="Garamond"/>
                <a:ea typeface="+mn-ea"/>
                <a:cs typeface="Garamond"/>
              </a:rPr>
              <a:t>.</a:t>
            </a:r>
          </a:p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FFFFFF"/>
              </a:solidFill>
              <a:latin typeface="Garamond"/>
              <a:ea typeface="+mn-ea"/>
              <a:cs typeface="Garamon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9242" y="2642738"/>
            <a:ext cx="2587561" cy="646317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Garamond"/>
                <a:ea typeface="+mn-ea"/>
                <a:cs typeface="Garamond"/>
              </a:rPr>
              <a:t>SN 2011dh: Yellow giant? Binary?</a:t>
            </a:r>
            <a:endParaRPr lang="en-US" dirty="0">
              <a:solidFill>
                <a:srgbClr val="FFFFFF"/>
              </a:solidFill>
              <a:latin typeface="Garamond"/>
              <a:ea typeface="+mn-ea"/>
              <a:cs typeface="Garamon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99736" y="2642738"/>
            <a:ext cx="2587561" cy="646317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Garamond"/>
                <a:ea typeface="+mn-ea"/>
                <a:cs typeface="Garamond"/>
              </a:rPr>
              <a:t>SN 2008ax: Wolf </a:t>
            </a:r>
            <a:r>
              <a:rPr lang="en-US" dirty="0" err="1" smtClean="0">
                <a:solidFill>
                  <a:srgbClr val="FFFFFF"/>
                </a:solidFill>
                <a:latin typeface="Garamond"/>
                <a:ea typeface="+mn-ea"/>
                <a:cs typeface="Garamond"/>
              </a:rPr>
              <a:t>Rayet</a:t>
            </a:r>
            <a:r>
              <a:rPr lang="en-US" dirty="0" smtClean="0">
                <a:solidFill>
                  <a:srgbClr val="FFFFFF"/>
                </a:solidFill>
                <a:latin typeface="Garamond"/>
                <a:ea typeface="+mn-ea"/>
                <a:cs typeface="Garamond"/>
              </a:rPr>
              <a:t>?  Binary?</a:t>
            </a:r>
            <a:endParaRPr lang="en-US" dirty="0">
              <a:solidFill>
                <a:srgbClr val="FFFFFF"/>
              </a:solidFill>
              <a:latin typeface="Garamond"/>
              <a:ea typeface="+mn-ea"/>
              <a:cs typeface="Garamon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9741" y="2642737"/>
            <a:ext cx="2587561" cy="646317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Garamond"/>
                <a:ea typeface="+mn-ea"/>
                <a:cs typeface="Garamond"/>
              </a:rPr>
              <a:t>SN 1993J: K0 Supergiant with binary companion</a:t>
            </a:r>
            <a:endParaRPr lang="en-US" dirty="0">
              <a:solidFill>
                <a:srgbClr val="FFFFFF"/>
              </a:solidFill>
              <a:latin typeface="Garamond"/>
              <a:ea typeface="+mn-ea"/>
              <a:cs typeface="Garamond"/>
            </a:endParaRPr>
          </a:p>
        </p:txBody>
      </p:sp>
      <p:pic>
        <p:nvPicPr>
          <p:cNvPr id="3" name="Picture 2" descr="sn93J_alder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16" y="3406749"/>
            <a:ext cx="2195968" cy="2145717"/>
          </a:xfrm>
          <a:prstGeom prst="rect">
            <a:avLst/>
          </a:prstGeom>
        </p:spPr>
      </p:pic>
      <p:pic>
        <p:nvPicPr>
          <p:cNvPr id="9" name="Picture 8" descr="sn08ax_crocket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34" y="3288048"/>
            <a:ext cx="2267082" cy="2274349"/>
          </a:xfrm>
          <a:prstGeom prst="rect">
            <a:avLst/>
          </a:prstGeom>
        </p:spPr>
      </p:pic>
      <p:pic>
        <p:nvPicPr>
          <p:cNvPr id="10" name="Picture 9" descr="sn11dh_vandy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495" y="3288048"/>
            <a:ext cx="2265668" cy="22743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96473" y="5593131"/>
            <a:ext cx="1614258" cy="369318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Garamond"/>
                <a:ea typeface="+mn-ea"/>
                <a:cs typeface="Garamond"/>
              </a:rPr>
              <a:t>Crockett+2008</a:t>
            </a:r>
            <a:endParaRPr lang="en-US" dirty="0">
              <a:solidFill>
                <a:srgbClr val="FFFFFF"/>
              </a:solidFill>
              <a:latin typeface="Garamond"/>
              <a:ea typeface="+mn-ea"/>
              <a:cs typeface="Garamon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2716" y="5518540"/>
            <a:ext cx="1994084" cy="923316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algn="ctr"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Garamond"/>
                <a:ea typeface="+mn-ea"/>
                <a:cs typeface="Garamond"/>
              </a:rPr>
              <a:t>Aldering+1994</a:t>
            </a:r>
          </a:p>
          <a:p>
            <a:pPr algn="ctr"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Garamond"/>
                <a:ea typeface="+mn-ea"/>
                <a:cs typeface="Garamond"/>
              </a:rPr>
              <a:t>Maund+04,</a:t>
            </a:r>
          </a:p>
          <a:p>
            <a:pPr algn="ctr"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Garamond"/>
                <a:ea typeface="+mn-ea"/>
                <a:cs typeface="Garamond"/>
              </a:rPr>
              <a:t>Maund+Smartt09</a:t>
            </a:r>
            <a:endParaRPr lang="en-US" dirty="0">
              <a:solidFill>
                <a:srgbClr val="FFFFFF"/>
              </a:solidFill>
              <a:latin typeface="Garamond"/>
              <a:ea typeface="+mn-ea"/>
              <a:cs typeface="Garamon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04510" y="5589788"/>
            <a:ext cx="1614258" cy="646317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Garamond"/>
                <a:ea typeface="+mn-ea"/>
                <a:cs typeface="Garamond"/>
              </a:rPr>
              <a:t>Van Dyk+2011</a:t>
            </a:r>
          </a:p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Garamond"/>
                <a:ea typeface="+mn-ea"/>
                <a:cs typeface="Garamond"/>
              </a:rPr>
              <a:t>Maund+2011</a:t>
            </a:r>
            <a:endParaRPr lang="en-US" dirty="0">
              <a:solidFill>
                <a:srgbClr val="FFFFFF"/>
              </a:solidFill>
              <a:latin typeface="Garamond"/>
              <a:ea typeface="+mn-ea"/>
              <a:cs typeface="Garamon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94947" y="6180260"/>
            <a:ext cx="3233520" cy="523220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FFFFFF"/>
                </a:solidFill>
                <a:latin typeface="Garamond"/>
                <a:ea typeface="+mn-ea"/>
                <a:cs typeface="Garamond"/>
              </a:rPr>
              <a:t>Arcavi</a:t>
            </a:r>
            <a:r>
              <a:rPr lang="en-US" sz="1400" dirty="0">
                <a:solidFill>
                  <a:srgbClr val="FFFFFF"/>
                </a:solidFill>
                <a:latin typeface="Garamond"/>
                <a:ea typeface="+mn-ea"/>
                <a:cs typeface="Garamond"/>
              </a:rPr>
              <a:t>+ 11, </a:t>
            </a:r>
            <a:r>
              <a:rPr lang="en-US" sz="1400" dirty="0" err="1">
                <a:solidFill>
                  <a:srgbClr val="FFFFFF"/>
                </a:solidFill>
                <a:latin typeface="Garamond"/>
                <a:ea typeface="+mn-ea"/>
                <a:cs typeface="Garamond"/>
              </a:rPr>
              <a:t>Soderbert</a:t>
            </a:r>
            <a:r>
              <a:rPr lang="en-US" sz="1400" dirty="0">
                <a:solidFill>
                  <a:srgbClr val="FFFFFF"/>
                </a:solidFill>
                <a:latin typeface="Garamond"/>
                <a:ea typeface="+mn-ea"/>
                <a:cs typeface="Garamond"/>
              </a:rPr>
              <a:t>+ 12, Murphy+ 11, </a:t>
            </a:r>
            <a:r>
              <a:rPr lang="en-US" sz="1400" dirty="0" err="1">
                <a:solidFill>
                  <a:srgbClr val="FFFFFF"/>
                </a:solidFill>
                <a:latin typeface="Garamond"/>
                <a:ea typeface="+mn-ea"/>
                <a:cs typeface="Garamond"/>
              </a:rPr>
              <a:t>Bersten</a:t>
            </a:r>
            <a:r>
              <a:rPr lang="en-US" sz="1400" dirty="0">
                <a:solidFill>
                  <a:srgbClr val="FFFFFF"/>
                </a:solidFill>
                <a:latin typeface="Garamond"/>
                <a:ea typeface="+mn-ea"/>
                <a:cs typeface="Garamond"/>
              </a:rPr>
              <a:t>+ 12, </a:t>
            </a:r>
            <a:r>
              <a:rPr lang="en-US" sz="1400" dirty="0" err="1">
                <a:solidFill>
                  <a:srgbClr val="FFFFFF"/>
                </a:solidFill>
                <a:latin typeface="Garamond"/>
                <a:ea typeface="+mn-ea"/>
                <a:cs typeface="Garamond"/>
              </a:rPr>
              <a:t>Benvenuto</a:t>
            </a:r>
            <a:r>
              <a:rPr lang="en-US" sz="1400" dirty="0">
                <a:solidFill>
                  <a:srgbClr val="FFFFFF"/>
                </a:solidFill>
                <a:latin typeface="Garamond"/>
                <a:ea typeface="+mn-ea"/>
                <a:cs typeface="Garamond"/>
              </a:rPr>
              <a:t>+ 12, Maeda 12, …</a:t>
            </a:r>
          </a:p>
        </p:txBody>
      </p:sp>
    </p:spTree>
    <p:extLst>
      <p:ext uri="{BB962C8B-B14F-4D97-AF65-F5344CB8AC3E}">
        <p14:creationId xmlns:p14="http://schemas.microsoft.com/office/powerpoint/2010/main" val="351818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23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427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sA_rainbow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988" y="0"/>
            <a:ext cx="9090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5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92306" y="5919587"/>
            <a:ext cx="3337189" cy="369318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algn="ctr"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Garamond"/>
                <a:ea typeface="+mn-ea"/>
                <a:cs typeface="Garamond"/>
              </a:rPr>
              <a:t>Hammer, </a:t>
            </a:r>
            <a:r>
              <a:rPr lang="en-US" dirty="0" err="1" smtClean="0">
                <a:solidFill>
                  <a:prstClr val="white"/>
                </a:solidFill>
                <a:latin typeface="Garamond"/>
                <a:ea typeface="+mn-ea"/>
                <a:cs typeface="Garamond"/>
              </a:rPr>
              <a:t>Janka</a:t>
            </a:r>
            <a:r>
              <a:rPr lang="en-US" dirty="0" smtClean="0">
                <a:solidFill>
                  <a:prstClr val="white"/>
                </a:solidFill>
                <a:latin typeface="Garamond"/>
                <a:ea typeface="+mn-ea"/>
                <a:cs typeface="Garamond"/>
              </a:rPr>
              <a:t>, Muller (2010)</a:t>
            </a:r>
            <a:endParaRPr lang="en-US" dirty="0">
              <a:solidFill>
                <a:prstClr val="white"/>
              </a:solidFill>
              <a:latin typeface="Garamond"/>
              <a:ea typeface="+mn-ea"/>
              <a:cs typeface="Garamon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77224"/>
            <a:ext cx="8915400" cy="584776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FF00"/>
                </a:solidFill>
                <a:latin typeface="Garamond"/>
                <a:ea typeface="+mn-ea"/>
                <a:cs typeface="Garamond"/>
              </a:rPr>
              <a:t>Clues to the Explosion Mechanism</a:t>
            </a:r>
          </a:p>
        </p:txBody>
      </p:sp>
      <p:pic>
        <p:nvPicPr>
          <p:cNvPr id="2" name="casa3d_version2_p0_sphere_iron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12494" y="1794942"/>
            <a:ext cx="4884607" cy="413998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100669" y="825214"/>
            <a:ext cx="6688449" cy="584776"/>
            <a:chOff x="1100666" y="926812"/>
            <a:chExt cx="6688449" cy="584776"/>
          </a:xfrm>
        </p:grpSpPr>
        <p:sp>
          <p:nvSpPr>
            <p:cNvPr id="3" name="TextBox 2"/>
            <p:cNvSpPr txBox="1"/>
            <p:nvPr/>
          </p:nvSpPr>
          <p:spPr>
            <a:xfrm>
              <a:off x="1100666" y="926812"/>
              <a:ext cx="668844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200" baseline="30000" dirty="0">
                  <a:solidFill>
                    <a:srgbClr val="FFFFFF"/>
                  </a:solidFill>
                  <a:latin typeface="Garamond"/>
                  <a:ea typeface="+mn-ea"/>
                  <a:cs typeface="Garamond"/>
                </a:rPr>
                <a:t>56</a:t>
              </a:r>
              <a:r>
                <a:rPr lang="en-US" sz="3200" dirty="0">
                  <a:solidFill>
                    <a:srgbClr val="FFFFFF"/>
                  </a:solidFill>
                  <a:latin typeface="Garamond"/>
                  <a:ea typeface="+mn-ea"/>
                  <a:cs typeface="Garamond"/>
                </a:rPr>
                <a:t>Ni Outflows          Bubbles          Rings</a:t>
              </a:r>
            </a:p>
          </p:txBody>
        </p:sp>
        <p:sp>
          <p:nvSpPr>
            <p:cNvPr id="4" name="Right Arrow 3"/>
            <p:cNvSpPr/>
            <p:nvPr/>
          </p:nvSpPr>
          <p:spPr>
            <a:xfrm>
              <a:off x="3569337" y="1053813"/>
              <a:ext cx="778933" cy="38946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3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Garamond"/>
                <a:cs typeface="Garamond"/>
              </a:endParaRPr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5848494" y="1041402"/>
              <a:ext cx="778933" cy="38946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3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Garamond"/>
                <a:cs typeface="Garamond"/>
              </a:endParaRPr>
            </a:p>
          </p:txBody>
        </p:sp>
      </p:grpSp>
      <p:pic>
        <p:nvPicPr>
          <p:cNvPr id="5" name="Picture 4" descr="hammer_3dSNsi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48" y="1883710"/>
            <a:ext cx="4020511" cy="400040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00523" y="1509624"/>
            <a:ext cx="2751883" cy="374095"/>
            <a:chOff x="124248" y="1459474"/>
            <a:chExt cx="2751883" cy="374095"/>
          </a:xfrm>
        </p:grpSpPr>
        <p:sp>
          <p:nvSpPr>
            <p:cNvPr id="8" name="TextBox 7"/>
            <p:cNvSpPr txBox="1"/>
            <p:nvPr/>
          </p:nvSpPr>
          <p:spPr>
            <a:xfrm>
              <a:off x="124248" y="1459474"/>
              <a:ext cx="8746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srgbClr val="9BBB59"/>
                  </a:solidFill>
                  <a:latin typeface="Calibri"/>
                  <a:ea typeface="+mn-ea"/>
                  <a:cs typeface="+mn-cs"/>
                </a:rPr>
                <a:t>Carbon</a:t>
              </a:r>
              <a:endParaRPr lang="en-US" b="1" dirty="0">
                <a:solidFill>
                  <a:srgbClr val="9BBB59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100530" y="1464237"/>
              <a:ext cx="7736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srgbClr val="0000FF"/>
                  </a:solidFill>
                  <a:latin typeface="Calibri"/>
                  <a:ea typeface="+mn-ea"/>
                  <a:cs typeface="+mn-cs"/>
                </a:rPr>
                <a:t>Nickel</a:t>
              </a:r>
              <a:endParaRPr lang="en-US" b="1" dirty="0">
                <a:solidFill>
                  <a:srgbClr val="0000FF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70452" y="1464237"/>
              <a:ext cx="9056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Oxygen</a:t>
              </a:r>
              <a:endParaRPr lang="en-US" b="1" dirty="0">
                <a:solidFill>
                  <a:srgbClr val="FF0000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958833" y="5473259"/>
            <a:ext cx="3337189" cy="461665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algn="ctr"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FF00"/>
                </a:solidFill>
                <a:latin typeface="Garamond"/>
                <a:ea typeface="+mn-ea"/>
                <a:cs typeface="Garamond"/>
              </a:rPr>
              <a:t>Cassiopeia 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30792" y="2218086"/>
            <a:ext cx="566276" cy="369318"/>
          </a:xfrm>
          <a:prstGeom prst="rect">
            <a:avLst/>
          </a:prstGeom>
          <a:noFill/>
        </p:spPr>
        <p:txBody>
          <a:bodyPr wrap="none" lIns="91425" tIns="45713" rIns="91425" bIns="45713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66FF"/>
                </a:solidFill>
                <a:latin typeface="Calibri"/>
                <a:ea typeface="+mn-ea"/>
                <a:cs typeface="+mn-cs"/>
              </a:rPr>
              <a:t>Iron</a:t>
            </a:r>
            <a:endParaRPr lang="en-US" dirty="0">
              <a:solidFill>
                <a:srgbClr val="FF66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33372" y="1857512"/>
            <a:ext cx="1795163" cy="369318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Sulfur+Oxygen</a:t>
            </a:r>
            <a:endParaRPr lang="en-US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178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E4D88-4FD5-0941-AE6D-2917042EE1B2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 descr="OpticalSpectraColle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98500"/>
            <a:ext cx="8000900" cy="50927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TextBox 6"/>
          <p:cNvSpPr txBox="1"/>
          <p:nvPr/>
        </p:nvSpPr>
        <p:spPr>
          <a:xfrm>
            <a:off x="3038170" y="85010"/>
            <a:ext cx="20305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Palatino"/>
                <a:cs typeface="Palatino"/>
              </a:rPr>
              <a:t>SN 2009ip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00901" y="1380153"/>
            <a:ext cx="1146468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Palatino"/>
                <a:cs typeface="Palatino"/>
              </a:rPr>
              <a:t>SALT</a:t>
            </a:r>
          </a:p>
          <a:p>
            <a:r>
              <a:rPr lang="en-US" sz="2000" dirty="0" smtClean="0">
                <a:latin typeface="Palatino"/>
                <a:cs typeface="Palatino"/>
              </a:rPr>
              <a:t>SALT</a:t>
            </a:r>
          </a:p>
          <a:p>
            <a:r>
              <a:rPr lang="en-US" sz="2000" dirty="0" smtClean="0">
                <a:latin typeface="Palatino"/>
                <a:cs typeface="Palatino"/>
              </a:rPr>
              <a:t>??</a:t>
            </a:r>
          </a:p>
          <a:p>
            <a:r>
              <a:rPr lang="en-US" sz="2000" dirty="0" smtClean="0">
                <a:latin typeface="Palatino"/>
                <a:cs typeface="Palatino"/>
              </a:rPr>
              <a:t>??</a:t>
            </a:r>
          </a:p>
          <a:p>
            <a:r>
              <a:rPr lang="en-US" sz="2000" dirty="0" smtClean="0">
                <a:latin typeface="Palatino"/>
                <a:cs typeface="Palatino"/>
              </a:rPr>
              <a:t>SALT</a:t>
            </a:r>
          </a:p>
          <a:p>
            <a:r>
              <a:rPr lang="en-US" sz="2000" dirty="0" smtClean="0">
                <a:latin typeface="Palatino"/>
                <a:cs typeface="Palatino"/>
              </a:rPr>
              <a:t>SALT</a:t>
            </a:r>
          </a:p>
          <a:p>
            <a:r>
              <a:rPr lang="en-US" sz="2000" dirty="0" smtClean="0">
                <a:latin typeface="Palatino"/>
                <a:cs typeface="Palatino"/>
              </a:rPr>
              <a:t>FAST</a:t>
            </a:r>
          </a:p>
          <a:p>
            <a:r>
              <a:rPr lang="en-US" sz="2000" dirty="0" smtClean="0">
                <a:latin typeface="Palatino"/>
                <a:cs typeface="Palatino"/>
              </a:rPr>
              <a:t>FAST</a:t>
            </a:r>
          </a:p>
          <a:p>
            <a:r>
              <a:rPr lang="en-US" sz="2000" dirty="0" smtClean="0">
                <a:latin typeface="Palatino"/>
                <a:cs typeface="Palatino"/>
              </a:rPr>
              <a:t>MMT </a:t>
            </a:r>
            <a:r>
              <a:rPr lang="en-US" sz="2000" dirty="0" err="1" smtClean="0">
                <a:latin typeface="Palatino"/>
                <a:cs typeface="Palatino"/>
              </a:rPr>
              <a:t>hr</a:t>
            </a:r>
            <a:endParaRPr lang="en-US" sz="2000" dirty="0" smtClean="0">
              <a:latin typeface="Palatino"/>
              <a:cs typeface="Palatino"/>
            </a:endParaRPr>
          </a:p>
          <a:p>
            <a:r>
              <a:rPr lang="en-US" sz="2000" dirty="0" smtClean="0">
                <a:latin typeface="Palatino"/>
                <a:cs typeface="Palatino"/>
              </a:rPr>
              <a:t>FAST</a:t>
            </a:r>
          </a:p>
          <a:p>
            <a:r>
              <a:rPr lang="en-US" sz="2000" dirty="0" smtClean="0">
                <a:latin typeface="Palatino"/>
                <a:cs typeface="Palatino"/>
              </a:rPr>
              <a:t>FAST</a:t>
            </a:r>
          </a:p>
          <a:p>
            <a:r>
              <a:rPr lang="en-US" sz="2000" dirty="0" smtClean="0">
                <a:latin typeface="Palatino"/>
                <a:cs typeface="Palatino"/>
              </a:rPr>
              <a:t>FAST</a:t>
            </a:r>
          </a:p>
          <a:p>
            <a:r>
              <a:rPr lang="en-US" sz="2000" dirty="0" smtClean="0">
                <a:latin typeface="Palatino"/>
                <a:cs typeface="Palatino"/>
              </a:rPr>
              <a:t>FAST</a:t>
            </a:r>
          </a:p>
        </p:txBody>
      </p:sp>
    </p:spTree>
    <p:extLst>
      <p:ext uri="{BB962C8B-B14F-4D97-AF65-F5344CB8AC3E}">
        <p14:creationId xmlns:p14="http://schemas.microsoft.com/office/powerpoint/2010/main" val="540298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/>
          </p:cNvSpPr>
          <p:nvPr/>
        </p:nvSpPr>
        <p:spPr bwMode="auto">
          <a:xfrm>
            <a:off x="446484" y="884040"/>
            <a:ext cx="6116836" cy="52863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642849"/>
            <a:endParaRPr lang="en-US" sz="3000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36" y="884040"/>
            <a:ext cx="6120184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3"/>
          <p:cNvSpPr>
            <a:spLocks/>
          </p:cNvSpPr>
          <p:nvPr/>
        </p:nvSpPr>
        <p:spPr bwMode="auto">
          <a:xfrm>
            <a:off x="4427918" y="6172795"/>
            <a:ext cx="2280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849"/>
            <a:r>
              <a:rPr lang="en-US" sz="2000" dirty="0">
                <a:solidFill>
                  <a:srgbClr val="000000"/>
                </a:solidFill>
                <a:latin typeface="Helvetica Neue" charset="0"/>
                <a:cs typeface="ヒラギノ角ゴ ProN W3" charset="0"/>
                <a:sym typeface="Helvetica Neue" charset="0"/>
              </a:rPr>
              <a:t>Foley &amp; </a:t>
            </a:r>
            <a:r>
              <a:rPr lang="en-US" sz="2000" dirty="0" err="1">
                <a:solidFill>
                  <a:srgbClr val="000000"/>
                </a:solidFill>
                <a:latin typeface="Helvetica Neue" charset="0"/>
                <a:cs typeface="ヒラギノ角ゴ ProN W3" charset="0"/>
                <a:sym typeface="Helvetica Neue" charset="0"/>
              </a:rPr>
              <a:t>Kasen</a:t>
            </a:r>
            <a:r>
              <a:rPr lang="en-US" sz="2000" dirty="0">
                <a:solidFill>
                  <a:srgbClr val="000000"/>
                </a:solidFill>
                <a:latin typeface="Helvetica Neue" charset="0"/>
                <a:cs typeface="ヒラギノ角ゴ ProN W3" charset="0"/>
                <a:sym typeface="Helvetica Neue" charset="0"/>
              </a:rPr>
              <a:t> 2011</a:t>
            </a:r>
          </a:p>
        </p:txBody>
      </p:sp>
      <p:sp>
        <p:nvSpPr>
          <p:cNvPr id="44036" name="Rectangle 4"/>
          <p:cNvSpPr>
            <a:spLocks/>
          </p:cNvSpPr>
          <p:nvPr/>
        </p:nvSpPr>
        <p:spPr bwMode="auto">
          <a:xfrm>
            <a:off x="446484" y="89300"/>
            <a:ext cx="8259961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642849"/>
            <a:r>
              <a:rPr lang="en-US" sz="3400" b="1">
                <a:solidFill>
                  <a:srgbClr val="FF0000"/>
                </a:solidFill>
                <a:latin typeface="Helvetica Neue" charset="0"/>
                <a:cs typeface="ヒラギノ角ゴ ProN W3" charset="0"/>
                <a:sym typeface="Helvetica Neue" charset="0"/>
              </a:rPr>
              <a:t>High-Velocity Supernovae Are Redder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63320" y="1603801"/>
            <a:ext cx="24370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Palatino"/>
                <a:cs typeface="Palatino"/>
              </a:rPr>
              <a:t>Ryan Foley</a:t>
            </a:r>
          </a:p>
          <a:p>
            <a:r>
              <a:rPr lang="en-US" sz="2400" dirty="0" err="1" smtClean="0">
                <a:solidFill>
                  <a:srgbClr val="000000"/>
                </a:solidFill>
                <a:latin typeface="Palatino"/>
                <a:cs typeface="Palatino"/>
              </a:rPr>
              <a:t>CfA</a:t>
            </a:r>
            <a:r>
              <a:rPr lang="en-US" sz="2400" dirty="0" smtClean="0">
                <a:solidFill>
                  <a:srgbClr val="000000"/>
                </a:solidFill>
                <a:latin typeface="Palatino"/>
                <a:cs typeface="Palatino"/>
              </a:rPr>
              <a:t> Clay Fellow</a:t>
            </a:r>
            <a:endParaRPr lang="en-US" sz="2400" dirty="0">
              <a:solidFill>
                <a:srgbClr val="000000"/>
              </a:solidFill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4064823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85" y="884040"/>
            <a:ext cx="7892728" cy="5295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Rectangle 2"/>
          <p:cNvSpPr>
            <a:spLocks/>
          </p:cNvSpPr>
          <p:nvPr/>
        </p:nvSpPr>
        <p:spPr bwMode="auto">
          <a:xfrm>
            <a:off x="446484" y="89300"/>
            <a:ext cx="8259961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642849"/>
            <a:r>
              <a:rPr lang="en-US" sz="3400" b="1">
                <a:solidFill>
                  <a:srgbClr val="FF0000"/>
                </a:solidFill>
                <a:latin typeface="Helvetica Neue" charset="0"/>
                <a:cs typeface="ヒラギノ角ゴ ProN W3" charset="0"/>
                <a:sym typeface="Helvetica Neue" charset="0"/>
              </a:rPr>
              <a:t>Opacity Depends on Velocity</a:t>
            </a:r>
          </a:p>
        </p:txBody>
      </p:sp>
      <p:grpSp>
        <p:nvGrpSpPr>
          <p:cNvPr id="45063" name="Group 7"/>
          <p:cNvGrpSpPr>
            <a:grpSpLocks/>
          </p:cNvGrpSpPr>
          <p:nvPr/>
        </p:nvGrpSpPr>
        <p:grpSpPr bwMode="auto">
          <a:xfrm>
            <a:off x="3652244" y="955477"/>
            <a:ext cx="2089547" cy="4732734"/>
            <a:chOff x="0" y="0"/>
            <a:chExt cx="1872" cy="4240"/>
          </a:xfrm>
        </p:grpSpPr>
        <p:sp>
          <p:nvSpPr>
            <p:cNvPr id="46085" name="Rectangle 3"/>
            <p:cNvSpPr>
              <a:spLocks/>
            </p:cNvSpPr>
            <p:nvPr/>
          </p:nvSpPr>
          <p:spPr bwMode="auto">
            <a:xfrm>
              <a:off x="824" y="0"/>
              <a:ext cx="1048" cy="4240"/>
            </a:xfrm>
            <a:prstGeom prst="rect">
              <a:avLst/>
            </a:prstGeom>
            <a:solidFill>
              <a:srgbClr val="FF0000">
                <a:alpha val="6705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>
                      <a:alpha val="67058"/>
                    </a:srgb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 defTabSz="642849"/>
              <a:endParaRPr lang="en-US" sz="30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46086" name="Rectangle 4"/>
            <p:cNvSpPr>
              <a:spLocks/>
            </p:cNvSpPr>
            <p:nvPr/>
          </p:nvSpPr>
          <p:spPr bwMode="auto">
            <a:xfrm>
              <a:off x="0" y="0"/>
              <a:ext cx="1048" cy="4240"/>
            </a:xfrm>
            <a:prstGeom prst="rect">
              <a:avLst/>
            </a:prstGeom>
            <a:solidFill>
              <a:srgbClr val="0000FF">
                <a:alpha val="6705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>
                      <a:alpha val="67058"/>
                    </a:srgb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 defTabSz="642849"/>
              <a:endParaRPr lang="en-US" sz="30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46087" name="Rectangle 5"/>
            <p:cNvSpPr>
              <a:spLocks/>
            </p:cNvSpPr>
            <p:nvPr/>
          </p:nvSpPr>
          <p:spPr bwMode="auto">
            <a:xfrm>
              <a:off x="0" y="0"/>
              <a:ext cx="1048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 defTabSz="642849"/>
              <a:r>
                <a:rPr lang="en-US" sz="3400" b="1">
                  <a:solidFill>
                    <a:srgbClr val="000000"/>
                  </a:solidFill>
                  <a:latin typeface="Helvetica Neue" charset="0"/>
                  <a:cs typeface="ヒラギノ角ゴ ProN W3" charset="0"/>
                  <a:sym typeface="Helvetica Neue" charset="0"/>
                </a:rPr>
                <a:t>B</a:t>
              </a:r>
            </a:p>
            <a:p>
              <a:pPr algn="ctr" defTabSz="642849"/>
              <a:endParaRPr lang="en-US" sz="3400" b="1">
                <a:solidFill>
                  <a:srgbClr val="000000"/>
                </a:solidFill>
                <a:latin typeface="Helvetica Neue" charset="0"/>
                <a:cs typeface="ヒラギノ角ゴ ProN W3" charset="0"/>
                <a:sym typeface="Helvetica Neue" charset="0"/>
              </a:endParaRPr>
            </a:p>
          </p:txBody>
        </p:sp>
        <p:sp>
          <p:nvSpPr>
            <p:cNvPr id="46088" name="Rectangle 6"/>
            <p:cNvSpPr>
              <a:spLocks/>
            </p:cNvSpPr>
            <p:nvPr/>
          </p:nvSpPr>
          <p:spPr bwMode="auto">
            <a:xfrm>
              <a:off x="824" y="0"/>
              <a:ext cx="1048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 defTabSz="642849"/>
              <a:r>
                <a:rPr lang="en-US" sz="3400" b="1">
                  <a:solidFill>
                    <a:srgbClr val="000000"/>
                  </a:solidFill>
                  <a:latin typeface="Helvetica Neue" charset="0"/>
                  <a:cs typeface="ヒラギノ角ゴ ProN W3" charset="0"/>
                  <a:sym typeface="Helvetica Neue" charset="0"/>
                </a:rPr>
                <a:t>V</a:t>
              </a:r>
            </a:p>
            <a:p>
              <a:pPr algn="ctr" defTabSz="642849"/>
              <a:endParaRPr lang="en-US" sz="3400" b="1">
                <a:solidFill>
                  <a:srgbClr val="000000"/>
                </a:solidFill>
                <a:latin typeface="Helvetica Neue" charset="0"/>
                <a:cs typeface="ヒラギノ角ゴ ProN W3" charset="0"/>
                <a:sym typeface="Helvetica Neue" charset="0"/>
              </a:endParaRPr>
            </a:p>
          </p:txBody>
        </p:sp>
      </p:grpSp>
      <p:sp>
        <p:nvSpPr>
          <p:cNvPr id="46084" name="Rectangle 8"/>
          <p:cNvSpPr>
            <a:spLocks/>
          </p:cNvSpPr>
          <p:nvPr/>
        </p:nvSpPr>
        <p:spPr bwMode="auto">
          <a:xfrm>
            <a:off x="6702850" y="6172795"/>
            <a:ext cx="17312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849"/>
            <a:r>
              <a:rPr lang="en-US" sz="2000" dirty="0">
                <a:solidFill>
                  <a:srgbClr val="000000"/>
                </a:solidFill>
                <a:latin typeface="Helvetica Neue" charset="0"/>
                <a:cs typeface="ヒラギノ角ゴ ProN W3" charset="0"/>
                <a:sym typeface="Helvetica Neue" charset="0"/>
              </a:rPr>
              <a:t>Ellis et al. 2008</a:t>
            </a:r>
          </a:p>
        </p:txBody>
      </p:sp>
    </p:spTree>
    <p:extLst>
      <p:ext uri="{BB962C8B-B14F-4D97-AF65-F5344CB8AC3E}">
        <p14:creationId xmlns:p14="http://schemas.microsoft.com/office/powerpoint/2010/main" val="34796136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/>
          </p:cNvSpPr>
          <p:nvPr/>
        </p:nvSpPr>
        <p:spPr bwMode="auto">
          <a:xfrm>
            <a:off x="446484" y="884040"/>
            <a:ext cx="6116836" cy="52863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642849"/>
            <a:endParaRPr lang="en-US" sz="3000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36" y="884040"/>
            <a:ext cx="6120184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3"/>
          <p:cNvSpPr>
            <a:spLocks/>
          </p:cNvSpPr>
          <p:nvPr/>
        </p:nvSpPr>
        <p:spPr bwMode="auto">
          <a:xfrm>
            <a:off x="4427918" y="6172795"/>
            <a:ext cx="2280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849"/>
            <a:r>
              <a:rPr lang="en-US" sz="2000" dirty="0">
                <a:solidFill>
                  <a:srgbClr val="000000"/>
                </a:solidFill>
                <a:latin typeface="Helvetica Neue" charset="0"/>
                <a:cs typeface="ヒラギノ角ゴ ProN W3" charset="0"/>
                <a:sym typeface="Helvetica Neue" charset="0"/>
              </a:rPr>
              <a:t>Foley &amp; </a:t>
            </a:r>
            <a:r>
              <a:rPr lang="en-US" sz="2000" dirty="0" err="1">
                <a:solidFill>
                  <a:srgbClr val="000000"/>
                </a:solidFill>
                <a:latin typeface="Helvetica Neue" charset="0"/>
                <a:cs typeface="ヒラギノ角ゴ ProN W3" charset="0"/>
                <a:sym typeface="Helvetica Neue" charset="0"/>
              </a:rPr>
              <a:t>Kasen</a:t>
            </a:r>
            <a:r>
              <a:rPr lang="en-US" sz="2000" dirty="0">
                <a:solidFill>
                  <a:srgbClr val="000000"/>
                </a:solidFill>
                <a:latin typeface="Helvetica Neue" charset="0"/>
                <a:cs typeface="ヒラギノ角ゴ ProN W3" charset="0"/>
                <a:sym typeface="Helvetica Neue" charset="0"/>
              </a:rPr>
              <a:t> 2011</a:t>
            </a:r>
          </a:p>
        </p:txBody>
      </p:sp>
      <p:sp>
        <p:nvSpPr>
          <p:cNvPr id="49156" name="Rectangle 4"/>
          <p:cNvSpPr>
            <a:spLocks/>
          </p:cNvSpPr>
          <p:nvPr/>
        </p:nvSpPr>
        <p:spPr bwMode="auto">
          <a:xfrm>
            <a:off x="446484" y="89300"/>
            <a:ext cx="8259961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642849"/>
            <a:r>
              <a:rPr lang="en-US" sz="3400" b="1">
                <a:solidFill>
                  <a:srgbClr val="FF0000"/>
                </a:solidFill>
                <a:latin typeface="Helvetica Neue" charset="0"/>
                <a:cs typeface="ヒラギノ角ゴ ProN W3" charset="0"/>
                <a:sym typeface="Helvetica Neue" charset="0"/>
              </a:rPr>
              <a:t>Two Groups or Continuum?</a:t>
            </a:r>
          </a:p>
        </p:txBody>
      </p:sp>
    </p:spTree>
    <p:extLst>
      <p:ext uri="{BB962C8B-B14F-4D97-AF65-F5344CB8AC3E}">
        <p14:creationId xmlns:p14="http://schemas.microsoft.com/office/powerpoint/2010/main" val="4775195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/>
          </p:cNvSpPr>
          <p:nvPr/>
        </p:nvSpPr>
        <p:spPr bwMode="auto">
          <a:xfrm>
            <a:off x="446485" y="884040"/>
            <a:ext cx="6965156" cy="52863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642849"/>
            <a:endParaRPr lang="en-US" sz="3000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0178" name="Rectangle 2"/>
          <p:cNvSpPr>
            <a:spLocks/>
          </p:cNvSpPr>
          <p:nvPr/>
        </p:nvSpPr>
        <p:spPr bwMode="auto">
          <a:xfrm>
            <a:off x="446484" y="89300"/>
            <a:ext cx="8259961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642849"/>
            <a:r>
              <a:rPr lang="en-US" sz="3400" b="1">
                <a:solidFill>
                  <a:srgbClr val="FF0000"/>
                </a:solidFill>
                <a:latin typeface="Helvetica Neue" charset="0"/>
                <a:cs typeface="ヒラギノ角ゴ ProN W3" charset="0"/>
                <a:sym typeface="Helvetica Neue" charset="0"/>
              </a:rPr>
              <a:t>Intrinsic Color Depends on Velocity</a:t>
            </a: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84" y="884039"/>
            <a:ext cx="6974086" cy="5296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Rectangle 4"/>
          <p:cNvSpPr>
            <a:spLocks/>
          </p:cNvSpPr>
          <p:nvPr/>
        </p:nvSpPr>
        <p:spPr bwMode="auto">
          <a:xfrm>
            <a:off x="3429001" y="6165951"/>
            <a:ext cx="3985990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 defTabSz="642849"/>
            <a:r>
              <a:rPr lang="en-US" sz="2000" dirty="0">
                <a:solidFill>
                  <a:srgbClr val="000000"/>
                </a:solidFill>
                <a:latin typeface="Helvetica Neue" charset="0"/>
                <a:cs typeface="ヒラギノ角ゴ ProN W3" charset="0"/>
                <a:sym typeface="Helvetica Neue" charset="0"/>
              </a:rPr>
              <a:t>Foley, Sanders, &amp; </a:t>
            </a:r>
            <a:r>
              <a:rPr lang="en-US" sz="2000" dirty="0" err="1">
                <a:solidFill>
                  <a:srgbClr val="000000"/>
                </a:solidFill>
                <a:latin typeface="Helvetica Neue" charset="0"/>
                <a:cs typeface="ヒラギノ角ゴ ProN W3" charset="0"/>
                <a:sym typeface="Helvetica Neue" charset="0"/>
              </a:rPr>
              <a:t>Kirshner</a:t>
            </a:r>
            <a:r>
              <a:rPr lang="en-US" sz="2000" dirty="0">
                <a:solidFill>
                  <a:srgbClr val="000000"/>
                </a:solidFill>
                <a:latin typeface="Helvetica Neue" charset="0"/>
                <a:cs typeface="ヒラギノ角ゴ ProN W3" charset="0"/>
                <a:sym typeface="Helvetica Neue" charset="0"/>
              </a:rPr>
              <a:t> 2011</a:t>
            </a:r>
          </a:p>
        </p:txBody>
      </p:sp>
      <p:grpSp>
        <p:nvGrpSpPr>
          <p:cNvPr id="49159" name="Group 7"/>
          <p:cNvGrpSpPr>
            <a:grpSpLocks/>
          </p:cNvGrpSpPr>
          <p:nvPr/>
        </p:nvGrpSpPr>
        <p:grpSpPr bwMode="auto">
          <a:xfrm>
            <a:off x="446487" y="884040"/>
            <a:ext cx="8840391" cy="5295305"/>
            <a:chOff x="0" y="0"/>
            <a:chExt cx="7920" cy="4744"/>
          </a:xfrm>
        </p:grpSpPr>
        <p:pic>
          <p:nvPicPr>
            <p:cNvPr id="50182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246" cy="4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83" name="Rectangle 6"/>
            <p:cNvSpPr>
              <a:spLocks/>
            </p:cNvSpPr>
            <p:nvPr/>
          </p:nvSpPr>
          <p:spPr bwMode="auto">
            <a:xfrm>
              <a:off x="6240" y="0"/>
              <a:ext cx="1680" cy="4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defTabSz="642849"/>
              <a:r>
                <a:rPr lang="en-US" sz="2500" b="1">
                  <a:solidFill>
                    <a:srgbClr val="000000"/>
                  </a:solidFill>
                  <a:latin typeface="Helvetica Neue" charset="0"/>
                  <a:cs typeface="ヒラギノ角ゴ ProN W3" charset="0"/>
                  <a:sym typeface="Helvetica Neue" charset="0"/>
                </a:rPr>
                <a:t>Monte</a:t>
              </a:r>
            </a:p>
            <a:p>
              <a:pPr defTabSz="642849"/>
              <a:r>
                <a:rPr lang="en-US" sz="2500" b="1">
                  <a:solidFill>
                    <a:srgbClr val="000000"/>
                  </a:solidFill>
                  <a:latin typeface="Helvetica Neue" charset="0"/>
                  <a:cs typeface="ヒラギノ角ゴ ProN W3" charset="0"/>
                  <a:sym typeface="Helvetica Neue" charset="0"/>
                </a:rPr>
                <a:t>Carlo</a:t>
              </a:r>
            </a:p>
            <a:p>
              <a:pPr defTabSz="642849"/>
              <a:r>
                <a:rPr lang="en-US" sz="2500" b="1">
                  <a:solidFill>
                    <a:srgbClr val="000000"/>
                  </a:solidFill>
                  <a:latin typeface="Helvetica Neue" charset="0"/>
                  <a:cs typeface="ヒラギノ角ゴ ProN W3" charset="0"/>
                  <a:sym typeface="Helvetica Neue" charset="0"/>
                </a:rPr>
                <a:t>Simulation</a:t>
              </a:r>
            </a:p>
            <a:p>
              <a:pPr defTabSz="642849"/>
              <a:endParaRPr lang="en-US" sz="2500" b="1">
                <a:solidFill>
                  <a:srgbClr val="000000"/>
                </a:solidFill>
                <a:latin typeface="Helvetica Neue" charset="0"/>
                <a:cs typeface="ヒラギノ角ゴ ProN W3" charset="0"/>
                <a:sym typeface="Helvetica Neue" charset="0"/>
              </a:endParaRPr>
            </a:p>
            <a:p>
              <a:pPr defTabSz="642849"/>
              <a:r>
                <a:rPr lang="en-US" sz="2500" b="1">
                  <a:solidFill>
                    <a:srgbClr val="000000"/>
                  </a:solidFill>
                  <a:latin typeface="Helvetica Neue" charset="0"/>
                  <a:cs typeface="ヒラギノ角ゴ ProN W3" charset="0"/>
                  <a:sym typeface="Helvetica Neue" charset="0"/>
                </a:rPr>
                <a:t>99.949%</a:t>
              </a:r>
            </a:p>
            <a:p>
              <a:pPr defTabSz="642849"/>
              <a:r>
                <a:rPr lang="en-US" sz="2500" b="1">
                  <a:solidFill>
                    <a:srgbClr val="000000"/>
                  </a:solidFill>
                  <a:latin typeface="Helvetica Neue" charset="0"/>
                  <a:cs typeface="ヒラギノ角ゴ ProN W3" charset="0"/>
                  <a:sym typeface="Helvetica Neue" charset="0"/>
                </a:rPr>
                <a:t>Negative</a:t>
              </a:r>
            </a:p>
            <a:p>
              <a:pPr defTabSz="642849"/>
              <a:r>
                <a:rPr lang="en-US" sz="2500" b="1">
                  <a:solidFill>
                    <a:srgbClr val="000000"/>
                  </a:solidFill>
                  <a:latin typeface="Helvetica Neue" charset="0"/>
                  <a:cs typeface="ヒラギノ角ゴ ProN W3" charset="0"/>
                  <a:sym typeface="Helvetica Neue" charset="0"/>
                </a:rPr>
                <a:t>Slope</a:t>
              </a:r>
            </a:p>
            <a:p>
              <a:pPr defTabSz="642849"/>
              <a:endParaRPr lang="en-US" sz="2500" b="1">
                <a:solidFill>
                  <a:srgbClr val="000000"/>
                </a:solidFill>
                <a:latin typeface="Helvetica Neue" charset="0"/>
                <a:cs typeface="ヒラギノ角ゴ ProN W3" charset="0"/>
                <a:sym typeface="Helvetica Neue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08804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/>
          </p:cNvSpPr>
          <p:nvPr/>
        </p:nvSpPr>
        <p:spPr bwMode="auto">
          <a:xfrm>
            <a:off x="2035970" y="884040"/>
            <a:ext cx="5054203" cy="52863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642849"/>
            <a:endParaRPr lang="en-US" sz="3000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201" y="884040"/>
            <a:ext cx="5066482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3"/>
          <p:cNvSpPr>
            <a:spLocks/>
          </p:cNvSpPr>
          <p:nvPr/>
        </p:nvSpPr>
        <p:spPr bwMode="auto">
          <a:xfrm>
            <a:off x="446484" y="89300"/>
            <a:ext cx="8259961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642849"/>
            <a:r>
              <a:rPr lang="en-US" sz="3400" b="1">
                <a:solidFill>
                  <a:srgbClr val="FF0000"/>
                </a:solidFill>
                <a:latin typeface="Helvetica Neue" charset="0"/>
                <a:cs typeface="ヒラギノ角ゴ ProN W3" charset="0"/>
                <a:sym typeface="Helvetica Neue" charset="0"/>
              </a:rPr>
              <a:t>Color-Velocity Relation at High Redshift</a:t>
            </a:r>
          </a:p>
        </p:txBody>
      </p:sp>
      <p:sp>
        <p:nvSpPr>
          <p:cNvPr id="51204" name="Rectangle 4"/>
          <p:cNvSpPr>
            <a:spLocks/>
          </p:cNvSpPr>
          <p:nvPr/>
        </p:nvSpPr>
        <p:spPr bwMode="auto">
          <a:xfrm>
            <a:off x="3777258" y="6165951"/>
            <a:ext cx="3312914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 defTabSz="642849"/>
            <a:r>
              <a:rPr lang="en-US" sz="2000" dirty="0">
                <a:solidFill>
                  <a:srgbClr val="000000"/>
                </a:solidFill>
                <a:latin typeface="Helvetica Neue" charset="0"/>
                <a:cs typeface="ヒラギノ角ゴ ProN W3" charset="0"/>
                <a:sym typeface="Helvetica Neue" charset="0"/>
              </a:rPr>
              <a:t>Foley 2012c</a:t>
            </a:r>
          </a:p>
        </p:txBody>
      </p:sp>
    </p:spTree>
    <p:extLst>
      <p:ext uri="{BB962C8B-B14F-4D97-AF65-F5344CB8AC3E}">
        <p14:creationId xmlns:p14="http://schemas.microsoft.com/office/powerpoint/2010/main" val="3070129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/>
          </p:cNvSpPr>
          <p:nvPr/>
        </p:nvSpPr>
        <p:spPr bwMode="auto">
          <a:xfrm>
            <a:off x="446489" y="89297"/>
            <a:ext cx="8259961" cy="794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4500" dirty="0">
                <a:solidFill>
                  <a:srgbClr val="FFFFFF"/>
                </a:solidFill>
                <a:latin typeface="Palatino"/>
                <a:cs typeface="Palatino"/>
                <a:sym typeface="Raanana" charset="0"/>
              </a:rPr>
              <a:t>What is a Type </a:t>
            </a:r>
            <a:r>
              <a:rPr lang="en-US" sz="4500" dirty="0" err="1">
                <a:solidFill>
                  <a:srgbClr val="FFFFFF"/>
                </a:solidFill>
                <a:latin typeface="Palatino"/>
                <a:cs typeface="Palatino"/>
                <a:sym typeface="Raanana" charset="0"/>
              </a:rPr>
              <a:t>Iax</a:t>
            </a:r>
            <a:r>
              <a:rPr lang="en-US" sz="4500" dirty="0">
                <a:solidFill>
                  <a:srgbClr val="FFFFFF"/>
                </a:solidFill>
                <a:latin typeface="Palatino"/>
                <a:cs typeface="Palatino"/>
                <a:sym typeface="Raanana" charset="0"/>
              </a:rPr>
              <a:t> Supernova?</a:t>
            </a:r>
          </a:p>
        </p:txBody>
      </p:sp>
      <p:sp>
        <p:nvSpPr>
          <p:cNvPr id="39938" name="Rectangle 2"/>
          <p:cNvSpPr>
            <a:spLocks/>
          </p:cNvSpPr>
          <p:nvPr/>
        </p:nvSpPr>
        <p:spPr bwMode="auto">
          <a:xfrm>
            <a:off x="446486" y="884043"/>
            <a:ext cx="8643938" cy="5625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2500" b="1" dirty="0">
                <a:solidFill>
                  <a:srgbClr val="FFFFFF"/>
                </a:solidFill>
                <a:latin typeface="Palatino"/>
                <a:cs typeface="Palatino"/>
                <a:sym typeface="Helvetica Neue" charset="0"/>
              </a:rPr>
              <a:t>Thermonuclear Deflagration in the Helium Layer of a</a:t>
            </a:r>
          </a:p>
          <a:p>
            <a:pPr algn="l"/>
            <a:r>
              <a:rPr lang="en-US" sz="2500" b="1" dirty="0">
                <a:solidFill>
                  <a:srgbClr val="FFFFFF"/>
                </a:solidFill>
                <a:latin typeface="Palatino"/>
                <a:cs typeface="Palatino"/>
                <a:sym typeface="Helvetica Neue" charset="0"/>
              </a:rPr>
              <a:t>C/O White Dwarf that accretes matter from a</a:t>
            </a:r>
          </a:p>
          <a:p>
            <a:pPr algn="l"/>
            <a:r>
              <a:rPr lang="en-US" sz="2500" b="1" dirty="0">
                <a:solidFill>
                  <a:srgbClr val="FFFFFF"/>
                </a:solidFill>
                <a:latin typeface="Palatino"/>
                <a:cs typeface="Palatino"/>
                <a:sym typeface="Helvetica Neue" charset="0"/>
              </a:rPr>
              <a:t>Helium Star.  At least some of the time, The Explosion Does </a:t>
            </a:r>
            <a:r>
              <a:rPr lang="en-US" sz="2500" b="1" i="1" dirty="0">
                <a:solidFill>
                  <a:srgbClr val="FFFFFF"/>
                </a:solidFill>
                <a:latin typeface="Palatino"/>
                <a:cs typeface="Palatino"/>
                <a:sym typeface="Helvetica Neue" charset="0"/>
              </a:rPr>
              <a:t>Not</a:t>
            </a:r>
            <a:r>
              <a:rPr lang="en-US" sz="2500" b="1" dirty="0">
                <a:solidFill>
                  <a:srgbClr val="FFFFFF"/>
                </a:solidFill>
                <a:latin typeface="Palatino"/>
                <a:cs typeface="Palatino"/>
                <a:sym typeface="Helvetica Neue" charset="0"/>
              </a:rPr>
              <a:t> Disrupt the White Dwarf.</a:t>
            </a:r>
          </a:p>
          <a:p>
            <a:pPr algn="l"/>
            <a:endParaRPr lang="en-US" sz="2500" b="1" dirty="0">
              <a:latin typeface="Helvetica Neue" charset="0"/>
              <a:cs typeface="Helvetica Neue" charset="0"/>
              <a:sym typeface="Helvetica Neue" charset="0"/>
            </a:endParaRPr>
          </a:p>
          <a:p>
            <a:pPr algn="l"/>
            <a:endParaRPr lang="en-US" sz="2500" b="1" dirty="0">
              <a:latin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39939" name="Rectangle 3"/>
          <p:cNvSpPr>
            <a:spLocks/>
          </p:cNvSpPr>
          <p:nvPr/>
        </p:nvSpPr>
        <p:spPr bwMode="auto">
          <a:xfrm>
            <a:off x="446489" y="4741664"/>
            <a:ext cx="8259961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4500" b="1" dirty="0">
                <a:solidFill>
                  <a:srgbClr val="FFFFFF"/>
                </a:solidFill>
                <a:latin typeface="Palatino"/>
                <a:cs typeface="Palatino"/>
                <a:sym typeface="Helvetica Neue" charset="0"/>
              </a:rPr>
              <a:t>And Are More Common</a:t>
            </a:r>
          </a:p>
          <a:p>
            <a:pPr algn="l"/>
            <a:r>
              <a:rPr lang="en-US" sz="4500" b="1" dirty="0">
                <a:solidFill>
                  <a:srgbClr val="FFFFFF"/>
                </a:solidFill>
                <a:latin typeface="Palatino"/>
                <a:cs typeface="Palatino"/>
                <a:sym typeface="Helvetica Neue" charset="0"/>
              </a:rPr>
              <a:t>Than </a:t>
            </a:r>
            <a:r>
              <a:rPr lang="en-US" sz="4500" b="1" dirty="0" err="1">
                <a:solidFill>
                  <a:srgbClr val="FFFFFF"/>
                </a:solidFill>
                <a:latin typeface="Palatino"/>
                <a:cs typeface="Palatino"/>
                <a:sym typeface="Helvetica Neue" charset="0"/>
              </a:rPr>
              <a:t>SNe</a:t>
            </a:r>
            <a:r>
              <a:rPr lang="en-US" sz="4500" b="1" dirty="0">
                <a:solidFill>
                  <a:srgbClr val="FFFFFF"/>
                </a:solidFill>
                <a:latin typeface="Palatino"/>
                <a:cs typeface="Palatino"/>
                <a:sym typeface="Helvetica Neue" charset="0"/>
              </a:rPr>
              <a:t> </a:t>
            </a:r>
            <a:r>
              <a:rPr lang="en-US" sz="4500" b="1" dirty="0" err="1">
                <a:solidFill>
                  <a:srgbClr val="FFFFFF"/>
                </a:solidFill>
                <a:latin typeface="Palatino"/>
                <a:cs typeface="Palatino"/>
                <a:sym typeface="Helvetica Neue" charset="0"/>
              </a:rPr>
              <a:t>Ic</a:t>
            </a:r>
            <a:endParaRPr lang="en-US" sz="4500" b="1" dirty="0">
              <a:solidFill>
                <a:srgbClr val="FFFFFF"/>
              </a:solidFill>
              <a:latin typeface="Palatino"/>
              <a:cs typeface="Palatino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82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446489" y="89297"/>
            <a:ext cx="8259961" cy="642938"/>
          </a:xfrm>
          <a:ln/>
        </p:spPr>
        <p:txBody>
          <a:bodyPr/>
          <a:lstStyle/>
          <a:p>
            <a:r>
              <a:rPr lang="en-US" dirty="0"/>
              <a:t>Class Summary</a:t>
            </a:r>
          </a:p>
        </p:txBody>
      </p:sp>
      <p:sp>
        <p:nvSpPr>
          <p:cNvPr id="40962" name="Rectangle 2"/>
          <p:cNvSpPr>
            <a:spLocks/>
          </p:cNvSpPr>
          <p:nvPr/>
        </p:nvSpPr>
        <p:spPr bwMode="auto">
          <a:xfrm>
            <a:off x="446492" y="884043"/>
            <a:ext cx="7161609" cy="5625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1700" b="1" dirty="0">
                <a:latin typeface="Helvetica Neue" charset="0"/>
                <a:cs typeface="Helvetica Neue" charset="0"/>
                <a:sym typeface="Helvetica Neue" charset="0"/>
              </a:rPr>
              <a:t>1.   Low Luminosity</a:t>
            </a:r>
          </a:p>
          <a:p>
            <a:pPr algn="l"/>
            <a:r>
              <a:rPr lang="en-US" sz="1700" b="1" dirty="0">
                <a:latin typeface="Helvetica Neue" charset="0"/>
                <a:cs typeface="Helvetica Neue" charset="0"/>
                <a:sym typeface="Helvetica Neue" charset="0"/>
              </a:rPr>
              <a:t>2.   Low Velocity</a:t>
            </a:r>
          </a:p>
          <a:p>
            <a:pPr algn="l"/>
            <a:r>
              <a:rPr lang="en-US" sz="1700" b="1" dirty="0">
                <a:latin typeface="Helvetica Neue" charset="0"/>
                <a:cs typeface="Helvetica Neue" charset="0"/>
                <a:sym typeface="Helvetica Neue" charset="0"/>
              </a:rPr>
              <a:t>3.   Low KE/m</a:t>
            </a:r>
          </a:p>
          <a:p>
            <a:pPr algn="l"/>
            <a:r>
              <a:rPr lang="en-US" sz="1700" b="1" dirty="0">
                <a:latin typeface="Helvetica Neue" charset="0"/>
                <a:cs typeface="Helvetica Neue" charset="0"/>
                <a:sym typeface="Helvetica Neue" charset="0"/>
              </a:rPr>
              <a:t>4.   Sometimes He</a:t>
            </a:r>
          </a:p>
          <a:p>
            <a:pPr algn="l"/>
            <a:r>
              <a:rPr lang="en-US" sz="1700" b="1" dirty="0">
                <a:latin typeface="Helvetica Neue" charset="0"/>
                <a:cs typeface="Helvetica Neue" charset="0"/>
                <a:sym typeface="Helvetica Neue" charset="0"/>
              </a:rPr>
              <a:t>5.   Similar to Type </a:t>
            </a:r>
            <a:r>
              <a:rPr lang="en-US" sz="1700" b="1" dirty="0" err="1">
                <a:latin typeface="Helvetica Neue" charset="0"/>
                <a:cs typeface="Helvetica Neue" charset="0"/>
                <a:sym typeface="Helvetica Neue" charset="0"/>
              </a:rPr>
              <a:t>Ia</a:t>
            </a:r>
            <a:r>
              <a:rPr lang="en-US" sz="1700" b="1" dirty="0">
                <a:latin typeface="Helvetica Neue" charset="0"/>
                <a:cs typeface="Helvetica Neue" charset="0"/>
                <a:sym typeface="Helvetica Neue" charset="0"/>
              </a:rPr>
              <a:t> Supernovae</a:t>
            </a:r>
          </a:p>
          <a:p>
            <a:pPr algn="l"/>
            <a:r>
              <a:rPr lang="en-US" sz="1700" b="1" dirty="0">
                <a:latin typeface="Helvetica Neue" charset="0"/>
                <a:cs typeface="Helvetica Neue" charset="0"/>
                <a:sym typeface="Helvetica Neue" charset="0"/>
              </a:rPr>
              <a:t>6.   C/O Burning (Lots of Carbon)</a:t>
            </a:r>
          </a:p>
          <a:p>
            <a:pPr algn="l"/>
            <a:r>
              <a:rPr lang="en-US" sz="1700" b="1" dirty="0">
                <a:latin typeface="Helvetica Neue" charset="0"/>
                <a:cs typeface="Helvetica Neue" charset="0"/>
                <a:sym typeface="Helvetica Neue" charset="0"/>
              </a:rPr>
              <a:t>7.   Not Very Massive Star</a:t>
            </a:r>
          </a:p>
          <a:p>
            <a:pPr algn="l"/>
            <a:r>
              <a:rPr lang="en-US" sz="1700" b="1" dirty="0">
                <a:latin typeface="Helvetica Neue" charset="0"/>
                <a:cs typeface="Helvetica Neue" charset="0"/>
                <a:sym typeface="Helvetica Neue" charset="0"/>
              </a:rPr>
              <a:t>8.   Spherical Explosion</a:t>
            </a:r>
          </a:p>
          <a:p>
            <a:pPr algn="l"/>
            <a:r>
              <a:rPr lang="en-US" sz="1700" b="1" dirty="0">
                <a:latin typeface="Helvetica Neue" charset="0"/>
                <a:cs typeface="Helvetica Neue" charset="0"/>
                <a:sym typeface="Helvetica Neue" charset="0"/>
              </a:rPr>
              <a:t>9.   No X-ray/Radio Emission</a:t>
            </a:r>
          </a:p>
          <a:p>
            <a:pPr algn="l"/>
            <a:r>
              <a:rPr lang="en-US" sz="1700" b="1" dirty="0">
                <a:latin typeface="Helvetica Neue" charset="0"/>
                <a:cs typeface="Helvetica Neue" charset="0"/>
                <a:sym typeface="Helvetica Neue" charset="0"/>
              </a:rPr>
              <a:t>10. Never Nebular?</a:t>
            </a:r>
          </a:p>
          <a:p>
            <a:pPr algn="l"/>
            <a:r>
              <a:rPr lang="en-US" sz="1700" b="1" dirty="0">
                <a:latin typeface="Helvetica Neue" charset="0"/>
                <a:cs typeface="Helvetica Neue" charset="0"/>
                <a:sym typeface="Helvetica Neue" charset="0"/>
              </a:rPr>
              <a:t>11. Strong Forbidden Fe in Some</a:t>
            </a:r>
          </a:p>
          <a:p>
            <a:pPr algn="l"/>
            <a:r>
              <a:rPr lang="en-US" sz="1700" b="1" dirty="0">
                <a:latin typeface="Helvetica Neue" charset="0"/>
                <a:cs typeface="Helvetica Neue" charset="0"/>
                <a:sym typeface="Helvetica Neue" charset="0"/>
              </a:rPr>
              <a:t>12. </a:t>
            </a:r>
            <a:r>
              <a:rPr lang="en-US" sz="1700" b="1" dirty="0" err="1">
                <a:latin typeface="Helvetica Neue" charset="0"/>
                <a:cs typeface="Helvetica Neue" charset="0"/>
                <a:sym typeface="Helvetica Neue" charset="0"/>
              </a:rPr>
              <a:t>Ca</a:t>
            </a:r>
            <a:r>
              <a:rPr lang="en-US" sz="1700" b="1" dirty="0">
                <a:latin typeface="Helvetica Neue" charset="0"/>
                <a:cs typeface="Helvetica Neue" charset="0"/>
                <a:sym typeface="Helvetica Neue" charset="0"/>
              </a:rPr>
              <a:t> Interior to Fe</a:t>
            </a:r>
          </a:p>
          <a:p>
            <a:pPr algn="l"/>
            <a:r>
              <a:rPr lang="en-US" sz="1700" b="1" dirty="0">
                <a:latin typeface="Helvetica Neue" charset="0"/>
                <a:cs typeface="Helvetica Neue" charset="0"/>
                <a:sym typeface="Helvetica Neue" charset="0"/>
              </a:rPr>
              <a:t>13. Produces More Stable Ni</a:t>
            </a:r>
          </a:p>
          <a:p>
            <a:pPr algn="l"/>
            <a:r>
              <a:rPr lang="en-US" sz="1700" b="1" dirty="0">
                <a:latin typeface="Helvetica Neue" charset="0"/>
                <a:cs typeface="Helvetica Neue" charset="0"/>
                <a:sym typeface="Helvetica Neue" charset="0"/>
              </a:rPr>
              <a:t>      (per mass) than </a:t>
            </a:r>
            <a:r>
              <a:rPr lang="en-US" sz="1700" b="1" dirty="0" err="1">
                <a:latin typeface="Helvetica Neue" charset="0"/>
                <a:cs typeface="Helvetica Neue" charset="0"/>
                <a:sym typeface="Helvetica Neue" charset="0"/>
              </a:rPr>
              <a:t>SNe</a:t>
            </a:r>
            <a:r>
              <a:rPr lang="en-US" sz="1700" b="1" dirty="0">
                <a:latin typeface="Helvetica Neue" charset="0"/>
                <a:cs typeface="Helvetica Neue" charset="0"/>
                <a:sym typeface="Helvetica Neue" charset="0"/>
              </a:rPr>
              <a:t> </a:t>
            </a:r>
            <a:r>
              <a:rPr lang="en-US" sz="1700" b="1" dirty="0" err="1">
                <a:latin typeface="Helvetica Neue" charset="0"/>
                <a:cs typeface="Helvetica Neue" charset="0"/>
                <a:sym typeface="Helvetica Neue" charset="0"/>
              </a:rPr>
              <a:t>Ia</a:t>
            </a:r>
            <a:endParaRPr lang="en-US" sz="1700" b="1" dirty="0">
              <a:latin typeface="Helvetica Neue" charset="0"/>
              <a:cs typeface="Helvetica Neue" charset="0"/>
              <a:sym typeface="Helvetica Neue" charset="0"/>
            </a:endParaRPr>
          </a:p>
          <a:p>
            <a:pPr algn="l"/>
            <a:r>
              <a:rPr lang="en-US" sz="1700" b="1" dirty="0">
                <a:latin typeface="Helvetica Neue" charset="0"/>
                <a:cs typeface="Helvetica Neue" charset="0"/>
                <a:sym typeface="Helvetica Neue" charset="0"/>
              </a:rPr>
              <a:t>14. Late-Type Hosts</a:t>
            </a:r>
          </a:p>
          <a:p>
            <a:pPr algn="l"/>
            <a:r>
              <a:rPr lang="en-US" sz="1700" b="1" dirty="0">
                <a:latin typeface="Helvetica Neue" charset="0"/>
                <a:cs typeface="Helvetica Neue" charset="0"/>
                <a:sym typeface="Helvetica Neue" charset="0"/>
              </a:rPr>
              <a:t>15. Large Variation in </a:t>
            </a:r>
            <a:r>
              <a:rPr lang="en-US" sz="1700" b="1" baseline="32000" dirty="0">
                <a:latin typeface="Helvetica Neue" charset="0"/>
                <a:cs typeface="Helvetica Neue" charset="0"/>
                <a:sym typeface="Helvetica Neue" charset="0"/>
              </a:rPr>
              <a:t>56</a:t>
            </a:r>
            <a:r>
              <a:rPr lang="en-US" sz="1700" b="1" dirty="0">
                <a:latin typeface="Helvetica Neue" charset="0"/>
                <a:cs typeface="Helvetica Neue" charset="0"/>
                <a:sym typeface="Helvetica Neue" charset="0"/>
              </a:rPr>
              <a:t>Ni, Luminosity,</a:t>
            </a:r>
          </a:p>
          <a:p>
            <a:pPr algn="l"/>
            <a:r>
              <a:rPr lang="en-US" sz="1700" b="1" dirty="0">
                <a:latin typeface="Helvetica Neue" charset="0"/>
                <a:cs typeface="Helvetica Neue" charset="0"/>
                <a:sym typeface="Helvetica Neue" charset="0"/>
              </a:rPr>
              <a:t>      </a:t>
            </a:r>
            <a:r>
              <a:rPr lang="en-US" sz="1700" b="1" dirty="0" err="1">
                <a:latin typeface="Helvetica Neue" charset="0"/>
                <a:cs typeface="Helvetica Neue" charset="0"/>
                <a:sym typeface="Helvetica Neue" charset="0"/>
              </a:rPr>
              <a:t>Ejecta</a:t>
            </a:r>
            <a:r>
              <a:rPr lang="en-US" sz="1700" b="1" dirty="0">
                <a:latin typeface="Helvetica Neue" charset="0"/>
                <a:cs typeface="Helvetica Neue" charset="0"/>
                <a:sym typeface="Helvetica Neue" charset="0"/>
              </a:rPr>
              <a:t> Mass, </a:t>
            </a:r>
            <a:r>
              <a:rPr lang="en-US" sz="1700" b="1" dirty="0" err="1">
                <a:latin typeface="Helvetica Neue" charset="0"/>
                <a:cs typeface="Helvetica Neue" charset="0"/>
                <a:sym typeface="Helvetica Neue" charset="0"/>
              </a:rPr>
              <a:t>Etc</a:t>
            </a:r>
            <a:endParaRPr lang="en-US" sz="1700" b="1" dirty="0">
              <a:latin typeface="Helvetica Neue" charset="0"/>
              <a:cs typeface="Helvetica Neue" charset="0"/>
              <a:sym typeface="Helvetica Neue" charset="0"/>
            </a:endParaRPr>
          </a:p>
          <a:p>
            <a:pPr algn="l"/>
            <a:r>
              <a:rPr lang="en-US" sz="1700" b="1" dirty="0">
                <a:latin typeface="Helvetica Neue" charset="0"/>
                <a:cs typeface="Helvetica Neue" charset="0"/>
                <a:sym typeface="Helvetica Neue" charset="0"/>
              </a:rPr>
              <a:t>16. Low </a:t>
            </a:r>
            <a:r>
              <a:rPr lang="en-US" sz="1700" b="1" dirty="0" err="1">
                <a:latin typeface="Helvetica Neue" charset="0"/>
                <a:cs typeface="Helvetica Neue" charset="0"/>
                <a:sym typeface="Helvetica Neue" charset="0"/>
              </a:rPr>
              <a:t>Ejecta</a:t>
            </a:r>
            <a:r>
              <a:rPr lang="en-US" sz="1700" b="1" dirty="0">
                <a:latin typeface="Helvetica Neue" charset="0"/>
                <a:cs typeface="Helvetica Neue" charset="0"/>
                <a:sym typeface="Helvetica Neue" charset="0"/>
              </a:rPr>
              <a:t> Mass</a:t>
            </a:r>
          </a:p>
          <a:p>
            <a:pPr algn="l"/>
            <a:r>
              <a:rPr lang="en-US" sz="1700" b="1" dirty="0">
                <a:latin typeface="Helvetica Neue" charset="0"/>
                <a:cs typeface="Helvetica Neue" charset="0"/>
                <a:sym typeface="Helvetica Neue" charset="0"/>
              </a:rPr>
              <a:t>17. 20-30 per 100 </a:t>
            </a:r>
            <a:r>
              <a:rPr lang="en-US" sz="1700" b="1" dirty="0" err="1">
                <a:latin typeface="Helvetica Neue" charset="0"/>
                <a:cs typeface="Helvetica Neue" charset="0"/>
                <a:sym typeface="Helvetica Neue" charset="0"/>
              </a:rPr>
              <a:t>SNe</a:t>
            </a:r>
            <a:r>
              <a:rPr lang="en-US" sz="1700" b="1" dirty="0">
                <a:latin typeface="Helvetica Neue" charset="0"/>
                <a:cs typeface="Helvetica Neue" charset="0"/>
                <a:sym typeface="Helvetica Neue" charset="0"/>
              </a:rPr>
              <a:t> </a:t>
            </a:r>
            <a:r>
              <a:rPr lang="en-US" sz="1700" b="1" dirty="0" err="1">
                <a:latin typeface="Helvetica Neue" charset="0"/>
                <a:cs typeface="Helvetica Neue" charset="0"/>
                <a:sym typeface="Helvetica Neue" charset="0"/>
              </a:rPr>
              <a:t>Ia</a:t>
            </a:r>
            <a:endParaRPr lang="en-US" sz="1700" b="1" dirty="0">
              <a:latin typeface="Helvetica Neue" charset="0"/>
              <a:cs typeface="Helvetica Neue" charset="0"/>
              <a:sym typeface="Helvetica Neue" charset="0"/>
            </a:endParaRPr>
          </a:p>
          <a:p>
            <a:pPr algn="l"/>
            <a:endParaRPr lang="en-US" sz="1700" b="1" dirty="0">
              <a:latin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40963" name="Rectangle 3"/>
          <p:cNvSpPr>
            <a:spLocks/>
          </p:cNvSpPr>
          <p:nvPr/>
        </p:nvSpPr>
        <p:spPr bwMode="auto">
          <a:xfrm>
            <a:off x="4438059" y="884043"/>
            <a:ext cx="4438055" cy="5625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2500" b="1" dirty="0">
                <a:solidFill>
                  <a:srgbClr val="0000FF"/>
                </a:solidFill>
                <a:latin typeface="Helvetica Neue" charset="0"/>
                <a:cs typeface="Helvetica Neue" charset="0"/>
                <a:sym typeface="Helvetica Neue" charset="0"/>
              </a:rPr>
              <a:t>Thermonuclear Deflagration </a:t>
            </a:r>
            <a:r>
              <a:rPr lang="en-US" sz="2500" b="1" dirty="0">
                <a:latin typeface="Helvetica Neue" charset="0"/>
                <a:cs typeface="Helvetica Neue" charset="0"/>
                <a:sym typeface="Helvetica Neue" charset="0"/>
              </a:rPr>
              <a:t>in the </a:t>
            </a:r>
            <a:r>
              <a:rPr lang="en-US" sz="2500" b="1" dirty="0">
                <a:solidFill>
                  <a:srgbClr val="0000FF"/>
                </a:solidFill>
                <a:latin typeface="Helvetica Neue" charset="0"/>
                <a:cs typeface="Helvetica Neue" charset="0"/>
                <a:sym typeface="Helvetica Neue" charset="0"/>
              </a:rPr>
              <a:t>Helium Layer</a:t>
            </a:r>
            <a:r>
              <a:rPr lang="en-US" sz="2500" b="1" dirty="0">
                <a:latin typeface="Helvetica Neue" charset="0"/>
                <a:cs typeface="Helvetica Neue" charset="0"/>
                <a:sym typeface="Helvetica Neue" charset="0"/>
              </a:rPr>
              <a:t> of a</a:t>
            </a:r>
          </a:p>
          <a:p>
            <a:pPr algn="l"/>
            <a:r>
              <a:rPr lang="en-US" sz="2500" b="1" dirty="0">
                <a:solidFill>
                  <a:srgbClr val="0000FF"/>
                </a:solidFill>
                <a:latin typeface="Helvetica Neue" charset="0"/>
                <a:cs typeface="Helvetica Neue" charset="0"/>
                <a:sym typeface="Helvetica Neue" charset="0"/>
              </a:rPr>
              <a:t>C/O White Dwarf</a:t>
            </a:r>
            <a:r>
              <a:rPr lang="en-US" sz="2500" b="1" dirty="0">
                <a:latin typeface="Helvetica Neue" charset="0"/>
                <a:cs typeface="Helvetica Neue" charset="0"/>
                <a:sym typeface="Helvetica Neue" charset="0"/>
              </a:rPr>
              <a:t> that accretes matter from a</a:t>
            </a:r>
          </a:p>
          <a:p>
            <a:pPr algn="l"/>
            <a:r>
              <a:rPr lang="en-US" sz="2500" b="1" dirty="0">
                <a:solidFill>
                  <a:srgbClr val="0000FF"/>
                </a:solidFill>
                <a:latin typeface="Helvetica Neue" charset="0"/>
                <a:cs typeface="Helvetica Neue" charset="0"/>
                <a:sym typeface="Helvetica Neue" charset="0"/>
              </a:rPr>
              <a:t>Helium Star</a:t>
            </a:r>
            <a:r>
              <a:rPr lang="en-US" sz="2500" b="1" dirty="0">
                <a:latin typeface="Helvetica Neue" charset="0"/>
                <a:cs typeface="Helvetica Neue" charset="0"/>
                <a:sym typeface="Helvetica Neue" charset="0"/>
              </a:rPr>
              <a:t>.  At least some of the time, </a:t>
            </a:r>
            <a:r>
              <a:rPr lang="en-US" sz="2500" b="1" dirty="0">
                <a:solidFill>
                  <a:srgbClr val="0000FF"/>
                </a:solidFill>
                <a:latin typeface="Helvetica Neue" charset="0"/>
                <a:cs typeface="Helvetica Neue" charset="0"/>
                <a:sym typeface="Helvetica Neue" charset="0"/>
              </a:rPr>
              <a:t>The Explosion Does </a:t>
            </a:r>
            <a:r>
              <a:rPr lang="en-US" sz="2500" b="1" i="1" dirty="0">
                <a:solidFill>
                  <a:srgbClr val="0000FF"/>
                </a:solidFill>
                <a:latin typeface="Helvetica Neue" charset="0"/>
                <a:cs typeface="Helvetica Neue" charset="0"/>
                <a:sym typeface="Helvetica Neue" charset="0"/>
              </a:rPr>
              <a:t>Not</a:t>
            </a:r>
            <a:r>
              <a:rPr lang="en-US" sz="2500" b="1" dirty="0">
                <a:solidFill>
                  <a:srgbClr val="0000FF"/>
                </a:solidFill>
                <a:latin typeface="Helvetica Neue" charset="0"/>
                <a:cs typeface="Helvetica Neue" charset="0"/>
                <a:sym typeface="Helvetica Neue" charset="0"/>
              </a:rPr>
              <a:t> Disrupt the White Dwarf</a:t>
            </a:r>
            <a:r>
              <a:rPr lang="en-US" sz="2500" b="1" dirty="0">
                <a:latin typeface="Helvetica Neue" charset="0"/>
                <a:cs typeface="Helvetica Neue" charset="0"/>
                <a:sym typeface="Helvetica Neue" charset="0"/>
              </a:rPr>
              <a:t>.</a:t>
            </a:r>
          </a:p>
          <a:p>
            <a:pPr algn="l"/>
            <a:endParaRPr lang="en-US" sz="2500" b="1" dirty="0">
              <a:latin typeface="Helvetica Neue" charset="0"/>
              <a:cs typeface="Helvetica Neue" charset="0"/>
              <a:sym typeface="Helvetica Neue" charset="0"/>
            </a:endParaRPr>
          </a:p>
          <a:p>
            <a:pPr algn="l"/>
            <a:r>
              <a:rPr lang="en-US" sz="2500" b="1" dirty="0">
                <a:solidFill>
                  <a:srgbClr val="FF0000"/>
                </a:solidFill>
                <a:latin typeface="Helvetica Neue" charset="0"/>
                <a:cs typeface="Helvetica Neue" charset="0"/>
                <a:sym typeface="Helvetica Neue" charset="0"/>
              </a:rPr>
              <a:t>And Are More Common Than </a:t>
            </a:r>
            <a:r>
              <a:rPr lang="en-US" sz="2500" b="1" dirty="0" err="1">
                <a:solidFill>
                  <a:srgbClr val="FF0000"/>
                </a:solidFill>
                <a:latin typeface="Helvetica Neue" charset="0"/>
                <a:cs typeface="Helvetica Neue" charset="0"/>
                <a:sym typeface="Helvetica Neue" charset="0"/>
              </a:rPr>
              <a:t>SNe</a:t>
            </a:r>
            <a:r>
              <a:rPr lang="en-US" sz="2500" b="1" dirty="0">
                <a:solidFill>
                  <a:srgbClr val="FF0000"/>
                </a:solidFill>
                <a:latin typeface="Helvetica Neue" charset="0"/>
                <a:cs typeface="Helvetica Neue" charset="0"/>
                <a:sym typeface="Helvetica Neue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elvetica Neue" charset="0"/>
                <a:cs typeface="Helvetica Neue" charset="0"/>
                <a:sym typeface="Helvetica Neue" charset="0"/>
              </a:rPr>
              <a:t>Ic</a:t>
            </a:r>
            <a:endParaRPr lang="en-US" sz="2500" b="1" dirty="0">
              <a:solidFill>
                <a:srgbClr val="FF0000"/>
              </a:solidFill>
              <a:latin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45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863" y="884039"/>
            <a:ext cx="5663654" cy="422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Rectangle 2"/>
          <p:cNvSpPr>
            <a:spLocks/>
          </p:cNvSpPr>
          <p:nvPr/>
        </p:nvSpPr>
        <p:spPr bwMode="auto">
          <a:xfrm>
            <a:off x="446488" y="89297"/>
            <a:ext cx="850106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3400" b="1" dirty="0">
                <a:latin typeface="Palatino"/>
                <a:cs typeface="Palatino"/>
                <a:sym typeface="Helvetica Neue" charset="0"/>
              </a:rPr>
              <a:t>Failed Explosion Models Reproduce Data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" y="884039"/>
            <a:ext cx="3544455" cy="4804172"/>
          </a:xfrm>
          <a:ln/>
        </p:spPr>
        <p:txBody>
          <a:bodyPr/>
          <a:lstStyle/>
          <a:p>
            <a:r>
              <a:rPr lang="en-US" sz="2800" dirty="0">
                <a:solidFill>
                  <a:srgbClr val="FFFFFF"/>
                </a:solidFill>
              </a:rPr>
              <a:t>0.1-0.3 </a:t>
            </a:r>
            <a:r>
              <a:rPr lang="en-US" sz="2800" dirty="0" err="1">
                <a:solidFill>
                  <a:srgbClr val="FFFFFF"/>
                </a:solidFill>
              </a:rPr>
              <a:t>M</a:t>
            </a:r>
            <a:r>
              <a:rPr lang="en-US" sz="2800" baseline="-6000" dirty="0" err="1">
                <a:solidFill>
                  <a:srgbClr val="FFFFFF"/>
                </a:solidFill>
              </a:rPr>
              <a:t>sun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Ejecta</a:t>
            </a:r>
            <a:endParaRPr lang="en-US" sz="2800" dirty="0">
              <a:solidFill>
                <a:srgbClr val="FFFFFF"/>
              </a:solidFill>
            </a:endParaRPr>
          </a:p>
          <a:p>
            <a:endParaRPr lang="en-US" sz="2800" dirty="0">
              <a:solidFill>
                <a:srgbClr val="FFFFFF"/>
              </a:solidFill>
            </a:endParaRPr>
          </a:p>
          <a:p>
            <a:r>
              <a:rPr lang="en-US" sz="2800" dirty="0">
                <a:solidFill>
                  <a:srgbClr val="FFFFFF"/>
                </a:solidFill>
              </a:rPr>
              <a:t>Low velocities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FFFF"/>
                </a:solidFill>
              </a:rPr>
              <a:t>    down to 500 km/s</a:t>
            </a:r>
          </a:p>
          <a:p>
            <a:endParaRPr lang="en-US" sz="2800" dirty="0">
              <a:solidFill>
                <a:srgbClr val="FFFFFF"/>
              </a:solidFill>
            </a:endParaRPr>
          </a:p>
          <a:p>
            <a:r>
              <a:rPr lang="en-US" sz="2800" dirty="0">
                <a:solidFill>
                  <a:srgbClr val="FFFFFF"/>
                </a:solidFill>
              </a:rPr>
              <a:t>Star Remains</a:t>
            </a:r>
          </a:p>
          <a:p>
            <a:endParaRPr lang="en-US" sz="2800" dirty="0">
              <a:solidFill>
                <a:srgbClr val="FFFFFF"/>
              </a:solidFill>
            </a:endParaRPr>
          </a:p>
          <a:p>
            <a:r>
              <a:rPr lang="en-US" sz="2800" dirty="0">
                <a:solidFill>
                  <a:srgbClr val="FFFFFF"/>
                </a:solidFill>
              </a:rPr>
              <a:t>Lots of Unburned Material</a:t>
            </a:r>
          </a:p>
        </p:txBody>
      </p:sp>
      <p:sp>
        <p:nvSpPr>
          <p:cNvPr id="41988" name="Rectangle 4"/>
          <p:cNvSpPr>
            <a:spLocks/>
          </p:cNvSpPr>
          <p:nvPr/>
        </p:nvSpPr>
        <p:spPr bwMode="auto">
          <a:xfrm>
            <a:off x="6849073" y="5094389"/>
            <a:ext cx="1848445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dirty="0">
                <a:latin typeface="Palatino"/>
                <a:cs typeface="Palatino"/>
                <a:sym typeface="Helvetica Neue" charset="0"/>
              </a:rPr>
              <a:t>Jordan et al. 2012</a:t>
            </a:r>
          </a:p>
        </p:txBody>
      </p:sp>
      <p:sp>
        <p:nvSpPr>
          <p:cNvPr id="41989" name="Rectangle 5"/>
          <p:cNvSpPr>
            <a:spLocks/>
          </p:cNvSpPr>
          <p:nvPr/>
        </p:nvSpPr>
        <p:spPr bwMode="auto">
          <a:xfrm>
            <a:off x="3033863" y="5688215"/>
            <a:ext cx="5913685" cy="82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2800" dirty="0">
                <a:solidFill>
                  <a:srgbClr val="FFFFFF"/>
                </a:solidFill>
                <a:latin typeface="Palatino"/>
                <a:cs typeface="Palatino"/>
                <a:sym typeface="Helvetica Neue" charset="0"/>
              </a:rPr>
              <a:t>Also See Markus </a:t>
            </a:r>
            <a:r>
              <a:rPr lang="en-US" sz="2800" dirty="0" err="1">
                <a:solidFill>
                  <a:srgbClr val="FFFFFF"/>
                </a:solidFill>
                <a:latin typeface="Palatino"/>
                <a:cs typeface="Palatino"/>
                <a:sym typeface="Helvetica Neue" charset="0"/>
              </a:rPr>
              <a:t>Kromer’s</a:t>
            </a:r>
            <a:r>
              <a:rPr lang="en-US" sz="2800" dirty="0">
                <a:solidFill>
                  <a:srgbClr val="FFFFFF"/>
                </a:solidFill>
                <a:latin typeface="Palatino"/>
                <a:cs typeface="Palatino"/>
                <a:sym typeface="Helvetica Neue" charset="0"/>
              </a:rPr>
              <a:t> paper</a:t>
            </a:r>
          </a:p>
        </p:txBody>
      </p:sp>
    </p:spTree>
    <p:extLst>
      <p:ext uri="{BB962C8B-B14F-4D97-AF65-F5344CB8AC3E}">
        <p14:creationId xmlns:p14="http://schemas.microsoft.com/office/powerpoint/2010/main" val="224198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9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Areas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8473" y="1417644"/>
            <a:ext cx="7398328" cy="4819073"/>
          </a:xfrm>
        </p:spPr>
        <p:txBody>
          <a:bodyPr/>
          <a:lstStyle/>
          <a:p>
            <a:pPr lvl="1"/>
            <a:r>
              <a:rPr lang="en-US" dirty="0" smtClean="0"/>
              <a:t>NIR !!!!</a:t>
            </a:r>
          </a:p>
          <a:p>
            <a:pPr lvl="2"/>
            <a:r>
              <a:rPr lang="en-US" dirty="0" smtClean="0"/>
              <a:t>K-corrections</a:t>
            </a:r>
          </a:p>
          <a:p>
            <a:pPr lvl="2"/>
            <a:r>
              <a:rPr lang="en-US" dirty="0" smtClean="0"/>
              <a:t>Explosion Physics </a:t>
            </a:r>
          </a:p>
          <a:p>
            <a:pPr lvl="3"/>
            <a:r>
              <a:rPr lang="en-US" dirty="0" smtClean="0"/>
              <a:t>Extent of Carbon Burning</a:t>
            </a:r>
          </a:p>
          <a:p>
            <a:pPr lvl="3"/>
            <a:r>
              <a:rPr lang="en-US" dirty="0" smtClean="0"/>
              <a:t>Chemical distribution of burning products</a:t>
            </a:r>
          </a:p>
          <a:p>
            <a:pPr lvl="2"/>
            <a:r>
              <a:rPr lang="en-US" dirty="0" smtClean="0"/>
              <a:t>He I lines in SECCSN</a:t>
            </a:r>
          </a:p>
          <a:p>
            <a:pPr lvl="2"/>
            <a:r>
              <a:rPr lang="en-US" dirty="0" smtClean="0"/>
              <a:t>Mg II &amp; C I </a:t>
            </a:r>
          </a:p>
        </p:txBody>
      </p:sp>
    </p:spTree>
    <p:extLst>
      <p:ext uri="{BB962C8B-B14F-4D97-AF65-F5344CB8AC3E}">
        <p14:creationId xmlns:p14="http://schemas.microsoft.com/office/powerpoint/2010/main" val="1453492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300" y="487064"/>
            <a:ext cx="3241543" cy="461665"/>
          </a:xfrm>
          <a:prstGeom prst="rect">
            <a:avLst/>
          </a:prstGeom>
          <a:noFill/>
        </p:spPr>
        <p:txBody>
          <a:bodyPr wrap="none" lIns="91416" tIns="45709" rIns="91416" bIns="45709" rtlCol="0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Coordinated Data Sets</a:t>
            </a:r>
          </a:p>
        </p:txBody>
      </p:sp>
      <p:pic>
        <p:nvPicPr>
          <p:cNvPr id="6" name="Picture 5" descr="Mar1_09ig_log.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6" t="4446" r="4131" b="3703"/>
          <a:stretch/>
        </p:blipFill>
        <p:spPr>
          <a:xfrm>
            <a:off x="3822700" y="4"/>
            <a:ext cx="5016500" cy="681694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TextBox 6"/>
          <p:cNvSpPr txBox="1"/>
          <p:nvPr/>
        </p:nvSpPr>
        <p:spPr>
          <a:xfrm>
            <a:off x="34485" y="1701800"/>
            <a:ext cx="3788217" cy="2308324"/>
          </a:xfrm>
          <a:prstGeom prst="rect">
            <a:avLst/>
          </a:prstGeom>
          <a:noFill/>
        </p:spPr>
        <p:txBody>
          <a:bodyPr wrap="none" lIns="91416" tIns="45709" rIns="91416" bIns="45709" rtlCol="0">
            <a:spAutoFit/>
          </a:bodyPr>
          <a:lstStyle/>
          <a:p>
            <a:pPr algn="r"/>
            <a:r>
              <a:rPr lang="en-US" sz="2400" dirty="0">
                <a:latin typeface="Palatino"/>
                <a:cs typeface="Palatino"/>
              </a:rPr>
              <a:t>Optical Spectra SN 2009ig</a:t>
            </a:r>
          </a:p>
          <a:p>
            <a:pPr algn="r"/>
            <a:endParaRPr lang="en-US" sz="2400" dirty="0">
              <a:latin typeface="Palatino"/>
              <a:cs typeface="Palatino"/>
            </a:endParaRPr>
          </a:p>
          <a:p>
            <a:pPr algn="r"/>
            <a:r>
              <a:rPr lang="en-US" sz="2400" dirty="0">
                <a:latin typeface="Palatino"/>
                <a:cs typeface="Palatino"/>
              </a:rPr>
              <a:t>Lick &amp; Keck = blue</a:t>
            </a:r>
          </a:p>
          <a:p>
            <a:pPr algn="r"/>
            <a:r>
              <a:rPr lang="en-US" sz="2400" dirty="0">
                <a:latin typeface="Palatino"/>
                <a:cs typeface="Palatino"/>
              </a:rPr>
              <a:t>HET = green</a:t>
            </a:r>
          </a:p>
          <a:p>
            <a:pPr algn="r"/>
            <a:r>
              <a:rPr lang="en-US" sz="2400" dirty="0">
                <a:latin typeface="Palatino"/>
                <a:cs typeface="Palatino"/>
              </a:rPr>
              <a:t>MMT = red</a:t>
            </a:r>
          </a:p>
          <a:p>
            <a:pPr algn="r"/>
            <a:r>
              <a:rPr lang="en-US" sz="2400" dirty="0">
                <a:latin typeface="Palatino"/>
                <a:cs typeface="Palatino"/>
              </a:rPr>
              <a:t>Swift </a:t>
            </a:r>
            <a:r>
              <a:rPr lang="en-US" sz="2400" dirty="0" err="1">
                <a:latin typeface="Palatino"/>
                <a:cs typeface="Palatino"/>
              </a:rPr>
              <a:t>grism</a:t>
            </a:r>
            <a:r>
              <a:rPr lang="en-US" sz="2400" dirty="0">
                <a:latin typeface="Palatino"/>
                <a:cs typeface="Palatino"/>
              </a:rPr>
              <a:t> = cyan</a:t>
            </a:r>
          </a:p>
        </p:txBody>
      </p:sp>
    </p:spTree>
    <p:extLst>
      <p:ext uri="{BB962C8B-B14F-4D97-AF65-F5344CB8AC3E}">
        <p14:creationId xmlns:p14="http://schemas.microsoft.com/office/powerpoint/2010/main" val="2498333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2" descr="09dc_cii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95" y="1"/>
            <a:ext cx="3830637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3" descr="09dc_vplo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4" y="1"/>
            <a:ext cx="4714875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23882" y="4899028"/>
            <a:ext cx="7796213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5" tIns="45694" rIns="91385" bIns="45694">
            <a:spAutoFit/>
          </a:bodyPr>
          <a:lstStyle/>
          <a:p>
            <a:pPr algn="ctr"/>
            <a:r>
              <a:rPr lang="en-US" sz="2400">
                <a:solidFill>
                  <a:srgbClr val="93F84F"/>
                </a:solidFill>
                <a:latin typeface="Palatino" charset="0"/>
                <a:cs typeface="Palatino" charset="0"/>
              </a:rPr>
              <a:t>SN 2009dc produced the strongest and most persistent carbon features ever observed in SNe Ia.</a:t>
            </a:r>
          </a:p>
          <a:p>
            <a:pPr algn="ctr"/>
            <a:endParaRPr lang="en-US" sz="1200">
              <a:solidFill>
                <a:srgbClr val="93F84F"/>
              </a:solidFill>
              <a:latin typeface="Palatino" charset="0"/>
              <a:cs typeface="Palatino" charset="0"/>
            </a:endParaRPr>
          </a:p>
          <a:p>
            <a:pPr algn="ctr"/>
            <a:r>
              <a:rPr lang="en-US" sz="2000">
                <a:solidFill>
                  <a:srgbClr val="FFFFFF"/>
                </a:solidFill>
                <a:latin typeface="Palatino" charset="0"/>
                <a:cs typeface="Palatino" charset="0"/>
              </a:rPr>
              <a:t>C II lines from both 6580 and 7234 Å are detected</a:t>
            </a:r>
          </a:p>
          <a:p>
            <a:pPr algn="ctr"/>
            <a:r>
              <a:rPr lang="en-US" sz="2000">
                <a:solidFill>
                  <a:srgbClr val="FFFFFF"/>
                </a:solidFill>
                <a:latin typeface="Palatino" charset="0"/>
                <a:cs typeface="Palatino" charset="0"/>
              </a:rPr>
              <a:t>in the earliest spectra (-8d) and continue through +9d. 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Box 4"/>
          <p:cNvSpPr txBox="1">
            <a:spLocks noChangeArrowheads="1"/>
          </p:cNvSpPr>
          <p:nvPr/>
        </p:nvSpPr>
        <p:spPr bwMode="auto">
          <a:xfrm>
            <a:off x="254007" y="6297617"/>
            <a:ext cx="423863" cy="37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5" tIns="45694" rIns="91385" bIns="4569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D9980A8-7D39-EF46-A8D9-C0E492BB3B6F}" type="slidenum">
              <a:rPr lang="en-US" sz="1800">
                <a:solidFill>
                  <a:srgbClr val="FFFFFF"/>
                </a:solidFill>
                <a:latin typeface="Palatino" charset="0"/>
                <a:cs typeface="Palatino" charset="0"/>
              </a:rPr>
              <a:pPr eaLnBrk="1" hangingPunct="1"/>
              <a:t>60</a:t>
            </a:fld>
            <a:endParaRPr lang="en-US" sz="1800">
              <a:solidFill>
                <a:srgbClr val="FFFFFF"/>
              </a:solidFill>
              <a:latin typeface="Palatino" charset="0"/>
              <a:cs typeface="Palatino" charset="0"/>
            </a:endParaRPr>
          </a:p>
        </p:txBody>
      </p:sp>
      <p:sp>
        <p:nvSpPr>
          <p:cNvPr id="59395" name="Rectangle 5"/>
          <p:cNvSpPr>
            <a:spLocks noChangeArrowheads="1"/>
          </p:cNvSpPr>
          <p:nvPr/>
        </p:nvSpPr>
        <p:spPr bwMode="auto">
          <a:xfrm>
            <a:off x="3708400" y="1976441"/>
            <a:ext cx="4832350" cy="3786187"/>
          </a:xfrm>
          <a:prstGeom prst="rect">
            <a:avLst/>
          </a:prstGeom>
          <a:noFill/>
          <a:ln w="9525">
            <a:solidFill>
              <a:srgbClr val="93F84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85" tIns="45694" rIns="91385" bIns="45694">
            <a:spAutoFit/>
          </a:bodyPr>
          <a:lstStyle/>
          <a:p>
            <a:r>
              <a:rPr lang="en-US" sz="2400">
                <a:solidFill>
                  <a:srgbClr val="FFFFFF"/>
                </a:solidFill>
                <a:latin typeface="Palatino" charset="0"/>
                <a:cs typeface="Palatino" charset="0"/>
              </a:rPr>
              <a:t>Kinematic Tests</a:t>
            </a:r>
          </a:p>
          <a:p>
            <a:endParaRPr lang="en-US" sz="2400">
              <a:solidFill>
                <a:srgbClr val="FFFFFF"/>
              </a:solidFill>
              <a:latin typeface="Palatino" charset="0"/>
              <a:cs typeface="Palatino" charset="0"/>
            </a:endParaRPr>
          </a:p>
          <a:p>
            <a:r>
              <a:rPr lang="en-US" sz="2400">
                <a:solidFill>
                  <a:srgbClr val="FFFFFF"/>
                </a:solidFill>
                <a:latin typeface="Palatino" charset="0"/>
                <a:cs typeface="Palatino" charset="0"/>
              </a:rPr>
              <a:t>The outer part of the HV line-forming region will be slowed by interaction with CSM. </a:t>
            </a:r>
          </a:p>
          <a:p>
            <a:endParaRPr lang="en-US" sz="2000">
              <a:solidFill>
                <a:srgbClr val="FFFFFF"/>
              </a:solidFill>
              <a:latin typeface="Palatino" charset="0"/>
              <a:cs typeface="Palatino" charset="0"/>
            </a:endParaRPr>
          </a:p>
          <a:p>
            <a:r>
              <a:rPr lang="en-US" sz="2000">
                <a:solidFill>
                  <a:srgbClr val="FFFFFF"/>
                </a:solidFill>
                <a:latin typeface="Palatino" charset="0"/>
                <a:cs typeface="Palatino" charset="0"/>
              </a:rPr>
              <a:t>The blue wings slow down and form </a:t>
            </a:r>
            <a:r>
              <a:rPr lang="en-US" sz="2000">
                <a:solidFill>
                  <a:srgbClr val="93F84F"/>
                </a:solidFill>
                <a:latin typeface="Palatino" charset="0"/>
                <a:cs typeface="Palatino" charset="0"/>
              </a:rPr>
              <a:t>steeper blue sides of the absorption feature with an abrupt transition </a:t>
            </a:r>
            <a:r>
              <a:rPr lang="en-US" sz="2000">
                <a:solidFill>
                  <a:srgbClr val="FFFFFF"/>
                </a:solidFill>
                <a:latin typeface="Palatino" charset="0"/>
                <a:cs typeface="Palatino" charset="0"/>
              </a:rPr>
              <a:t>between the feature and the continuum (rather than a smooth Gaussian).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30226" y="228605"/>
            <a:ext cx="1728848" cy="46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5" tIns="45694" rIns="91385" bIns="4569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  <a:latin typeface="Palatino" charset="0"/>
                <a:cs typeface="Palatino" charset="0"/>
              </a:rPr>
              <a:t>Si II 6355 Å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416429" y="449266"/>
            <a:ext cx="3567113" cy="1200276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5" tIns="45694" rIns="91385" bIns="4569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rgbClr val="000000"/>
                </a:solidFill>
                <a:latin typeface="Palatino" charset="0"/>
                <a:cs typeface="Palatino" charset="0"/>
              </a:rPr>
              <a:t>Separate HV features found </a:t>
            </a:r>
            <a:r>
              <a:rPr lang="en-US" dirty="0">
                <a:solidFill>
                  <a:srgbClr val="000000"/>
                </a:solidFill>
                <a:latin typeface="Palatino" charset="0"/>
                <a:cs typeface="Palatino" charset="0"/>
              </a:rPr>
              <a:t>for</a:t>
            </a:r>
          </a:p>
          <a:p>
            <a:pPr algn="ctr" eaLnBrk="1" hangingPunct="1"/>
            <a:r>
              <a:rPr lang="en-US" dirty="0">
                <a:solidFill>
                  <a:srgbClr val="000000"/>
                </a:solidFill>
                <a:latin typeface="Palatino" charset="0"/>
                <a:cs typeface="Palatino" charset="0"/>
              </a:rPr>
              <a:t>Si II, S II, </a:t>
            </a:r>
            <a:r>
              <a:rPr lang="en-US" dirty="0" err="1">
                <a:solidFill>
                  <a:srgbClr val="000000"/>
                </a:solidFill>
                <a:latin typeface="Palatino" charset="0"/>
                <a:cs typeface="Palatino" charset="0"/>
              </a:rPr>
              <a:t>Ca</a:t>
            </a:r>
            <a:r>
              <a:rPr lang="en-US" dirty="0">
                <a:solidFill>
                  <a:srgbClr val="000000"/>
                </a:solidFill>
                <a:latin typeface="Palatino" charset="0"/>
                <a:cs typeface="Palatino" charset="0"/>
              </a:rPr>
              <a:t> II, &amp; </a:t>
            </a:r>
            <a:r>
              <a:rPr lang="en-US" dirty="0" err="1">
                <a:solidFill>
                  <a:srgbClr val="000000"/>
                </a:solidFill>
                <a:latin typeface="Palatino" charset="0"/>
                <a:cs typeface="Palatino" charset="0"/>
              </a:rPr>
              <a:t>FeII</a:t>
            </a:r>
            <a:endParaRPr lang="en-US" dirty="0">
              <a:solidFill>
                <a:srgbClr val="000000"/>
              </a:solidFill>
              <a:latin typeface="Palatino" charset="0"/>
              <a:cs typeface="Palatino" charset="0"/>
            </a:endParaRPr>
          </a:p>
        </p:txBody>
      </p:sp>
      <p:pic>
        <p:nvPicPr>
          <p:cNvPr id="59398" name="Picture 9" descr="Mar9_psi635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3" t="10069" r="26794" b="8171"/>
          <a:stretch>
            <a:fillRect/>
          </a:stretch>
        </p:blipFill>
        <p:spPr bwMode="auto">
          <a:xfrm>
            <a:off x="254000" y="7"/>
            <a:ext cx="3060700" cy="74644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9" name="TextBox 9"/>
          <p:cNvSpPr txBox="1">
            <a:spLocks noChangeArrowheads="1"/>
          </p:cNvSpPr>
          <p:nvPr/>
        </p:nvSpPr>
        <p:spPr bwMode="auto">
          <a:xfrm>
            <a:off x="946152" y="228600"/>
            <a:ext cx="1302289" cy="37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5" tIns="45694" rIns="91385" bIns="4569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2"/>
                </a:solidFill>
                <a:latin typeface="Palatino" charset="0"/>
                <a:cs typeface="Palatino" charset="0"/>
              </a:rPr>
              <a:t>Si II 6355A</a:t>
            </a:r>
          </a:p>
        </p:txBody>
      </p:sp>
    </p:spTree>
    <p:extLst>
      <p:ext uri="{BB962C8B-B14F-4D97-AF65-F5344CB8AC3E}">
        <p14:creationId xmlns:p14="http://schemas.microsoft.com/office/powerpoint/2010/main" val="4011321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Box 4"/>
          <p:cNvSpPr txBox="1">
            <a:spLocks noChangeArrowheads="1"/>
          </p:cNvSpPr>
          <p:nvPr/>
        </p:nvSpPr>
        <p:spPr bwMode="auto">
          <a:xfrm>
            <a:off x="254007" y="6297617"/>
            <a:ext cx="423863" cy="37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5" tIns="45694" rIns="91385" bIns="4569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C424D00-CEF4-9542-B5EA-7A550BDBCA77}" type="slidenum">
              <a:rPr lang="en-US" sz="1800">
                <a:solidFill>
                  <a:srgbClr val="FFFFFF"/>
                </a:solidFill>
                <a:latin typeface="Palatino" charset="0"/>
                <a:cs typeface="Palatino" charset="0"/>
              </a:rPr>
              <a:pPr eaLnBrk="1" hangingPunct="1"/>
              <a:t>61</a:t>
            </a:fld>
            <a:endParaRPr lang="en-US" sz="1800">
              <a:solidFill>
                <a:srgbClr val="FFFFFF"/>
              </a:solidFill>
              <a:latin typeface="Palatino" charset="0"/>
              <a:cs typeface="Palatino" charset="0"/>
            </a:endParaRPr>
          </a:p>
        </p:txBody>
      </p:sp>
      <p:sp>
        <p:nvSpPr>
          <p:cNvPr id="60419" name="Rectangle 6"/>
          <p:cNvSpPr>
            <a:spLocks noChangeArrowheads="1"/>
          </p:cNvSpPr>
          <p:nvPr/>
        </p:nvSpPr>
        <p:spPr bwMode="auto">
          <a:xfrm>
            <a:off x="5402268" y="922338"/>
            <a:ext cx="3741737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5" tIns="45694" rIns="91385" bIns="45694">
            <a:spAutoFit/>
          </a:bodyPr>
          <a:lstStyle/>
          <a:p>
            <a:r>
              <a:rPr lang="en-US" sz="2400">
                <a:solidFill>
                  <a:srgbClr val="FFFFFF"/>
                </a:solidFill>
                <a:latin typeface="Palatino" charset="0"/>
                <a:cs typeface="Palatino" charset="0"/>
              </a:rPr>
              <a:t>VHV Ca II only</a:t>
            </a:r>
          </a:p>
          <a:p>
            <a:endParaRPr lang="en-US" sz="2400">
              <a:solidFill>
                <a:srgbClr val="FFFFFF"/>
              </a:solidFill>
              <a:latin typeface="Palatino" charset="0"/>
              <a:cs typeface="Palatino" charset="0"/>
            </a:endParaRPr>
          </a:p>
          <a:p>
            <a:r>
              <a:rPr lang="en-US" sz="2400">
                <a:solidFill>
                  <a:srgbClr val="FFFFFF"/>
                </a:solidFill>
                <a:latin typeface="Palatino" charset="0"/>
                <a:cs typeface="Palatino" charset="0"/>
              </a:rPr>
              <a:t>All HV products found</a:t>
            </a:r>
          </a:p>
          <a:p>
            <a:r>
              <a:rPr lang="en-US" sz="2400">
                <a:solidFill>
                  <a:srgbClr val="FFFFFF"/>
                </a:solidFill>
                <a:latin typeface="Palatino" charset="0"/>
                <a:cs typeface="Palatino" charset="0"/>
              </a:rPr>
              <a:t>in the same LFR</a:t>
            </a:r>
          </a:p>
          <a:p>
            <a:endParaRPr lang="en-US" sz="2400">
              <a:solidFill>
                <a:srgbClr val="FFFFFF"/>
              </a:solidFill>
              <a:latin typeface="Palatino" charset="0"/>
              <a:cs typeface="Palatino" charset="0"/>
            </a:endParaRPr>
          </a:p>
          <a:p>
            <a:r>
              <a:rPr lang="en-US" sz="2400">
                <a:solidFill>
                  <a:srgbClr val="FFFFFF"/>
                </a:solidFill>
                <a:latin typeface="Palatino" charset="0"/>
                <a:cs typeface="Palatino" charset="0"/>
              </a:rPr>
              <a:t>HV does not merge </a:t>
            </a:r>
          </a:p>
          <a:p>
            <a:r>
              <a:rPr lang="en-US" sz="2400">
                <a:solidFill>
                  <a:srgbClr val="FFFFFF"/>
                </a:solidFill>
                <a:latin typeface="Palatino" charset="0"/>
                <a:cs typeface="Palatino" charset="0"/>
              </a:rPr>
              <a:t>with PS </a:t>
            </a:r>
          </a:p>
          <a:p>
            <a:endParaRPr lang="en-US" sz="2400">
              <a:solidFill>
                <a:srgbClr val="FFFFFF"/>
              </a:solidFill>
              <a:latin typeface="Palatino" charset="0"/>
              <a:cs typeface="Palatino" charset="0"/>
            </a:endParaRPr>
          </a:p>
          <a:p>
            <a:r>
              <a:rPr lang="en-US" sz="2400">
                <a:solidFill>
                  <a:srgbClr val="FFFFFF"/>
                </a:solidFill>
                <a:latin typeface="Palatino" charset="0"/>
                <a:cs typeface="Palatino" charset="0"/>
              </a:rPr>
              <a:t>PS velocities consistent</a:t>
            </a:r>
          </a:p>
          <a:p>
            <a:endParaRPr lang="en-US" sz="2400">
              <a:solidFill>
                <a:srgbClr val="FFFFFF"/>
              </a:solidFill>
              <a:latin typeface="Palatino" charset="0"/>
              <a:cs typeface="Palatino" charset="0"/>
            </a:endParaRPr>
          </a:p>
          <a:p>
            <a:r>
              <a:rPr lang="en-US" sz="2400">
                <a:solidFill>
                  <a:srgbClr val="93F84F"/>
                </a:solidFill>
                <a:latin typeface="Palatino" charset="0"/>
                <a:cs typeface="Palatino" charset="0"/>
              </a:rPr>
              <a:t>A gap in velocity space is apparent between </a:t>
            </a:r>
          </a:p>
          <a:p>
            <a:r>
              <a:rPr lang="en-US" sz="2400">
                <a:solidFill>
                  <a:srgbClr val="93F84F"/>
                </a:solidFill>
                <a:latin typeface="Palatino" charset="0"/>
                <a:cs typeface="Palatino" charset="0"/>
              </a:rPr>
              <a:t>14,000–22,000 km s</a:t>
            </a:r>
            <a:r>
              <a:rPr lang="en-US" sz="2400" baseline="30000">
                <a:solidFill>
                  <a:srgbClr val="93F84F"/>
                </a:solidFill>
                <a:latin typeface="Palatino" charset="0"/>
                <a:cs typeface="Palatino" charset="0"/>
              </a:rPr>
              <a:t>−1</a:t>
            </a:r>
            <a:endParaRPr lang="en-US" sz="2400">
              <a:solidFill>
                <a:srgbClr val="93F84F"/>
              </a:solidFill>
              <a:latin typeface="Palatino" charset="0"/>
              <a:cs typeface="Palatino" charset="0"/>
            </a:endParaRPr>
          </a:p>
        </p:txBody>
      </p:sp>
      <p:sp>
        <p:nvSpPr>
          <p:cNvPr id="60420" name="Rectangle 11"/>
          <p:cNvSpPr>
            <a:spLocks noChangeArrowheads="1"/>
          </p:cNvSpPr>
          <p:nvPr/>
        </p:nvSpPr>
        <p:spPr bwMode="auto">
          <a:xfrm>
            <a:off x="0" y="263531"/>
            <a:ext cx="5594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5" tIns="45694" rIns="91385" bIns="45694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  <a:latin typeface="Palatino" charset="0"/>
                <a:cs typeface="Palatino" charset="0"/>
              </a:rPr>
              <a:t>Measured Doppler velocities SN 2009ig</a:t>
            </a:r>
          </a:p>
        </p:txBody>
      </p:sp>
      <p:pic>
        <p:nvPicPr>
          <p:cNvPr id="60421" name="Picture 7" descr="Mar14_pvtb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0" t="10579" r="10454" b="26903"/>
          <a:stretch>
            <a:fillRect/>
          </a:stretch>
        </p:blipFill>
        <p:spPr bwMode="auto">
          <a:xfrm>
            <a:off x="130176" y="725488"/>
            <a:ext cx="5272088" cy="55816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4070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999534" indent="-35999534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69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38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082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776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E83952F-4027-A145-90AB-7E855A9A038C}" type="slidenum">
              <a:rPr lang="en-US" sz="1000">
                <a:solidFill>
                  <a:srgbClr val="FFFFFF"/>
                </a:solidFill>
                <a:latin typeface="Times New Roman" charset="0"/>
              </a:rPr>
              <a:pPr/>
              <a:t>62</a:t>
            </a:fld>
            <a:endParaRPr lang="en-US" sz="100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35843" name="Picture 4" descr="sn11b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5" t="7756" r="7953" b="8711"/>
          <a:stretch>
            <a:fillRect/>
          </a:stretch>
        </p:blipFill>
        <p:spPr bwMode="auto">
          <a:xfrm>
            <a:off x="228601" y="0"/>
            <a:ext cx="5241925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5"/>
          <p:cNvSpPr>
            <a:spLocks noChangeArrowheads="1"/>
          </p:cNvSpPr>
          <p:nvPr/>
        </p:nvSpPr>
        <p:spPr bwMode="auto">
          <a:xfrm>
            <a:off x="5470525" y="661988"/>
            <a:ext cx="3473450" cy="427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5" tIns="45694" rIns="91385" bIns="45694">
            <a:spAutoFit/>
          </a:bodyPr>
          <a:lstStyle/>
          <a:p>
            <a:r>
              <a:rPr lang="en-US" sz="3200">
                <a:solidFill>
                  <a:srgbClr val="93F84F"/>
                </a:solidFill>
                <a:latin typeface="Palatino" charset="0"/>
                <a:cs typeface="Palatino" charset="0"/>
              </a:rPr>
              <a:t>SN 2011by </a:t>
            </a:r>
          </a:p>
          <a:p>
            <a:r>
              <a:rPr lang="en-US" sz="3200">
                <a:latin typeface="Palatino" charset="0"/>
                <a:cs typeface="Palatino" charset="0"/>
              </a:rPr>
              <a:t>coordinated</a:t>
            </a:r>
          </a:p>
          <a:p>
            <a:r>
              <a:rPr lang="en-US" sz="3200">
                <a:latin typeface="Palatino" charset="0"/>
                <a:cs typeface="Palatino" charset="0"/>
              </a:rPr>
              <a:t>NIR + optical spectroscopy</a:t>
            </a:r>
          </a:p>
          <a:p>
            <a:endParaRPr lang="en-US" sz="2400">
              <a:latin typeface="Palatino" charset="0"/>
              <a:cs typeface="Palatino" charset="0"/>
            </a:endParaRPr>
          </a:p>
          <a:p>
            <a:r>
              <a:rPr lang="en-US" sz="2400">
                <a:latin typeface="Palatino" charset="0"/>
                <a:cs typeface="Palatino" charset="0"/>
              </a:rPr>
              <a:t>This sequence covers the time period from before the primary </a:t>
            </a:r>
          </a:p>
          <a:p>
            <a:r>
              <a:rPr lang="en-US" sz="2400">
                <a:latin typeface="Palatino" charset="0"/>
                <a:cs typeface="Palatino" charset="0"/>
              </a:rPr>
              <a:t>to after the </a:t>
            </a:r>
          </a:p>
          <a:p>
            <a:r>
              <a:rPr lang="en-US" sz="2400">
                <a:latin typeface="Palatino" charset="0"/>
                <a:cs typeface="Palatino" charset="0"/>
              </a:rPr>
              <a:t>secondary peak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88003" y="5461001"/>
            <a:ext cx="1919065" cy="1200328"/>
          </a:xfrm>
          <a:prstGeom prst="rect">
            <a:avLst/>
          </a:prstGeom>
          <a:noFill/>
        </p:spPr>
        <p:txBody>
          <a:bodyPr wrap="none" lIns="91416" tIns="45709" rIns="91416" bIns="45709" rtlCol="0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HET = green</a:t>
            </a:r>
          </a:p>
          <a:p>
            <a:r>
              <a:rPr lang="en-US" sz="2400" dirty="0">
                <a:latin typeface="Palatino"/>
                <a:cs typeface="Palatino"/>
              </a:rPr>
              <a:t>FAST = blue</a:t>
            </a:r>
          </a:p>
          <a:p>
            <a:r>
              <a:rPr lang="en-US" sz="2400" dirty="0">
                <a:latin typeface="Palatino"/>
                <a:cs typeface="Palatino"/>
              </a:rPr>
              <a:t>IRTF = red</a:t>
            </a:r>
          </a:p>
        </p:txBody>
      </p:sp>
    </p:spTree>
    <p:extLst>
      <p:ext uri="{BB962C8B-B14F-4D97-AF65-F5344CB8AC3E}">
        <p14:creationId xmlns:p14="http://schemas.microsoft.com/office/powerpoint/2010/main" val="4200845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ct4_pvtbl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636" y="0"/>
            <a:ext cx="5299364" cy="68580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4" descr="Nov2_po11dh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899" y="901700"/>
            <a:ext cx="5299364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TextBox 5"/>
          <p:cNvSpPr txBox="1"/>
          <p:nvPr/>
        </p:nvSpPr>
        <p:spPr>
          <a:xfrm>
            <a:off x="1130301" y="175570"/>
            <a:ext cx="2131465" cy="584753"/>
          </a:xfrm>
          <a:prstGeom prst="rect">
            <a:avLst/>
          </a:prstGeom>
          <a:noFill/>
        </p:spPr>
        <p:txBody>
          <a:bodyPr wrap="none" lIns="91416" tIns="45709" rIns="91416" bIns="45709" rtlCol="0">
            <a:spAutoFit/>
          </a:bodyPr>
          <a:lstStyle/>
          <a:p>
            <a:r>
              <a:rPr lang="en-US" sz="3200" dirty="0">
                <a:latin typeface="Palatino"/>
                <a:cs typeface="Palatino"/>
              </a:rPr>
              <a:t>SN 2011dh</a:t>
            </a:r>
          </a:p>
        </p:txBody>
      </p:sp>
    </p:spTree>
    <p:extLst>
      <p:ext uri="{BB962C8B-B14F-4D97-AF65-F5344CB8AC3E}">
        <p14:creationId xmlns:p14="http://schemas.microsoft.com/office/powerpoint/2010/main" val="139932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ct22_p10jl5-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4" t="5372" r="6057" b="7777"/>
          <a:stretch/>
        </p:blipFill>
        <p:spPr>
          <a:xfrm>
            <a:off x="2863515" y="1476917"/>
            <a:ext cx="2870199" cy="385708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TextBox 4"/>
          <p:cNvSpPr txBox="1"/>
          <p:nvPr/>
        </p:nvSpPr>
        <p:spPr>
          <a:xfrm>
            <a:off x="2641601" y="148719"/>
            <a:ext cx="3352800" cy="646331"/>
          </a:xfrm>
          <a:prstGeom prst="rect">
            <a:avLst/>
          </a:prstGeom>
          <a:noFill/>
        </p:spPr>
        <p:txBody>
          <a:bodyPr wrap="square" lIns="91416" tIns="45709" rIns="91416" bIns="45709" rtlCol="0">
            <a:spAutoFit/>
          </a:bodyPr>
          <a:lstStyle/>
          <a:p>
            <a:r>
              <a:rPr lang="en-US" sz="3600" dirty="0">
                <a:latin typeface="Palatino"/>
                <a:cs typeface="Palatino"/>
              </a:rPr>
              <a:t>Hα in SN2010jl</a:t>
            </a:r>
          </a:p>
        </p:txBody>
      </p:sp>
      <p:pic>
        <p:nvPicPr>
          <p:cNvPr id="6" name="Picture 5" descr="Dec13_pvhr10jl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8" t="5927" r="17560" b="25184"/>
          <a:stretch/>
        </p:blipFill>
        <p:spPr>
          <a:xfrm>
            <a:off x="6134100" y="890814"/>
            <a:ext cx="3009900" cy="444318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" name="Picture 6" descr="Oct22_p10jl5-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4" t="5372" r="6057" b="7777"/>
          <a:stretch/>
        </p:blipFill>
        <p:spPr>
          <a:xfrm>
            <a:off x="4" y="1485900"/>
            <a:ext cx="2863511" cy="38481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373363" y="5334002"/>
            <a:ext cx="2980303" cy="830997"/>
          </a:xfrm>
          <a:prstGeom prst="rect">
            <a:avLst/>
          </a:prstGeom>
          <a:noFill/>
        </p:spPr>
        <p:txBody>
          <a:bodyPr wrap="none" lIns="91416" tIns="45709" rIns="91416" bIns="45709" rtlCol="0">
            <a:spAutoFit/>
          </a:bodyPr>
          <a:lstStyle/>
          <a:p>
            <a:pPr algn="ctr"/>
            <a:r>
              <a:rPr lang="en-US" sz="2400" dirty="0">
                <a:latin typeface="Palatino"/>
                <a:cs typeface="Palatino"/>
              </a:rPr>
              <a:t>2 years of FAST data</a:t>
            </a:r>
          </a:p>
          <a:p>
            <a:pPr algn="ctr"/>
            <a:r>
              <a:rPr lang="en-US" sz="2400" dirty="0">
                <a:latin typeface="Palatino"/>
                <a:cs typeface="Palatino"/>
              </a:rPr>
              <a:t>R~3000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40184" y="5334000"/>
            <a:ext cx="2734493" cy="1200328"/>
          </a:xfrm>
          <a:prstGeom prst="rect">
            <a:avLst/>
          </a:prstGeom>
          <a:noFill/>
        </p:spPr>
        <p:txBody>
          <a:bodyPr wrap="none" lIns="91416" tIns="45709" rIns="91416" bIns="45709" rtlCol="0">
            <a:spAutoFit/>
          </a:bodyPr>
          <a:lstStyle/>
          <a:p>
            <a:pPr algn="ctr"/>
            <a:r>
              <a:rPr lang="en-US" sz="2400" dirty="0">
                <a:latin typeface="Palatino"/>
                <a:cs typeface="Palatino"/>
              </a:rPr>
              <a:t>HET/HRS</a:t>
            </a:r>
          </a:p>
          <a:p>
            <a:pPr algn="ctr"/>
            <a:r>
              <a:rPr lang="en-US" sz="2400" dirty="0">
                <a:latin typeface="Palatino"/>
                <a:cs typeface="Palatino"/>
              </a:rPr>
              <a:t>FLWO 1.5m/TRES</a:t>
            </a:r>
          </a:p>
          <a:p>
            <a:pPr algn="ctr"/>
            <a:r>
              <a:rPr lang="en-US" sz="2400" dirty="0">
                <a:latin typeface="Palatino"/>
                <a:cs typeface="Palatino"/>
              </a:rPr>
              <a:t>R~30,000</a:t>
            </a:r>
          </a:p>
        </p:txBody>
      </p:sp>
    </p:spTree>
    <p:extLst>
      <p:ext uri="{BB962C8B-B14F-4D97-AF65-F5344CB8AC3E}">
        <p14:creationId xmlns:p14="http://schemas.microsoft.com/office/powerpoint/2010/main" val="139932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0jl_CFA_photometry_texp_all_wo_andrew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-1479176"/>
            <a:ext cx="7785100" cy="100748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9997" y="253424"/>
            <a:ext cx="5473253" cy="590054"/>
          </a:xfrm>
          <a:prstGeom prst="rect">
            <a:avLst/>
          </a:prstGeom>
          <a:noFill/>
        </p:spPr>
        <p:txBody>
          <a:bodyPr wrap="none" lIns="91416" tIns="45709" rIns="91416" bIns="45709" rtlCol="0">
            <a:spAutoFit/>
          </a:bodyPr>
          <a:lstStyle/>
          <a:p>
            <a:r>
              <a:rPr lang="en-US" sz="3200" dirty="0">
                <a:latin typeface="Palatino"/>
                <a:cs typeface="Palatino"/>
              </a:rPr>
              <a:t>SN 2010jl FLWO photometry </a:t>
            </a:r>
          </a:p>
        </p:txBody>
      </p:sp>
    </p:spTree>
    <p:extLst>
      <p:ext uri="{BB962C8B-B14F-4D97-AF65-F5344CB8AC3E}">
        <p14:creationId xmlns:p14="http://schemas.microsoft.com/office/powerpoint/2010/main" val="4233211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999534" indent="-35999534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69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38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082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776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9567DB6-75E2-1049-81A9-ACA96483B5FF}" type="slidenum">
              <a:rPr lang="en-US" sz="1000">
                <a:solidFill>
                  <a:srgbClr val="FFFFFF"/>
                </a:solidFill>
                <a:latin typeface="Times New Roman" charset="0"/>
              </a:rPr>
              <a:pPr/>
              <a:t>9</a:t>
            </a:fld>
            <a:endParaRPr lang="en-US" sz="100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47107" name="Picture 2" descr="sn11dh_l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6" t="9023" r="7433" b="8983"/>
          <a:stretch>
            <a:fillRect/>
          </a:stretch>
        </p:blipFill>
        <p:spPr bwMode="auto">
          <a:xfrm>
            <a:off x="3736978" y="120656"/>
            <a:ext cx="4938713" cy="65770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Box 3"/>
          <p:cNvSpPr txBox="1">
            <a:spLocks noChangeArrowheads="1"/>
          </p:cNvSpPr>
          <p:nvPr/>
        </p:nvSpPr>
        <p:spPr bwMode="auto">
          <a:xfrm>
            <a:off x="2" y="1385889"/>
            <a:ext cx="3736974" cy="353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5" tIns="45694" rIns="91385" bIns="4569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3200" dirty="0">
                <a:solidFill>
                  <a:srgbClr val="93F84F"/>
                </a:solidFill>
                <a:latin typeface="Palatino" charset="0"/>
                <a:cs typeface="Palatino" charset="0"/>
              </a:rPr>
              <a:t>UVOIR</a:t>
            </a:r>
          </a:p>
          <a:p>
            <a:pPr algn="r" eaLnBrk="1" hangingPunct="1"/>
            <a:r>
              <a:rPr lang="en-US" dirty="0">
                <a:latin typeface="Palatino" charset="0"/>
                <a:cs typeface="Palatino" charset="0"/>
              </a:rPr>
              <a:t>Coordinated </a:t>
            </a:r>
            <a:r>
              <a:rPr lang="en-US" dirty="0" smtClean="0">
                <a:latin typeface="Palatino" charset="0"/>
                <a:cs typeface="Palatino" charset="0"/>
              </a:rPr>
              <a:t>data</a:t>
            </a:r>
          </a:p>
          <a:p>
            <a:pPr algn="r" eaLnBrk="1" hangingPunct="1"/>
            <a:r>
              <a:rPr lang="en-US" dirty="0" smtClean="0">
                <a:latin typeface="Palatino" charset="0"/>
                <a:cs typeface="Palatino" charset="0"/>
              </a:rPr>
              <a:t>provide</a:t>
            </a:r>
          </a:p>
          <a:p>
            <a:pPr algn="r" eaLnBrk="1" hangingPunct="1"/>
            <a:r>
              <a:rPr lang="en-US" dirty="0" smtClean="0">
                <a:latin typeface="Palatino" charset="0"/>
                <a:cs typeface="Palatino" charset="0"/>
              </a:rPr>
              <a:t>a more complete</a:t>
            </a:r>
          </a:p>
          <a:p>
            <a:pPr algn="r" eaLnBrk="1" hangingPunct="1"/>
            <a:r>
              <a:rPr lang="en-US" dirty="0" smtClean="0">
                <a:latin typeface="Palatino" charset="0"/>
                <a:cs typeface="Palatino" charset="0"/>
              </a:rPr>
              <a:t>physical </a:t>
            </a:r>
            <a:r>
              <a:rPr lang="en-US" dirty="0">
                <a:latin typeface="Palatino" charset="0"/>
                <a:cs typeface="Palatino" charset="0"/>
              </a:rPr>
              <a:t>picture</a:t>
            </a:r>
          </a:p>
          <a:p>
            <a:pPr algn="r" eaLnBrk="1" hangingPunct="1"/>
            <a:endParaRPr lang="en-US" dirty="0">
              <a:latin typeface="Palatino" charset="0"/>
              <a:cs typeface="Palatino" charset="0"/>
            </a:endParaRPr>
          </a:p>
          <a:p>
            <a:pPr algn="r" eaLnBrk="1" hangingPunct="1"/>
            <a:r>
              <a:rPr lang="en-US" dirty="0">
                <a:latin typeface="Palatino" charset="0"/>
                <a:cs typeface="Palatino" charset="0"/>
              </a:rPr>
              <a:t>NIR accounts </a:t>
            </a:r>
          </a:p>
          <a:p>
            <a:pPr algn="r" eaLnBrk="1" hangingPunct="1"/>
            <a:r>
              <a:rPr lang="en-US" dirty="0">
                <a:latin typeface="Palatino" charset="0"/>
                <a:cs typeface="Palatino" charset="0"/>
              </a:rPr>
              <a:t>for about 30% </a:t>
            </a:r>
          </a:p>
          <a:p>
            <a:pPr algn="r" eaLnBrk="1" hangingPunct="1"/>
            <a:r>
              <a:rPr lang="en-US" dirty="0">
                <a:latin typeface="Palatino" charset="0"/>
                <a:cs typeface="Palatino" charset="0"/>
              </a:rPr>
              <a:t>of the energy</a:t>
            </a:r>
          </a:p>
        </p:txBody>
      </p:sp>
      <p:sp>
        <p:nvSpPr>
          <p:cNvPr id="47109" name="Rectangle 4"/>
          <p:cNvSpPr>
            <a:spLocks noChangeArrowheads="1"/>
          </p:cNvSpPr>
          <p:nvPr/>
        </p:nvSpPr>
        <p:spPr bwMode="auto">
          <a:xfrm>
            <a:off x="5205407" y="5611817"/>
            <a:ext cx="1620845" cy="369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5" tIns="45694" rIns="91385" bIns="45694">
            <a:spAutoFit/>
          </a:bodyPr>
          <a:lstStyle/>
          <a:p>
            <a:pPr algn="r"/>
            <a:r>
              <a:rPr lang="en-US">
                <a:solidFill>
                  <a:schemeClr val="bg2"/>
                </a:solidFill>
                <a:latin typeface="Palatino" charset="0"/>
                <a:cs typeface="Palatino" charset="0"/>
              </a:rPr>
              <a:t>SN IIb 2011dh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5264" y="120654"/>
            <a:ext cx="3377848" cy="707886"/>
          </a:xfrm>
          <a:prstGeom prst="rect">
            <a:avLst/>
          </a:prstGeom>
          <a:noFill/>
        </p:spPr>
        <p:txBody>
          <a:bodyPr wrap="none" lIns="91416" tIns="45709" rIns="91416" bIns="45709" rtlCol="0">
            <a:spAutoFit/>
          </a:bodyPr>
          <a:lstStyle/>
          <a:p>
            <a:r>
              <a:rPr lang="en-US" sz="4000" dirty="0">
                <a:latin typeface="Palatino"/>
                <a:cs typeface="Palatino"/>
              </a:rPr>
              <a:t>SN </a:t>
            </a:r>
            <a:r>
              <a:rPr lang="en-US" sz="4000" dirty="0" err="1">
                <a:latin typeface="Palatino"/>
                <a:cs typeface="Palatino"/>
              </a:rPr>
              <a:t>IIb</a:t>
            </a:r>
            <a:r>
              <a:rPr lang="en-US" sz="4000" dirty="0">
                <a:latin typeface="Palatino"/>
                <a:cs typeface="Palatino"/>
              </a:rPr>
              <a:t> 2011dh</a:t>
            </a:r>
          </a:p>
        </p:txBody>
      </p:sp>
    </p:spTree>
    <p:extLst>
      <p:ext uri="{BB962C8B-B14F-4D97-AF65-F5344CB8AC3E}">
        <p14:creationId xmlns:p14="http://schemas.microsoft.com/office/powerpoint/2010/main" val="4161572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bob">
  <a:themeElements>
    <a:clrScheme name="1_Blank Presentation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1_Blank Presentation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spAutoFit/>
      </a:bodyPr>
      <a:lstStyle>
        <a:defPPr>
          <a:defRPr dirty="0" smtClean="0">
            <a:latin typeface="Palatino"/>
            <a:cs typeface="Palatino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91440" rIns="91440" bIns="9144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Palatino"/>
            <a:cs typeface="Palatino"/>
          </a:defRPr>
        </a:defPPr>
      </a:lstStyle>
    </a:tx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7_Blank Presentation">
  <a:themeElements>
    <a:clrScheme name="1_Blank Presentation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1_Blank Presentation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91440" rIns="91440" bIns="9144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91440" rIns="91440" bIns="9144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 &amp; Bullets copy 2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343434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2">
      <a:majorFont>
        <a:latin typeface="Copperplate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40404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40404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Title &amp; Bullets copy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itle &amp; Bullets copy 4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343434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4">
      <a:majorFont>
        <a:latin typeface="Copperplate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40404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40404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3F3F3F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Title &amp; Bullets copy 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ryfo presentation">
  <a:themeElements>
    <a:clrScheme name="">
      <a:dk1>
        <a:srgbClr val="000000"/>
      </a:dk1>
      <a:lt1>
        <a:srgbClr val="FFFFFF"/>
      </a:lt1>
      <a:dk2>
        <a:srgbClr val="CCCCCC"/>
      </a:dk2>
      <a:lt2>
        <a:srgbClr val="000000"/>
      </a:lt2>
      <a:accent1>
        <a:srgbClr val="FFFFFF"/>
      </a:accent1>
      <a:accent2>
        <a:srgbClr val="333399"/>
      </a:accent2>
      <a:accent3>
        <a:srgbClr val="E2E2E2"/>
      </a:accent3>
      <a:accent4>
        <a:srgbClr val="DADADA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ryfo presentation">
      <a:majorFont>
        <a:latin typeface="Helvetica Neue"/>
        <a:ea typeface="ヒラギノ角ゴ ProN W6"/>
        <a:cs typeface="ヒラギノ角ゴ ProN W6"/>
      </a:majorFont>
      <a:minorFont>
        <a:latin typeface="Helvetica Neue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ryfo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ryfo presentation">
  <a:themeElements>
    <a:clrScheme name="">
      <a:dk1>
        <a:srgbClr val="000000"/>
      </a:dk1>
      <a:lt1>
        <a:srgbClr val="FFFFFF"/>
      </a:lt1>
      <a:dk2>
        <a:srgbClr val="CCCCCC"/>
      </a:dk2>
      <a:lt2>
        <a:srgbClr val="000000"/>
      </a:lt2>
      <a:accent1>
        <a:srgbClr val="FFFFFF"/>
      </a:accent1>
      <a:accent2>
        <a:srgbClr val="333399"/>
      </a:accent2>
      <a:accent3>
        <a:srgbClr val="E2E2E2"/>
      </a:accent3>
      <a:accent4>
        <a:srgbClr val="DADADA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ryfo presentation">
      <a:majorFont>
        <a:latin typeface="Helvetica Neue"/>
        <a:ea typeface="ヒラギノ角ゴ ProN W6"/>
        <a:cs typeface="ヒラギノ角ゴ ProN W6"/>
      </a:majorFont>
      <a:minorFont>
        <a:latin typeface="Helvetica Neue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ryfo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5230</TotalTime>
  <Words>2329</Words>
  <Application>Microsoft Macintosh PowerPoint</Application>
  <PresentationFormat>On-screen Show (4:3)</PresentationFormat>
  <Paragraphs>481</Paragraphs>
  <Slides>63</Slides>
  <Notes>9</Notes>
  <HiddenSlides>0</HiddenSlides>
  <MMClips>5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63</vt:i4>
      </vt:variant>
    </vt:vector>
  </HeadingPairs>
  <TitlesOfParts>
    <vt:vector size="70" baseType="lpstr">
      <vt:lpstr>bob</vt:lpstr>
      <vt:lpstr>Office Theme</vt:lpstr>
      <vt:lpstr>7_Blank Presentation</vt:lpstr>
      <vt:lpstr>Title &amp; Bullets copy 2</vt:lpstr>
      <vt:lpstr>Title &amp; Bullets copy 4</vt:lpstr>
      <vt:lpstr>2_ryfo presentation</vt:lpstr>
      <vt:lpstr>1_ryfo presentation</vt:lpstr>
      <vt:lpstr>The CfA Supernova Group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Combined Data Sets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Pan-STARRS1</vt:lpstr>
      <vt:lpstr>Medium Deep Survey (MDS)</vt:lpstr>
      <vt:lpstr>Harvard/JHU Transient Pipeline</vt:lpstr>
      <vt:lpstr>PowerPoint Presentation</vt:lpstr>
      <vt:lpstr>SN Ia Cosmology</vt:lpstr>
      <vt:lpstr>PowerPoint Presentation</vt:lpstr>
      <vt:lpstr>PowerPoint Presentation</vt:lpstr>
      <vt:lpstr>PowerPoint Presentation</vt:lpstr>
      <vt:lpstr>PowerPoint Presentation</vt:lpstr>
      <vt:lpstr>Research Areas</vt:lpstr>
      <vt:lpstr>PowerPoint Presentation</vt:lpstr>
      <vt:lpstr>PowerPoint Presentation</vt:lpstr>
      <vt:lpstr>Research Areas</vt:lpstr>
      <vt:lpstr>PowerPoint Presentation</vt:lpstr>
      <vt:lpstr>Seeing through the dirt</vt:lpstr>
      <vt:lpstr>Only in space!</vt:lpstr>
      <vt:lpstr>Use WFC3 to get rest frame IR of moderate redshift SN Ia!   SNIA in the IR = RAISIN 100 orbits in Cycle 20: 25 SN</vt:lpstr>
      <vt:lpstr>SN Ia &amp; Cosmic Expansion History</vt:lpstr>
      <vt:lpstr>PowerPoint Presentation</vt:lpstr>
      <vt:lpstr>PowerPoint Presentation</vt:lpstr>
      <vt:lpstr>Research Areas – Data Mining</vt:lpstr>
      <vt:lpstr>PowerPoint Presentation</vt:lpstr>
      <vt:lpstr>PowerPoint Presentation</vt:lpstr>
      <vt:lpstr>Research Areas</vt:lpstr>
      <vt:lpstr>Cas A in 3D: A Blueprint for Type IIb Supernova Explosions </vt:lpstr>
      <vt:lpstr>PowerPoint Presentation</vt:lpstr>
      <vt:lpstr>Supernova Progenitors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 Summary</vt:lpstr>
      <vt:lpstr>PowerPoint Presentation</vt:lpstr>
      <vt:lpstr>Research Areas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Texas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Howie</dc:creator>
  <cp:lastModifiedBy>Howie Marion</cp:lastModifiedBy>
  <cp:revision>155</cp:revision>
  <cp:lastPrinted>2011-11-04T11:42:14Z</cp:lastPrinted>
  <dcterms:created xsi:type="dcterms:W3CDTF">2012-03-28T03:26:23Z</dcterms:created>
  <dcterms:modified xsi:type="dcterms:W3CDTF">2012-10-27T20:18:12Z</dcterms:modified>
</cp:coreProperties>
</file>