
<file path=[Content_Types].xml><?xml version="1.0" encoding="utf-8"?>
<Types xmlns="http://schemas.openxmlformats.org/package/2006/content-types">
  <Default Extension="gif" ContentType="image/gif"/>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Layouts/slideLayout25.xml" ContentType="application/vnd.openxmlformats-officedocument.presentationml.slideLayout+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Layouts/slideLayout24.xml" ContentType="application/vnd.openxmlformats-officedocument.presentationml.slideLayout+xml"/>
  <Override PartName="/ppt/slides/slide36.xml" ContentType="application/vnd.openxmlformats-officedocument.presentationml.slide+xml"/>
  <Override PartName="/ppt/slides/slide4.xml" ContentType="application/vnd.openxmlformats-officedocument.presentationml.slide+xml"/>
  <Default Extension="emf" ContentType="image/x-emf"/>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47"/>
  </p:notesMasterIdLst>
  <p:sldIdLst>
    <p:sldId id="256" r:id="rId3"/>
    <p:sldId id="263" r:id="rId4"/>
    <p:sldId id="258" r:id="rId5"/>
    <p:sldId id="259" r:id="rId6"/>
    <p:sldId id="260" r:id="rId7"/>
    <p:sldId id="261" r:id="rId8"/>
    <p:sldId id="262" r:id="rId9"/>
    <p:sldId id="257" r:id="rId10"/>
    <p:sldId id="264" r:id="rId11"/>
    <p:sldId id="265" r:id="rId12"/>
    <p:sldId id="268" r:id="rId13"/>
    <p:sldId id="274" r:id="rId14"/>
    <p:sldId id="270" r:id="rId15"/>
    <p:sldId id="271" r:id="rId16"/>
    <p:sldId id="272" r:id="rId17"/>
    <p:sldId id="273" r:id="rId18"/>
    <p:sldId id="275" r:id="rId19"/>
    <p:sldId id="277" r:id="rId20"/>
    <p:sldId id="303"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304" r:id="rId34"/>
    <p:sldId id="291" r:id="rId35"/>
    <p:sldId id="292" r:id="rId36"/>
    <p:sldId id="293" r:id="rId37"/>
    <p:sldId id="294" r:id="rId38"/>
    <p:sldId id="295" r:id="rId39"/>
    <p:sldId id="298" r:id="rId40"/>
    <p:sldId id="296" r:id="rId41"/>
    <p:sldId id="302" r:id="rId42"/>
    <p:sldId id="297" r:id="rId43"/>
    <p:sldId id="299" r:id="rId44"/>
    <p:sldId id="300" r:id="rId45"/>
    <p:sldId id="30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1" d="100"/>
          <a:sy n="111" d="100"/>
        </p:scale>
        <p:origin x="-81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slide" Target="slides/slide44.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EEDB21-27DB-A644-8DFA-A31842328F62}" type="datetimeFigureOut">
              <a:rPr lang="en-US" smtClean="0"/>
              <a:pPr/>
              <a:t>10/28/12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D4298C-3798-4449-A85F-BA913BEAE7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43011" name="Rectangle 2"/>
          <p:cNvSpPr>
            <a:spLocks noGrp="1" noChangeArrowheads="1"/>
          </p:cNvSpPr>
          <p:nvPr>
            <p:ph type="body"/>
          </p:nvPr>
        </p:nvSpPr>
        <p:spPr>
          <a:xfrm>
            <a:off x="685800" y="4343400"/>
            <a:ext cx="5473700" cy="4103688"/>
          </a:xfrm>
          <a:noFill/>
          <a:ln/>
        </p:spPr>
        <p:txBody>
          <a:bodyPr wrap="none" anchor="ctr"/>
          <a:lstStyle/>
          <a:p>
            <a:endParaRPr lang="en-US">
              <a:latin typeface="Times New Roman" pitchFamily="-84" charset="0"/>
              <a:cs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9767958"/>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1606536"/>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8253287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Date Placeholder 3"/>
          <p:cNvSpPr>
            <a:spLocks noGrp="1"/>
          </p:cNvSpPr>
          <p:nvPr>
            <p:ph type="dt" sz="quarter" idx="1"/>
          </p:nvPr>
        </p:nvSpPr>
        <p:spPr/>
        <p:txBody>
          <a:bodyPr/>
          <a:lstStyle/>
          <a:p>
            <a:pPr>
              <a:defRPr/>
            </a:pPr>
            <a:endParaRPr lang="en-US"/>
          </a:p>
        </p:txBody>
      </p:sp>
      <p:sp>
        <p:nvSpPr>
          <p:cNvPr id="5" name="Header Placeholder 4"/>
          <p:cNvSpPr>
            <a:spLocks noGrp="1"/>
          </p:cNvSpPr>
          <p:nvPr>
            <p:ph type="hdr" sz="quarter"/>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48103908"/>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9415953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45059" name="Rectangle 2"/>
          <p:cNvSpPr>
            <a:spLocks noGrp="1" noChangeArrowheads="1"/>
          </p:cNvSpPr>
          <p:nvPr>
            <p:ph type="body"/>
          </p:nvPr>
        </p:nvSpPr>
        <p:spPr>
          <a:xfrm>
            <a:off x="685800" y="4343400"/>
            <a:ext cx="5473700" cy="4103688"/>
          </a:xfrm>
          <a:noFill/>
          <a:ln/>
        </p:spPr>
        <p:txBody>
          <a:bodyPr wrap="none" anchor="ctr"/>
          <a:lstStyle/>
          <a:p>
            <a:endParaRPr lang="en-US">
              <a:latin typeface="Times New Roman" pitchFamily="-84" charset="0"/>
              <a:cs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t>
            </a:r>
            <a:r>
              <a:rPr lang="en-US" dirty="0" err="1" smtClean="0"/>
              <a:t>Carma</a:t>
            </a:r>
            <a:r>
              <a:rPr lang="en-US" dirty="0" smtClean="0"/>
              <a:t> and </a:t>
            </a:r>
            <a:r>
              <a:rPr lang="en-US" dirty="0" err="1" smtClean="0"/>
              <a:t>Galex</a:t>
            </a:r>
            <a:r>
              <a:rPr lang="en-US" dirty="0" smtClean="0"/>
              <a:t> triggered</a:t>
            </a:r>
            <a:endParaRPr lang="en-US" dirty="0"/>
          </a:p>
        </p:txBody>
      </p:sp>
      <p:sp>
        <p:nvSpPr>
          <p:cNvPr id="4" name="Slide Number Placeholder 3"/>
          <p:cNvSpPr>
            <a:spLocks noGrp="1"/>
          </p:cNvSpPr>
          <p:nvPr>
            <p:ph type="sldNum" sz="quarter" idx="10"/>
          </p:nvPr>
        </p:nvSpPr>
        <p:spPr/>
        <p:txBody>
          <a:bodyPr/>
          <a:lstStyle/>
          <a:p>
            <a:fld id="{517B1B12-2D41-4E51-9717-36E6497B3A02}"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630212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Progress is now being made in detecting these shock breakout events by designed experiments. One line of action is followed by </a:t>
            </a:r>
            <a:r>
              <a:rPr lang="en-GB" sz="1200" kern="1200" dirty="0" err="1" smtClean="0">
                <a:solidFill>
                  <a:schemeClr val="tx1"/>
                </a:solidFill>
                <a:latin typeface="+mn-lt"/>
                <a:ea typeface="+mn-ea"/>
                <a:cs typeface="+mn-cs"/>
              </a:rPr>
              <a:t>Gezari</a:t>
            </a:r>
            <a:r>
              <a:rPr lang="en-GB" sz="1200" kern="1200" dirty="0" smtClean="0">
                <a:solidFill>
                  <a:schemeClr val="tx1"/>
                </a:solidFill>
                <a:latin typeface="+mn-lt"/>
                <a:ea typeface="+mn-ea"/>
                <a:cs typeface="+mn-cs"/>
              </a:rPr>
              <a:t> and co-workers (e.g., </a:t>
            </a:r>
            <a:r>
              <a:rPr lang="en-GB" sz="1200" kern="1200" dirty="0" err="1" smtClean="0">
                <a:solidFill>
                  <a:schemeClr val="tx1"/>
                </a:solidFill>
                <a:latin typeface="+mn-lt"/>
                <a:ea typeface="+mn-ea"/>
                <a:cs typeface="+mn-cs"/>
              </a:rPr>
              <a:t>Gezari</a:t>
            </a:r>
            <a:r>
              <a:rPr lang="en-GB" sz="1200" kern="1200" dirty="0" smtClean="0">
                <a:solidFill>
                  <a:schemeClr val="tx1"/>
                </a:solidFill>
                <a:latin typeface="+mn-lt"/>
                <a:ea typeface="+mn-ea"/>
                <a:cs typeface="+mn-cs"/>
              </a:rPr>
              <a:t> et al. 2008, </a:t>
            </a:r>
            <a:r>
              <a:rPr lang="en-GB" sz="1200" kern="1200" dirty="0" err="1" smtClean="0">
                <a:solidFill>
                  <a:schemeClr val="tx1"/>
                </a:solidFill>
                <a:latin typeface="+mn-lt"/>
                <a:ea typeface="+mn-ea"/>
                <a:cs typeface="+mn-cs"/>
              </a:rPr>
              <a:t>ApJ</a:t>
            </a:r>
            <a:r>
              <a:rPr lang="en-GB" sz="1200" kern="1200" dirty="0" smtClean="0">
                <a:solidFill>
                  <a:schemeClr val="tx1"/>
                </a:solidFill>
                <a:latin typeface="+mn-lt"/>
                <a:ea typeface="+mn-ea"/>
                <a:cs typeface="+mn-cs"/>
              </a:rPr>
              <a:t>, 683, L131; 2010, </a:t>
            </a:r>
            <a:r>
              <a:rPr lang="en-GB" sz="1200" kern="1200" dirty="0" err="1" smtClean="0">
                <a:solidFill>
                  <a:schemeClr val="tx1"/>
                </a:solidFill>
                <a:latin typeface="+mn-lt"/>
                <a:ea typeface="+mn-ea"/>
                <a:cs typeface="+mn-cs"/>
              </a:rPr>
              <a:t>ApJ</a:t>
            </a:r>
            <a:r>
              <a:rPr lang="en-GB" sz="1200" kern="1200" dirty="0" smtClean="0">
                <a:solidFill>
                  <a:schemeClr val="tx1"/>
                </a:solidFill>
                <a:latin typeface="+mn-lt"/>
                <a:ea typeface="+mn-ea"/>
                <a:cs typeface="+mn-cs"/>
              </a:rPr>
              <a:t>, 720, L77). This activity is based on using the GALEX UV space telescope in conjunction with moderately deep optical surveys (SNLS, PS1). A large number of relatively distant </a:t>
            </a:r>
            <a:r>
              <a:rPr lang="en-GB" sz="1200" kern="1200" dirty="0" err="1" smtClean="0">
                <a:solidFill>
                  <a:schemeClr val="tx1"/>
                </a:solidFill>
                <a:latin typeface="+mn-lt"/>
                <a:ea typeface="+mn-ea"/>
                <a:cs typeface="+mn-cs"/>
              </a:rPr>
              <a:t>SNe</a:t>
            </a:r>
            <a:r>
              <a:rPr lang="en-GB" sz="1200" kern="1200" dirty="0" smtClean="0">
                <a:solidFill>
                  <a:schemeClr val="tx1"/>
                </a:solidFill>
                <a:latin typeface="+mn-lt"/>
                <a:ea typeface="+mn-ea"/>
                <a:cs typeface="+mn-cs"/>
              </a:rPr>
              <a:t> are detected by these surveys, and an attempt is made to locate UV emission detected by GALEX just prior to the optical emission. The weakness of this method is that events occur at relatively distant galaxies (typically z≥0.1) and thus the UV shock-breakout signal is difficult to measure and interpret (e.g., see </a:t>
            </a:r>
            <a:r>
              <a:rPr lang="en-GB" sz="1200" kern="1200" dirty="0" err="1" smtClean="0">
                <a:solidFill>
                  <a:schemeClr val="tx1"/>
                </a:solidFill>
                <a:latin typeface="+mn-lt"/>
                <a:ea typeface="+mn-ea"/>
                <a:cs typeface="+mn-cs"/>
              </a:rPr>
              <a:t>Gezari</a:t>
            </a:r>
            <a:r>
              <a:rPr lang="en-GB" sz="1200" kern="1200" dirty="0" smtClean="0">
                <a:solidFill>
                  <a:schemeClr val="tx1"/>
                </a:solidFill>
                <a:latin typeface="+mn-lt"/>
                <a:ea typeface="+mn-ea"/>
                <a:cs typeface="+mn-cs"/>
              </a:rPr>
              <a:t> et al. 2008 vs. </a:t>
            </a:r>
            <a:r>
              <a:rPr lang="en-GB" sz="1200" kern="1200" dirty="0" err="1" smtClean="0">
                <a:solidFill>
                  <a:schemeClr val="tx1"/>
                </a:solidFill>
                <a:latin typeface="+mn-lt"/>
                <a:ea typeface="+mn-ea"/>
                <a:cs typeface="+mn-cs"/>
              </a:rPr>
              <a:t>Schawinski</a:t>
            </a:r>
            <a:r>
              <a:rPr lang="en-GB" sz="1200" kern="1200" dirty="0" smtClean="0">
                <a:solidFill>
                  <a:schemeClr val="tx1"/>
                </a:solidFill>
                <a:latin typeface="+mn-lt"/>
                <a:ea typeface="+mn-ea"/>
                <a:cs typeface="+mn-cs"/>
              </a:rPr>
              <a:t> et al. 2008, Science, 321, 233). We at the PTF project have followed a different path. As the GALEX observing program is known in advance, </a:t>
            </a:r>
            <a:r>
              <a:rPr lang="en-GB" sz="1200" b="1" kern="1200" dirty="0" smtClean="0">
                <a:solidFill>
                  <a:schemeClr val="tx1"/>
                </a:solidFill>
                <a:latin typeface="+mn-lt"/>
                <a:ea typeface="+mn-ea"/>
                <a:cs typeface="+mn-cs"/>
              </a:rPr>
              <a:t>we tune the PTF sky coverage to monitor the area observed by GALEX (for any purpose), and search for </a:t>
            </a:r>
            <a:r>
              <a:rPr lang="en-GB" sz="1200" b="1" kern="1200" dirty="0" err="1" smtClean="0">
                <a:solidFill>
                  <a:schemeClr val="tx1"/>
                </a:solidFill>
                <a:latin typeface="+mn-lt"/>
                <a:ea typeface="+mn-ea"/>
                <a:cs typeface="+mn-cs"/>
              </a:rPr>
              <a:t>SNe</a:t>
            </a:r>
            <a:r>
              <a:rPr lang="en-GB" sz="1200" b="1" kern="1200" dirty="0" smtClean="0">
                <a:solidFill>
                  <a:schemeClr val="tx1"/>
                </a:solidFill>
                <a:latin typeface="+mn-lt"/>
                <a:ea typeface="+mn-ea"/>
                <a:cs typeface="+mn-cs"/>
              </a:rPr>
              <a:t> occurring there</a:t>
            </a:r>
            <a:r>
              <a:rPr lang="en-GB" sz="1200" kern="1200" dirty="0" smtClean="0">
                <a:solidFill>
                  <a:schemeClr val="tx1"/>
                </a:solidFill>
                <a:latin typeface="+mn-lt"/>
                <a:ea typeface="+mn-ea"/>
                <a:cs typeface="+mn-cs"/>
              </a:rPr>
              <a:t>. We then identify these events and search for UV detection in GALEX data. Since this method is not limited to certain deep fields but covers instead a large fraction of the sky, the typical events discovered are closer and the GALEX shock breakout signal is exquisite (e.g., </a:t>
            </a:r>
            <a:r>
              <a:rPr lang="en-GB" sz="1200" kern="1200" dirty="0" err="1" smtClean="0">
                <a:solidFill>
                  <a:schemeClr val="tx1"/>
                </a:solidFill>
                <a:latin typeface="+mn-lt"/>
                <a:ea typeface="+mn-ea"/>
                <a:cs typeface="+mn-cs"/>
              </a:rPr>
              <a:t>Ofek</a:t>
            </a:r>
            <a:r>
              <a:rPr lang="en-GB" sz="1200" kern="1200" dirty="0" smtClean="0">
                <a:solidFill>
                  <a:schemeClr val="tx1"/>
                </a:solidFill>
                <a:latin typeface="+mn-lt"/>
                <a:ea typeface="+mn-ea"/>
                <a:cs typeface="+mn-cs"/>
              </a:rPr>
              <a:t> et al. 2010, </a:t>
            </a:r>
            <a:r>
              <a:rPr lang="en-GB" sz="1200" kern="1200" dirty="0" err="1" smtClean="0">
                <a:solidFill>
                  <a:schemeClr val="tx1"/>
                </a:solidFill>
                <a:latin typeface="+mn-lt"/>
                <a:ea typeface="+mn-ea"/>
                <a:cs typeface="+mn-cs"/>
              </a:rPr>
              <a:t>ApJ</a:t>
            </a:r>
            <a:r>
              <a:rPr lang="en-GB" sz="1200" kern="1200" dirty="0" smtClean="0">
                <a:solidFill>
                  <a:schemeClr val="tx1"/>
                </a:solidFill>
                <a:latin typeface="+mn-lt"/>
                <a:ea typeface="+mn-ea"/>
                <a:cs typeface="+mn-cs"/>
              </a:rPr>
              <a:t>, in press, </a:t>
            </a:r>
            <a:r>
              <a:rPr lang="en-GB" sz="1200" kern="1200" dirty="0" err="1" smtClean="0">
                <a:solidFill>
                  <a:schemeClr val="tx1"/>
                </a:solidFill>
                <a:latin typeface="+mn-lt"/>
                <a:ea typeface="+mn-ea"/>
                <a:cs typeface="+mn-cs"/>
              </a:rPr>
              <a:t>arXiv</a:t>
            </a:r>
            <a:r>
              <a:rPr lang="en-GB" sz="1200" kern="1200" dirty="0" smtClean="0">
                <a:solidFill>
                  <a:schemeClr val="tx1"/>
                </a:solidFill>
                <a:latin typeface="+mn-lt"/>
                <a:ea typeface="+mn-ea"/>
                <a:cs typeface="+mn-cs"/>
              </a:rPr>
              <a:t>/1009.5379). In addition, in some cases (explosions of extended red-supergiant progenitors) where the </a:t>
            </a:r>
            <a:r>
              <a:rPr lang="en-GB" sz="1200" kern="1200" dirty="0" err="1" smtClean="0">
                <a:solidFill>
                  <a:schemeClr val="tx1"/>
                </a:solidFill>
                <a:latin typeface="+mn-lt"/>
                <a:ea typeface="+mn-ea"/>
                <a:cs typeface="+mn-cs"/>
              </a:rPr>
              <a:t>radiative</a:t>
            </a:r>
            <a:r>
              <a:rPr lang="en-GB" sz="1200" kern="1200" dirty="0" smtClean="0">
                <a:solidFill>
                  <a:schemeClr val="tx1"/>
                </a:solidFill>
                <a:latin typeface="+mn-lt"/>
                <a:ea typeface="+mn-ea"/>
                <a:cs typeface="+mn-cs"/>
              </a:rPr>
              <a:t> cooling phase is prolonged and emitted radiation extends far enough to the red, high cadence PTF monitoring (carried out in the r-band) also provide useful detections (Arcavi et al. 2010, see Fig. 1 in part B1). </a:t>
            </a:r>
            <a:endParaRPr lang="en-US" sz="1200" kern="1200" dirty="0" smtClean="0">
              <a:solidFill>
                <a:schemeClr val="tx1"/>
              </a:solidFill>
              <a:latin typeface="+mn-lt"/>
              <a:ea typeface="+mn-ea"/>
              <a:cs typeface="+mn-cs"/>
            </a:endParaRPr>
          </a:p>
          <a:p>
            <a:endParaRPr lang="en-US" dirty="0" smtClean="0"/>
          </a:p>
          <a:p>
            <a:r>
              <a:rPr lang="en-US" dirty="0" err="1" smtClean="0"/>
              <a:t>Ofek</a:t>
            </a:r>
            <a:r>
              <a:rPr lang="en-US" dirty="0" smtClean="0"/>
              <a:t> et al. 2010: Fast UV rise indicates SB from dense CSM: 10^10 cm^-3</a:t>
            </a:r>
            <a:r>
              <a:rPr lang="en-US" baseline="0" dirty="0" smtClean="0"/>
              <a:t> and implies a high mass loss rate (0.1 </a:t>
            </a:r>
            <a:r>
              <a:rPr lang="en-US" baseline="0" dirty="0" err="1" smtClean="0"/>
              <a:t>M_sun</a:t>
            </a:r>
            <a:r>
              <a:rPr lang="en-US" baseline="0" dirty="0" smtClean="0"/>
              <a:t>/year) for a few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517B1B12-2D41-4E51-9717-36E6497B3A02}" type="slidenum">
              <a:rPr lang="en-US" smtClean="0"/>
              <a:pPr/>
              <a:t>13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2913549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recent numerical simulations of core-collapse explosions of single and binary progenitors</a:t>
            </a:r>
          </a:p>
          <a:p>
            <a:r>
              <a:rPr lang="en-US" sz="1200" b="0" i="0" u="none" strike="noStrike" kern="1200" baseline="0" dirty="0" smtClean="0">
                <a:solidFill>
                  <a:schemeClr val="tx1"/>
                </a:solidFill>
                <a:latin typeface="+mn-lt"/>
                <a:ea typeface="+mn-ea"/>
                <a:cs typeface="+mn-cs"/>
              </a:rPr>
              <a:t>of </a:t>
            </a:r>
            <a:r>
              <a:rPr lang="en-US" sz="1200" b="0" i="0" u="none" strike="noStrike" kern="1200" baseline="0" dirty="0" err="1" smtClean="0">
                <a:solidFill>
                  <a:schemeClr val="tx1"/>
                </a:solidFill>
                <a:latin typeface="+mn-lt"/>
                <a:ea typeface="+mn-ea"/>
                <a:cs typeface="+mn-cs"/>
              </a:rPr>
              <a:t>SNe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IIb</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Ib</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Dessart</a:t>
            </a:r>
            <a:r>
              <a:rPr lang="en-US" sz="1200" b="0" i="0" u="none" strike="noStrike" kern="1200" baseline="0" dirty="0" smtClean="0">
                <a:solidFill>
                  <a:schemeClr val="tx1"/>
                </a:solidFill>
                <a:latin typeface="+mn-lt"/>
                <a:ea typeface="+mn-ea"/>
                <a:cs typeface="+mn-cs"/>
              </a:rPr>
              <a:t> et al. (2011) predicted the existence a ∼ 10-day-long (∼ 10 times shorter</a:t>
            </a:r>
          </a:p>
          <a:p>
            <a:r>
              <a:rPr lang="en-US" sz="1200" b="0" i="0" u="none" strike="noStrike" kern="1200" baseline="0" dirty="0" smtClean="0">
                <a:solidFill>
                  <a:schemeClr val="tx1"/>
                </a:solidFill>
                <a:latin typeface="+mn-lt"/>
                <a:ea typeface="+mn-ea"/>
                <a:cs typeface="+mn-cs"/>
              </a:rPr>
              <a:t>than in </a:t>
            </a:r>
            <a:r>
              <a:rPr lang="en-US" sz="1200" b="0" i="0" u="none" strike="noStrike" kern="1200" baseline="0" dirty="0" err="1" smtClean="0">
                <a:solidFill>
                  <a:schemeClr val="tx1"/>
                </a:solidFill>
                <a:latin typeface="+mn-lt"/>
                <a:ea typeface="+mn-ea"/>
                <a:cs typeface="+mn-cs"/>
              </a:rPr>
              <a:t>SNe</a:t>
            </a:r>
            <a:r>
              <a:rPr lang="en-US" sz="1200" b="0" i="0" u="none" strike="noStrike" kern="1200" baseline="0" dirty="0" smtClean="0">
                <a:solidFill>
                  <a:schemeClr val="tx1"/>
                </a:solidFill>
                <a:latin typeface="+mn-lt"/>
                <a:ea typeface="+mn-ea"/>
                <a:cs typeface="+mn-cs"/>
              </a:rPr>
              <a:t> II-P) post-breakout3 plateau, with a luminosity of (1 − 5) × 107 L⊙ (∼ 10 times smaller</a:t>
            </a:r>
          </a:p>
          <a:p>
            <a:r>
              <a:rPr lang="en-US" sz="1200" b="0" i="0" u="none" strike="noStrike" kern="1200" baseline="0" dirty="0" smtClean="0">
                <a:solidFill>
                  <a:schemeClr val="tx1"/>
                </a:solidFill>
                <a:latin typeface="+mn-lt"/>
                <a:ea typeface="+mn-ea"/>
                <a:cs typeface="+mn-cs"/>
              </a:rPr>
              <a:t>than in </a:t>
            </a:r>
            <a:r>
              <a:rPr lang="en-US" sz="1200" b="0" i="0" u="none" strike="noStrike" kern="1200" baseline="0" dirty="0" err="1" smtClean="0">
                <a:solidFill>
                  <a:schemeClr val="tx1"/>
                </a:solidFill>
                <a:latin typeface="+mn-lt"/>
                <a:ea typeface="+mn-ea"/>
                <a:cs typeface="+mn-cs"/>
              </a:rPr>
              <a:t>SNe</a:t>
            </a:r>
            <a:r>
              <a:rPr lang="en-US" sz="1200" b="0" i="0" u="none" strike="noStrike" kern="1200" baseline="0" dirty="0" smtClean="0">
                <a:solidFill>
                  <a:schemeClr val="tx1"/>
                </a:solidFill>
                <a:latin typeface="+mn-lt"/>
                <a:ea typeface="+mn-ea"/>
                <a:cs typeface="+mn-cs"/>
              </a:rPr>
              <a:t> II-P). This plateau has the same origin as that observed in </a:t>
            </a:r>
            <a:r>
              <a:rPr lang="en-US" sz="1200" b="0" i="0" u="none" strike="noStrike" kern="1200" baseline="0" dirty="0" err="1" smtClean="0">
                <a:solidFill>
                  <a:schemeClr val="tx1"/>
                </a:solidFill>
                <a:latin typeface="+mn-lt"/>
                <a:ea typeface="+mn-ea"/>
                <a:cs typeface="+mn-cs"/>
              </a:rPr>
              <a:t>SNe</a:t>
            </a:r>
            <a:r>
              <a:rPr lang="en-US" sz="1200" b="0" i="0" u="none" strike="noStrike" kern="1200" baseline="0" dirty="0" smtClean="0">
                <a:solidFill>
                  <a:schemeClr val="tx1"/>
                </a:solidFill>
                <a:latin typeface="+mn-lt"/>
                <a:ea typeface="+mn-ea"/>
                <a:cs typeface="+mn-cs"/>
              </a:rPr>
              <a:t> II-P4, but in the case of</a:t>
            </a:r>
          </a:p>
          <a:p>
            <a:r>
              <a:rPr lang="en-US" sz="1200" b="0" i="0" u="none" strike="noStrike" kern="1200" baseline="0" dirty="0" err="1" smtClean="0">
                <a:solidFill>
                  <a:schemeClr val="tx1"/>
                </a:solidFill>
                <a:latin typeface="+mn-lt"/>
                <a:ea typeface="+mn-ea"/>
                <a:cs typeface="+mn-cs"/>
              </a:rPr>
              <a:t>SNe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IIb</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Ib</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Ic</a:t>
            </a:r>
            <a:r>
              <a:rPr lang="en-US" sz="1200" b="0" i="0" u="none" strike="noStrike" kern="1200" baseline="0" dirty="0" smtClean="0">
                <a:solidFill>
                  <a:schemeClr val="tx1"/>
                </a:solidFill>
                <a:latin typeface="+mn-lt"/>
                <a:ea typeface="+mn-ea"/>
                <a:cs typeface="+mn-cs"/>
              </a:rPr>
              <a:t> it is predicted to have a smaller duration and luminosity because of a more compact</a:t>
            </a:r>
          </a:p>
          <a:p>
            <a:r>
              <a:rPr lang="en-US" sz="1200" b="0" i="0" u="none" strike="noStrike" kern="1200" baseline="0" dirty="0" smtClean="0">
                <a:solidFill>
                  <a:schemeClr val="tx1"/>
                </a:solidFill>
                <a:latin typeface="+mn-lt"/>
                <a:ea typeface="+mn-ea"/>
                <a:cs typeface="+mn-cs"/>
              </a:rPr>
              <a:t>progenitor.</a:t>
            </a:r>
            <a:endParaRPr lang="he-IL" sz="1200" b="0" i="0" u="none" strike="noStrike" kern="1200" baseline="0" dirty="0" smtClean="0">
              <a:solidFill>
                <a:schemeClr val="tx1"/>
              </a:solidFill>
              <a:latin typeface="+mn-lt"/>
              <a:ea typeface="+mn-ea"/>
              <a:cs typeface="+mn-cs"/>
            </a:endParaRPr>
          </a:p>
          <a:p>
            <a:endParaRPr lang="he-I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PTF 10vgv we can exclude the presence of a post-breakout plateau with luminosity greater</a:t>
            </a:r>
          </a:p>
          <a:p>
            <a:r>
              <a:rPr lang="en-US" sz="1200" b="0" i="0" u="none" strike="noStrike" kern="1200" baseline="0" dirty="0" smtClean="0">
                <a:solidFill>
                  <a:schemeClr val="tx1"/>
                </a:solidFill>
                <a:latin typeface="+mn-lt"/>
                <a:ea typeface="+mn-ea"/>
                <a:cs typeface="+mn-cs"/>
              </a:rPr>
              <a:t>than the one of the compact progenitor model Bmi25mf5p09z1 (Figure 2, lower panel). We thus</a:t>
            </a:r>
          </a:p>
          <a:p>
            <a:r>
              <a:rPr lang="en-US" sz="1200" b="0" i="0" u="none" strike="noStrike" kern="1200" baseline="0" dirty="0" smtClean="0">
                <a:solidFill>
                  <a:schemeClr val="tx1"/>
                </a:solidFill>
                <a:latin typeface="+mn-lt"/>
                <a:ea typeface="+mn-ea"/>
                <a:cs typeface="+mn-cs"/>
              </a:rPr>
              <a:t>derive </a:t>
            </a:r>
            <a:r>
              <a:rPr lang="en-US" sz="1200" b="0" i="1" u="none" strike="noStrike" kern="1200" baseline="0" dirty="0" smtClean="0">
                <a:solidFill>
                  <a:schemeClr val="tx1"/>
                </a:solidFill>
                <a:latin typeface="+mn-lt"/>
                <a:ea typeface="+mn-ea"/>
                <a:cs typeface="+mn-cs"/>
              </a:rPr>
              <a:t>R </a:t>
            </a:r>
            <a:r>
              <a:rPr lang="en-US" sz="1200" b="0" i="0" u="none" strike="noStrike" kern="1200" baseline="0" dirty="0" smtClean="0">
                <a:solidFill>
                  <a:schemeClr val="tx1"/>
                </a:solidFill>
                <a:latin typeface="+mn-lt"/>
                <a:ea typeface="+mn-ea"/>
                <a:cs typeface="+mn-cs"/>
              </a:rPr>
              <a:t>. 4.4 R⊙ for the radius of PTF 10vgv progenitor. However, the stellar models analyzed</a:t>
            </a:r>
          </a:p>
          <a:p>
            <a:r>
              <a:rPr lang="en-US" sz="1200" b="0" i="0" u="none" strike="noStrike" kern="1200" baseline="0" dirty="0" smtClean="0">
                <a:solidFill>
                  <a:schemeClr val="tx1"/>
                </a:solidFill>
                <a:latin typeface="+mn-lt"/>
                <a:ea typeface="+mn-ea"/>
                <a:cs typeface="+mn-cs"/>
              </a:rPr>
              <a:t>by </a:t>
            </a:r>
            <a:r>
              <a:rPr lang="en-US" sz="1200" b="0" i="0" u="none" strike="noStrike" kern="1200" baseline="0" dirty="0" err="1" smtClean="0">
                <a:solidFill>
                  <a:schemeClr val="tx1"/>
                </a:solidFill>
                <a:latin typeface="+mn-lt"/>
                <a:ea typeface="+mn-ea"/>
                <a:cs typeface="+mn-cs"/>
              </a:rPr>
              <a:t>Dessart</a:t>
            </a:r>
            <a:r>
              <a:rPr lang="en-US" sz="1200" b="0" i="0" u="none" strike="noStrike" kern="1200" baseline="0" dirty="0" smtClean="0">
                <a:solidFill>
                  <a:schemeClr val="tx1"/>
                </a:solidFill>
                <a:latin typeface="+mn-lt"/>
                <a:ea typeface="+mn-ea"/>
                <a:cs typeface="+mn-cs"/>
              </a:rPr>
              <a:t> et al. (2011) have </a:t>
            </a:r>
            <a:r>
              <a:rPr lang="en-US" sz="1200" b="0" i="1" u="none" strike="noStrike" kern="1200" baseline="0" dirty="0" smtClean="0">
                <a:solidFill>
                  <a:schemeClr val="tx1"/>
                </a:solidFill>
                <a:latin typeface="+mn-lt"/>
                <a:ea typeface="+mn-ea"/>
                <a:cs typeface="+mn-cs"/>
              </a:rPr>
              <a:t>E</a:t>
            </a:r>
            <a:r>
              <a:rPr lang="en-US" sz="1200" b="0" i="0" u="none" strike="noStrike" kern="1200" baseline="0" dirty="0" smtClean="0">
                <a:solidFill>
                  <a:schemeClr val="tx1"/>
                </a:solidFill>
                <a:latin typeface="+mn-lt"/>
                <a:ea typeface="+mn-ea"/>
                <a:cs typeface="+mn-cs"/>
              </a:rPr>
              <a:t>K/</a:t>
            </a:r>
            <a:r>
              <a:rPr lang="en-US" sz="1200" b="0" i="1" u="none" strike="noStrike" kern="1200" baseline="0" dirty="0" err="1" smtClean="0">
                <a:solidFill>
                  <a:schemeClr val="tx1"/>
                </a:solidFill>
                <a:latin typeface="+mn-lt"/>
                <a:ea typeface="+mn-ea"/>
                <a:cs typeface="+mn-cs"/>
              </a:rPr>
              <a:t>M</a:t>
            </a:r>
            <a:r>
              <a:rPr lang="en-US" sz="1200" b="0" i="0" u="none" strike="noStrike" kern="1200" baseline="0" dirty="0" err="1" smtClean="0">
                <a:solidFill>
                  <a:schemeClr val="tx1"/>
                </a:solidFill>
                <a:latin typeface="+mn-lt"/>
                <a:ea typeface="+mn-ea"/>
                <a:cs typeface="+mn-cs"/>
              </a:rPr>
              <a:t>ej</a:t>
            </a:r>
            <a:r>
              <a:rPr lang="en-US" sz="1200" b="0" i="0" u="none" strike="noStrike" kern="1200" baseline="0" dirty="0" smtClean="0">
                <a:solidFill>
                  <a:schemeClr val="tx1"/>
                </a:solidFill>
                <a:latin typeface="+mn-lt"/>
                <a:ea typeface="+mn-ea"/>
                <a:cs typeface="+mn-cs"/>
              </a:rPr>
              <a:t> lower than we derive here, and a high surface He fraction.</a:t>
            </a:r>
          </a:p>
          <a:p>
            <a:r>
              <a:rPr lang="en-US" sz="1200" b="0" i="0" u="none" strike="noStrike" kern="1200" baseline="0" dirty="0" smtClean="0">
                <a:solidFill>
                  <a:schemeClr val="tx1"/>
                </a:solidFill>
                <a:latin typeface="+mn-lt"/>
                <a:ea typeface="+mn-ea"/>
                <a:cs typeface="+mn-cs"/>
              </a:rPr>
              <a:t>So the bound on the progenitor radius derived from the comparison with these models is likely</a:t>
            </a:r>
          </a:p>
          <a:p>
            <a:r>
              <a:rPr lang="en-US" sz="1200" b="0" i="0" u="none" strike="noStrike" kern="1200" baseline="0" dirty="0" smtClean="0">
                <a:solidFill>
                  <a:schemeClr val="tx1"/>
                </a:solidFill>
                <a:latin typeface="+mn-lt"/>
                <a:ea typeface="+mn-ea"/>
                <a:cs typeface="+mn-cs"/>
              </a:rPr>
              <a:t>over-estimated.</a:t>
            </a:r>
          </a:p>
          <a:p>
            <a:r>
              <a:rPr lang="en-US" sz="1200" b="0" i="0" u="none" strike="noStrike" kern="1200" baseline="0" dirty="0" smtClean="0">
                <a:solidFill>
                  <a:schemeClr val="tx1"/>
                </a:solidFill>
                <a:latin typeface="+mn-lt"/>
                <a:ea typeface="+mn-ea"/>
                <a:cs typeface="+mn-cs"/>
              </a:rPr>
              <a:t>Similar limits (</a:t>
            </a:r>
            <a:r>
              <a:rPr lang="en-US" sz="1200" b="0" i="1" u="none" strike="noStrike" kern="1200" baseline="0" dirty="0" smtClean="0">
                <a:solidFill>
                  <a:schemeClr val="tx1"/>
                </a:solidFill>
                <a:latin typeface="+mn-lt"/>
                <a:ea typeface="+mn-ea"/>
                <a:cs typeface="+mn-cs"/>
              </a:rPr>
              <a:t>R </a:t>
            </a:r>
            <a:r>
              <a:rPr lang="en-US" sz="1200" b="0" i="0" u="none" strike="noStrike" kern="1200" baseline="0" dirty="0" smtClean="0">
                <a:solidFill>
                  <a:schemeClr val="tx1"/>
                </a:solidFill>
                <a:latin typeface="+mn-lt"/>
                <a:ea typeface="+mn-ea"/>
                <a:cs typeface="+mn-cs"/>
              </a:rPr>
              <a:t>. 5 R⊙) can be derived using the predictions by </a:t>
            </a:r>
            <a:r>
              <a:rPr lang="en-US" sz="1200" b="0" i="0" u="none" strike="noStrike" kern="1200" baseline="0" dirty="0" err="1" smtClean="0">
                <a:solidFill>
                  <a:schemeClr val="tx1"/>
                </a:solidFill>
                <a:latin typeface="+mn-lt"/>
                <a:ea typeface="+mn-ea"/>
                <a:cs typeface="+mn-cs"/>
              </a:rPr>
              <a:t>Nakar</a:t>
            </a:r>
            <a:r>
              <a:rPr lang="en-US" sz="1200" b="0" i="0" u="none" strike="noStrike" kern="1200" baseline="0" dirty="0" smtClean="0">
                <a:solidFill>
                  <a:schemeClr val="tx1"/>
                </a:solidFill>
                <a:latin typeface="+mn-lt"/>
                <a:ea typeface="+mn-ea"/>
                <a:cs typeface="+mn-cs"/>
              </a:rPr>
              <a:t> &amp; Sari (2010; black</a:t>
            </a:r>
          </a:p>
          <a:p>
            <a:r>
              <a:rPr lang="en-US" sz="1200" b="0" i="0" u="none" strike="noStrike" kern="1200" baseline="0" dirty="0" smtClean="0">
                <a:solidFill>
                  <a:schemeClr val="tx1"/>
                </a:solidFill>
                <a:latin typeface="+mn-lt"/>
                <a:ea typeface="+mn-ea"/>
                <a:cs typeface="+mn-cs"/>
              </a:rPr>
              <a:t>line in their Figure 3). But this model is accurate only up to . 11 </a:t>
            </a:r>
            <a:r>
              <a:rPr lang="en-US" sz="1200" b="0" i="0" u="none" strike="noStrike" kern="1200" baseline="0" dirty="0" err="1" smtClean="0">
                <a:solidFill>
                  <a:schemeClr val="tx1"/>
                </a:solidFill>
                <a:latin typeface="+mn-lt"/>
                <a:ea typeface="+mn-ea"/>
                <a:cs typeface="+mn-cs"/>
              </a:rPr>
              <a:t>hr</a:t>
            </a:r>
            <a:r>
              <a:rPr lang="en-US" sz="1200" b="0" i="0" u="none" strike="noStrike" kern="1200" baseline="0" dirty="0" smtClean="0">
                <a:solidFill>
                  <a:schemeClr val="tx1"/>
                </a:solidFill>
                <a:latin typeface="+mn-lt"/>
                <a:ea typeface="+mn-ea"/>
                <a:cs typeface="+mn-cs"/>
              </a:rPr>
              <a:t> after the explosion, since</a:t>
            </a:r>
          </a:p>
          <a:p>
            <a:r>
              <a:rPr lang="en-US" sz="1200" b="0" i="0" u="none" strike="noStrike" kern="1200" baseline="0" dirty="0" smtClean="0">
                <a:solidFill>
                  <a:schemeClr val="tx1"/>
                </a:solidFill>
                <a:latin typeface="+mn-lt"/>
                <a:ea typeface="+mn-ea"/>
                <a:cs typeface="+mn-cs"/>
              </a:rPr>
              <a:t>recombination is not treated.</a:t>
            </a:r>
          </a:p>
          <a:p>
            <a:r>
              <a:rPr lang="en-US" sz="1200" b="0" i="0" u="none" strike="noStrike" kern="1200" baseline="0" dirty="0" smtClean="0">
                <a:solidFill>
                  <a:schemeClr val="tx1"/>
                </a:solidFill>
                <a:latin typeface="+mn-lt"/>
                <a:ea typeface="+mn-ea"/>
                <a:cs typeface="+mn-cs"/>
              </a:rPr>
              <a:t>Using </a:t>
            </a:r>
            <a:r>
              <a:rPr lang="en-US" sz="1200" b="0" i="1" u="none" strike="noStrike" kern="1200" baseline="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ej,10vgv = (1.5 ± 0.3)M⊙ and </a:t>
            </a:r>
            <a:r>
              <a:rPr lang="en-US" sz="1200" b="0" i="1" u="none" strike="noStrike" kern="1200" baseline="0" dirty="0" smtClean="0">
                <a:solidFill>
                  <a:schemeClr val="tx1"/>
                </a:solidFill>
                <a:latin typeface="+mn-lt"/>
                <a:ea typeface="+mn-ea"/>
                <a:cs typeface="+mn-cs"/>
              </a:rPr>
              <a:t>E</a:t>
            </a:r>
            <a:r>
              <a:rPr lang="en-US" sz="1200" b="0" i="0" u="none" strike="noStrike" kern="1200" baseline="0" dirty="0" smtClean="0">
                <a:solidFill>
                  <a:schemeClr val="tx1"/>
                </a:solidFill>
                <a:latin typeface="+mn-lt"/>
                <a:ea typeface="+mn-ea"/>
                <a:cs typeface="+mn-cs"/>
              </a:rPr>
              <a:t>K,10vgv = (0.9 ± 0.3) × 1051 erg, as derived above, the</a:t>
            </a:r>
          </a:p>
          <a:p>
            <a:r>
              <a:rPr lang="en-US" sz="1200" b="0" i="0" u="none" strike="noStrike" kern="1200" baseline="0" dirty="0" smtClean="0">
                <a:solidFill>
                  <a:schemeClr val="tx1"/>
                </a:solidFill>
                <a:latin typeface="+mn-lt"/>
                <a:ea typeface="+mn-ea"/>
                <a:cs typeface="+mn-cs"/>
              </a:rPr>
              <a:t>tightest constraint, </a:t>
            </a:r>
            <a:r>
              <a:rPr lang="en-US" sz="1200" b="0" i="1" u="none" strike="noStrike" kern="1200" baseline="0" dirty="0" smtClean="0">
                <a:solidFill>
                  <a:schemeClr val="tx1"/>
                </a:solidFill>
                <a:latin typeface="+mn-lt"/>
                <a:ea typeface="+mn-ea"/>
                <a:cs typeface="+mn-cs"/>
              </a:rPr>
              <a:t>R </a:t>
            </a:r>
            <a:r>
              <a:rPr lang="en-US" sz="1200" b="0" i="0" u="none" strike="noStrike" kern="1200" baseline="0" dirty="0" smtClean="0">
                <a:solidFill>
                  <a:schemeClr val="tx1"/>
                </a:solidFill>
                <a:latin typeface="+mn-lt"/>
                <a:ea typeface="+mn-ea"/>
                <a:cs typeface="+mn-cs"/>
              </a:rPr>
              <a:t>. 0.7 R⊙, is obtained from the C/O model of </a:t>
            </a:r>
            <a:r>
              <a:rPr lang="en-US" sz="1200" b="0" i="0" u="none" strike="noStrike" kern="1200" baseline="0" dirty="0" err="1" smtClean="0">
                <a:solidFill>
                  <a:schemeClr val="tx1"/>
                </a:solidFill>
                <a:latin typeface="+mn-lt"/>
                <a:ea typeface="+mn-ea"/>
                <a:cs typeface="+mn-cs"/>
              </a:rPr>
              <a:t>Rabinak</a:t>
            </a:r>
            <a:r>
              <a:rPr lang="en-US" sz="1200" b="0" i="0" u="none" strike="noStrike" kern="1200" baseline="0" dirty="0" smtClean="0">
                <a:solidFill>
                  <a:schemeClr val="tx1"/>
                </a:solidFill>
                <a:latin typeface="+mn-lt"/>
                <a:ea typeface="+mn-ea"/>
                <a:cs typeface="+mn-cs"/>
              </a:rPr>
              <a:t> &amp; Waxman (2011),</a:t>
            </a:r>
          </a:p>
          <a:p>
            <a:r>
              <a:rPr lang="en-US" sz="1200" b="0" i="0" u="none" strike="noStrike" kern="1200" baseline="0" dirty="0" smtClean="0">
                <a:solidFill>
                  <a:schemeClr val="tx1"/>
                </a:solidFill>
                <a:latin typeface="+mn-lt"/>
                <a:ea typeface="+mn-ea"/>
                <a:cs typeface="+mn-cs"/>
              </a:rPr>
              <a:t>that accounts for the dependence of the opacity on the envelope composition. The same model, for</a:t>
            </a:r>
          </a:p>
          <a:p>
            <a:r>
              <a:rPr lang="en-US" sz="1200" b="0" i="0" u="none" strike="noStrike" kern="1200" baseline="0" dirty="0" smtClean="0">
                <a:solidFill>
                  <a:schemeClr val="tx1"/>
                </a:solidFill>
                <a:latin typeface="+mn-lt"/>
                <a:ea typeface="+mn-ea"/>
                <a:cs typeface="+mn-cs"/>
              </a:rPr>
              <a:t>an envelope composed of mostly He, gives us </a:t>
            </a:r>
            <a:r>
              <a:rPr lang="en-US" sz="1200" b="0" i="1" u="none" strike="noStrike" kern="1200" baseline="0" dirty="0" smtClean="0">
                <a:solidFill>
                  <a:schemeClr val="tx1"/>
                </a:solidFill>
                <a:latin typeface="+mn-lt"/>
                <a:ea typeface="+mn-ea"/>
                <a:cs typeface="+mn-cs"/>
              </a:rPr>
              <a:t>R </a:t>
            </a:r>
            <a:r>
              <a:rPr lang="en-US" sz="1200" b="0" i="0" u="none" strike="noStrike" kern="1200" baseline="0" dirty="0" smtClean="0">
                <a:solidFill>
                  <a:schemeClr val="tx1"/>
                </a:solidFill>
                <a:latin typeface="+mn-lt"/>
                <a:ea typeface="+mn-ea"/>
                <a:cs typeface="+mn-cs"/>
              </a:rPr>
              <a:t>. 1.3 R⊙. Thus, </a:t>
            </a:r>
            <a:r>
              <a:rPr lang="en-US" sz="1200" b="0" i="1" u="none" strike="noStrike" kern="1200" baseline="0" dirty="0" smtClean="0">
                <a:solidFill>
                  <a:schemeClr val="tx1"/>
                </a:solidFill>
                <a:latin typeface="+mn-lt"/>
                <a:ea typeface="+mn-ea"/>
                <a:cs typeface="+mn-cs"/>
              </a:rPr>
              <a:t>R </a:t>
            </a:r>
            <a:r>
              <a:rPr lang="en-US" sz="1200" b="0" i="0" u="none" strike="noStrike" kern="1200" baseline="0" dirty="0" smtClean="0">
                <a:solidFill>
                  <a:schemeClr val="tx1"/>
                </a:solidFill>
                <a:latin typeface="+mn-lt"/>
                <a:ea typeface="+mn-ea"/>
                <a:cs typeface="+mn-cs"/>
              </a:rPr>
              <a:t>. 1 R⊙ is a reasonable estimate</a:t>
            </a:r>
          </a:p>
          <a:p>
            <a:r>
              <a:rPr lang="en-US" sz="1200" b="0" i="0" u="none" strike="noStrike" kern="1200" baseline="0" dirty="0" smtClean="0">
                <a:solidFill>
                  <a:schemeClr val="tx1"/>
                </a:solidFill>
                <a:latin typeface="+mn-lt"/>
                <a:ea typeface="+mn-ea"/>
                <a:cs typeface="+mn-cs"/>
              </a:rPr>
              <a:t>(considering that progenitors of type </a:t>
            </a:r>
            <a:r>
              <a:rPr lang="en-US" sz="1200" b="0" i="0" u="none" strike="noStrike" kern="1200" baseline="0" dirty="0" err="1" smtClean="0">
                <a:solidFill>
                  <a:schemeClr val="tx1"/>
                </a:solidFill>
                <a:latin typeface="+mn-lt"/>
                <a:ea typeface="+mn-ea"/>
                <a:cs typeface="+mn-cs"/>
              </a:rPr>
              <a:t>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SNe</a:t>
            </a:r>
            <a:r>
              <a:rPr lang="en-US" sz="1200" b="0" i="0" u="none" strike="noStrike" kern="1200" baseline="0" dirty="0" smtClean="0">
                <a:solidFill>
                  <a:schemeClr val="tx1"/>
                </a:solidFill>
                <a:latin typeface="+mn-lt"/>
                <a:ea typeface="+mn-ea"/>
                <a:cs typeface="+mn-cs"/>
              </a:rPr>
              <a:t> may contain a small fraction of He in the outer layers;</a:t>
            </a:r>
          </a:p>
          <a:p>
            <a:r>
              <a:rPr lang="en-US" sz="1200" b="0" i="0" u="none" strike="noStrike" kern="1200" baseline="0" dirty="0" err="1" smtClean="0">
                <a:solidFill>
                  <a:schemeClr val="tx1"/>
                </a:solidFill>
                <a:latin typeface="+mn-lt"/>
                <a:ea typeface="+mn-ea"/>
                <a:cs typeface="+mn-cs"/>
              </a:rPr>
              <a:t>Georgy</a:t>
            </a:r>
            <a:r>
              <a:rPr lang="en-US" sz="1200" b="0" i="0" u="none" strike="noStrike" kern="1200" baseline="0" dirty="0" smtClean="0">
                <a:solidFill>
                  <a:schemeClr val="tx1"/>
                </a:solidFill>
                <a:latin typeface="+mn-lt"/>
                <a:ea typeface="+mn-ea"/>
                <a:cs typeface="+mn-cs"/>
              </a:rPr>
              <a:t> et al. 2009).</a:t>
            </a:r>
            <a:endParaRPr lang="en-US" dirty="0"/>
          </a:p>
        </p:txBody>
      </p:sp>
      <p:sp>
        <p:nvSpPr>
          <p:cNvPr id="4" name="Slide Number Placeholder 3"/>
          <p:cNvSpPr>
            <a:spLocks noGrp="1"/>
          </p:cNvSpPr>
          <p:nvPr>
            <p:ph type="sldNum" sz="quarter" idx="10"/>
          </p:nvPr>
        </p:nvSpPr>
        <p:spPr/>
        <p:txBody>
          <a:bodyPr/>
          <a:lstStyle/>
          <a:p>
            <a:fld id="{517B1B12-2D41-4E51-9717-36E6497B3A02}" type="slidenum">
              <a:rPr lang="en-US" smtClean="0"/>
              <a:pPr/>
              <a:t>15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879125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pPr>
            <a:r>
              <a:rPr lang="en-US" sz="1200" dirty="0" smtClean="0">
                <a:solidFill>
                  <a:prstClr val="black"/>
                </a:solidFill>
                <a:effectLst/>
                <a:latin typeface="+mn-lt"/>
                <a:ea typeface="+mn-ea"/>
                <a:cs typeface="+mn-cs"/>
              </a:rPr>
              <a:t>Size constraints:</a:t>
            </a:r>
          </a:p>
          <a:p>
            <a:pPr defTabSz="457200" eaLnBrk="1" fontAlgn="auto" hangingPunct="1">
              <a:spcBef>
                <a:spcPts val="0"/>
              </a:spcBef>
              <a:spcAft>
                <a:spcPts val="0"/>
              </a:spcAft>
            </a:pPr>
            <a:r>
              <a:rPr lang="en-US" sz="1200" dirty="0" smtClean="0">
                <a:solidFill>
                  <a:prstClr val="black"/>
                </a:solidFill>
                <a:effectLst/>
                <a:latin typeface="+mn-lt"/>
                <a:ea typeface="+mn-ea"/>
                <a:cs typeface="+mn-cs"/>
              </a:rPr>
              <a:t>R&lt;0.02R</a:t>
            </a:r>
            <a:r>
              <a:rPr lang="en-US" sz="1200" baseline="-25000" dirty="0" smtClean="0">
                <a:solidFill>
                  <a:prstClr val="black"/>
                </a:solidFill>
                <a:effectLst/>
                <a:latin typeface="Wingdings"/>
                <a:ea typeface="Wingdings"/>
                <a:cs typeface="Wingdings"/>
                <a:sym typeface="Wingdings"/>
              </a:rPr>
              <a:t></a:t>
            </a:r>
          </a:p>
          <a:p>
            <a:pPr defTabSz="457200" eaLnBrk="1" fontAlgn="auto" hangingPunct="1">
              <a:spcBef>
                <a:spcPts val="0"/>
              </a:spcBef>
              <a:spcAft>
                <a:spcPts val="0"/>
              </a:spcAft>
            </a:pPr>
            <a:endParaRPr lang="en-US" sz="1200" baseline="-25000" dirty="0" smtClean="0">
              <a:solidFill>
                <a:prstClr val="black"/>
              </a:solidFill>
              <a:effectLst/>
              <a:latin typeface="Wingdings"/>
              <a:ea typeface="Wingdings"/>
              <a:cs typeface="Wingdings"/>
              <a:sym typeface="Wingdings"/>
            </a:endParaRPr>
          </a:p>
          <a:p>
            <a:pPr defTabSz="457200" eaLnBrk="1" fontAlgn="auto" hangingPunct="1">
              <a:spcBef>
                <a:spcPts val="0"/>
              </a:spcBef>
              <a:spcAft>
                <a:spcPts val="0"/>
              </a:spcAft>
            </a:pPr>
            <a:endParaRPr lang="en-US" sz="1200" baseline="-25000" dirty="0" smtClean="0">
              <a:solidFill>
                <a:prstClr val="black"/>
              </a:solidFill>
              <a:effectLst/>
              <a:latin typeface="Wingdings"/>
              <a:ea typeface="Wingdings"/>
              <a:cs typeface="Wingdings"/>
              <a:sym typeface="Wingdings"/>
            </a:endParaRPr>
          </a:p>
          <a:p>
            <a:pPr defTabSz="457200" eaLnBrk="1" fontAlgn="auto" hangingPunct="1">
              <a:spcBef>
                <a:spcPts val="0"/>
              </a:spcBef>
              <a:spcAft>
                <a:spcPts val="0"/>
              </a:spcAft>
            </a:pPr>
            <a:r>
              <a:rPr lang="en-US" sz="1200" dirty="0" smtClean="0">
                <a:effectLst/>
                <a:latin typeface="+mn-lt"/>
                <a:ea typeface="Wingdings"/>
                <a:cs typeface="Wingdings"/>
                <a:sym typeface="Wingdings"/>
              </a:rPr>
              <a:t>Coupled with the carbon in the very-early spectra, progenitor must have been a CO white dwarf</a:t>
            </a:r>
            <a:endParaRPr lang="en-US" sz="1200" dirty="0" smtClean="0">
              <a:effectLst/>
              <a:latin typeface="+mn-lt"/>
            </a:endParaRPr>
          </a:p>
          <a:p>
            <a:endParaRPr lang="en-US" dirty="0"/>
          </a:p>
        </p:txBody>
      </p:sp>
      <p:sp>
        <p:nvSpPr>
          <p:cNvPr id="4" name="Slide Number Placeholder 3"/>
          <p:cNvSpPr>
            <a:spLocks noGrp="1"/>
          </p:cNvSpPr>
          <p:nvPr>
            <p:ph type="sldNum" sz="quarter" idx="10"/>
          </p:nvPr>
        </p:nvSpPr>
        <p:spPr/>
        <p:txBody>
          <a:bodyPr/>
          <a:lstStyle/>
          <a:p>
            <a:fld id="{517B1B12-2D41-4E51-9717-36E6497B3A02}" type="slidenum">
              <a:rPr lang="en-US" smtClean="0"/>
              <a:pPr/>
              <a:t>16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0819570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PTF10gva</a:t>
            </a:r>
          </a:p>
          <a:p>
            <a:r>
              <a:rPr lang="en-US" dirty="0" smtClean="0"/>
              <a:t>Top: </a:t>
            </a:r>
            <a:r>
              <a:rPr lang="en-GB" sz="1200" kern="1200" dirty="0" smtClean="0">
                <a:solidFill>
                  <a:schemeClr val="tx1"/>
                </a:solidFill>
                <a:latin typeface="+mn-lt"/>
                <a:ea typeface="+mn-ea"/>
                <a:cs typeface="+mn-cs"/>
              </a:rPr>
              <a:t>The optical-UV spectral energy distribution of  PTF10gva from a combination of a Keck spectrum obtained shortly after discovery (same night; black) combined with rapid </a:t>
            </a:r>
            <a:r>
              <a:rPr lang="en-GB" sz="1200" kern="1200" dirty="0" err="1" smtClean="0">
                <a:solidFill>
                  <a:schemeClr val="tx1"/>
                </a:solidFill>
                <a:latin typeface="+mn-lt"/>
                <a:ea typeface="+mn-ea"/>
                <a:cs typeface="+mn-cs"/>
              </a:rPr>
              <a:t>ToO</a:t>
            </a:r>
            <a:r>
              <a:rPr lang="en-GB"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Swift</a:t>
            </a:r>
            <a:r>
              <a:rPr lang="en-GB" sz="1200" kern="1200" dirty="0" smtClean="0">
                <a:solidFill>
                  <a:schemeClr val="tx1"/>
                </a:solidFill>
                <a:latin typeface="+mn-lt"/>
                <a:ea typeface="+mn-ea"/>
                <a:cs typeface="+mn-cs"/>
              </a:rPr>
              <a:t> photometry (magenta diamonds; from </a:t>
            </a:r>
            <a:r>
              <a:rPr lang="en-GB" sz="1200" kern="1200" dirty="0" err="1" smtClean="0">
                <a:solidFill>
                  <a:schemeClr val="tx1"/>
                </a:solidFill>
                <a:latin typeface="+mn-lt"/>
                <a:ea typeface="+mn-ea"/>
                <a:cs typeface="+mn-cs"/>
              </a:rPr>
              <a:t>Cenko</a:t>
            </a:r>
            <a:r>
              <a:rPr lang="en-GB" sz="1200" kern="1200" dirty="0" smtClean="0">
                <a:solidFill>
                  <a:schemeClr val="tx1"/>
                </a:solidFill>
                <a:latin typeface="+mn-lt"/>
                <a:ea typeface="+mn-ea"/>
                <a:cs typeface="+mn-cs"/>
              </a:rPr>
              <a:t> et al. 2010). Our data show an extremely hot (~24,000 Kelvin, dashed cyan curve), yet thermal spectrum; even earlier spectra should reveal non-thermal components expected by recent theoretical work (Katz et al. 2010; </a:t>
            </a:r>
            <a:r>
              <a:rPr lang="en-GB" sz="1200" kern="1200" dirty="0" err="1" smtClean="0">
                <a:solidFill>
                  <a:schemeClr val="tx1"/>
                </a:solidFill>
                <a:latin typeface="+mn-lt"/>
                <a:ea typeface="+mn-ea"/>
                <a:cs typeface="+mn-cs"/>
              </a:rPr>
              <a:t>Nakar</a:t>
            </a:r>
            <a:r>
              <a:rPr lang="en-GB" sz="1200" kern="1200" dirty="0" smtClean="0">
                <a:solidFill>
                  <a:schemeClr val="tx1"/>
                </a:solidFill>
                <a:latin typeface="+mn-lt"/>
                <a:ea typeface="+mn-ea"/>
                <a:cs typeface="+mn-cs"/>
              </a:rPr>
              <a:t> &amp; Sari 2010), should such components exist. </a:t>
            </a:r>
            <a:endParaRPr lang="en-US" dirty="0" smtClean="0"/>
          </a:p>
          <a:p>
            <a:endParaRPr lang="en-US" dirty="0"/>
          </a:p>
        </p:txBody>
      </p:sp>
      <p:sp>
        <p:nvSpPr>
          <p:cNvPr id="4" name="Slide Number Placeholder 3"/>
          <p:cNvSpPr>
            <a:spLocks noGrp="1"/>
          </p:cNvSpPr>
          <p:nvPr>
            <p:ph type="sldNum" sz="quarter" idx="10"/>
          </p:nvPr>
        </p:nvSpPr>
        <p:spPr/>
        <p:txBody>
          <a:bodyPr/>
          <a:lstStyle/>
          <a:p>
            <a:fld id="{517B1B12-2D41-4E51-9717-36E6497B3A02}" type="slidenum">
              <a:rPr lang="en-US" smtClean="0"/>
              <a:pPr/>
              <a:t>18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19748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0"/>
          </p:nvPr>
        </p:nvSpPr>
        <p:spPr/>
        <p:txBody>
          <a:bodyPr/>
          <a:lstStyle/>
          <a:p>
            <a:endParaRPr lang="en-US"/>
          </a:p>
        </p:txBody>
      </p:sp>
      <p:sp>
        <p:nvSpPr>
          <p:cNvPr id="7" name="Header Placeholder 6"/>
          <p:cNvSpPr>
            <a:spLocks noGrp="1"/>
          </p:cNvSpPr>
          <p:nvPr>
            <p:ph type="hdr" sz="quarter" idx="11"/>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5841541"/>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86775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B5F0FC-C9AB-5546-BB30-E642D98C3823}" type="datetimeFigureOut">
              <a:rPr lang="en-US" smtClean="0"/>
              <a:pPr/>
              <a:t>10/28/12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7E932-7605-A74F-8177-244F4DB705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5F0FC-C9AB-5546-BB30-E642D98C3823}" type="datetimeFigureOut">
              <a:rPr lang="en-US" smtClean="0"/>
              <a:pPr/>
              <a:t>10/28/12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7E932-7605-A74F-8177-244F4DB705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5F0FC-C9AB-5546-BB30-E642D98C3823}" type="datetimeFigureOut">
              <a:rPr lang="en-US" smtClean="0"/>
              <a:pPr/>
              <a:t>10/28/12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7E932-7605-A74F-8177-244F4DB705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247683-AABB-4959-B213-3730CA79AD42}" type="datetimeFigureOut">
              <a:rPr lang="en-US" smtClean="0">
                <a:solidFill>
                  <a:prstClr val="black">
                    <a:tint val="75000"/>
                  </a:prstClr>
                </a:solidFill>
              </a:rPr>
              <a:pPr/>
              <a:t>10/28/12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89FF6-BD48-400A-94C5-366C8037E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0878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47683-AABB-4959-B213-3730CA79AD42}" type="datetimeFigureOut">
              <a:rPr lang="en-US" smtClean="0">
                <a:solidFill>
                  <a:prstClr val="black">
                    <a:tint val="75000"/>
                  </a:prstClr>
                </a:solidFill>
              </a:rPr>
              <a:pPr/>
              <a:t>10/28/12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89FF6-BD48-400A-94C5-366C8037E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415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247683-AABB-4959-B213-3730CA79AD42}" type="datetimeFigureOut">
              <a:rPr lang="en-US" smtClean="0">
                <a:solidFill>
                  <a:prstClr val="black">
                    <a:tint val="75000"/>
                  </a:prstClr>
                </a:solidFill>
              </a:rPr>
              <a:pPr/>
              <a:t>10/28/12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89FF6-BD48-400A-94C5-366C8037E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5605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247683-AABB-4959-B213-3730CA79AD42}" type="datetimeFigureOut">
              <a:rPr lang="en-US" smtClean="0">
                <a:solidFill>
                  <a:prstClr val="black">
                    <a:tint val="75000"/>
                  </a:prstClr>
                </a:solidFill>
              </a:rPr>
              <a:pPr/>
              <a:t>10/28/12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89FF6-BD48-400A-94C5-366C8037E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18526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247683-AABB-4959-B213-3730CA79AD42}" type="datetimeFigureOut">
              <a:rPr lang="en-US" smtClean="0">
                <a:solidFill>
                  <a:prstClr val="black">
                    <a:tint val="75000"/>
                  </a:prstClr>
                </a:solidFill>
              </a:rPr>
              <a:pPr/>
              <a:t>10/28/12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189FF6-BD48-400A-94C5-366C8037E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4633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247683-AABB-4959-B213-3730CA79AD42}" type="datetimeFigureOut">
              <a:rPr lang="en-US" smtClean="0">
                <a:solidFill>
                  <a:prstClr val="black">
                    <a:tint val="75000"/>
                  </a:prstClr>
                </a:solidFill>
              </a:rPr>
              <a:pPr/>
              <a:t>10/28/12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189FF6-BD48-400A-94C5-366C8037E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1499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47683-AABB-4959-B213-3730CA79AD42}" type="datetimeFigureOut">
              <a:rPr lang="en-US" smtClean="0">
                <a:solidFill>
                  <a:prstClr val="black">
                    <a:tint val="75000"/>
                  </a:prstClr>
                </a:solidFill>
              </a:rPr>
              <a:pPr/>
              <a:t>10/28/12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189FF6-BD48-400A-94C5-366C8037E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303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47683-AABB-4959-B213-3730CA79AD42}" type="datetimeFigureOut">
              <a:rPr lang="en-US" smtClean="0">
                <a:solidFill>
                  <a:prstClr val="black">
                    <a:tint val="75000"/>
                  </a:prstClr>
                </a:solidFill>
              </a:rPr>
              <a:pPr/>
              <a:t>10/28/12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89FF6-BD48-400A-94C5-366C8037E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783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5F0FC-C9AB-5546-BB30-E642D98C3823}" type="datetimeFigureOut">
              <a:rPr lang="en-US" smtClean="0"/>
              <a:pPr/>
              <a:t>10/28/12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7E932-7605-A74F-8177-244F4DB705C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47683-AABB-4959-B213-3730CA79AD42}" type="datetimeFigureOut">
              <a:rPr lang="en-US" smtClean="0">
                <a:solidFill>
                  <a:prstClr val="black">
                    <a:tint val="75000"/>
                  </a:prstClr>
                </a:solidFill>
              </a:rPr>
              <a:pPr/>
              <a:t>10/28/12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89FF6-BD48-400A-94C5-366C8037E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79379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47683-AABB-4959-B213-3730CA79AD42}" type="datetimeFigureOut">
              <a:rPr lang="en-US" smtClean="0">
                <a:solidFill>
                  <a:prstClr val="black">
                    <a:tint val="75000"/>
                  </a:prstClr>
                </a:solidFill>
              </a:rPr>
              <a:pPr/>
              <a:t>10/28/12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89FF6-BD48-400A-94C5-366C8037E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19578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47683-AABB-4959-B213-3730CA79AD42}" type="datetimeFigureOut">
              <a:rPr lang="en-US" smtClean="0">
                <a:solidFill>
                  <a:prstClr val="black">
                    <a:tint val="75000"/>
                  </a:prstClr>
                </a:solidFill>
              </a:rPr>
              <a:pPr/>
              <a:t>10/28/12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89FF6-BD48-400A-94C5-366C8037E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1387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1_Cover Slide">
    <p:spTree>
      <p:nvGrpSpPr>
        <p:cNvPr id="1" name=""/>
        <p:cNvGrpSpPr/>
        <p:nvPr/>
      </p:nvGrpSpPr>
      <p:grpSpPr>
        <a:xfrm>
          <a:off x="0" y="0"/>
          <a:ext cx="0" cy="0"/>
          <a:chOff x="0" y="0"/>
          <a:chExt cx="0" cy="0"/>
        </a:xfrm>
      </p:grpSpPr>
      <p:sp>
        <p:nvSpPr>
          <p:cNvPr id="3" name="Rectangle 2"/>
          <p:cNvSpPr/>
          <p:nvPr userDrawn="1"/>
        </p:nvSpPr>
        <p:spPr>
          <a:xfrm>
            <a:off x="888787" y="4794924"/>
            <a:ext cx="1531187" cy="307777"/>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p:cNvSpPr/>
          <p:nvPr/>
        </p:nvSpPr>
        <p:spPr>
          <a:xfrm>
            <a:off x="777240" y="0"/>
            <a:ext cx="7543800" cy="304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7240" y="6172200"/>
            <a:ext cx="7543800" cy="27432"/>
          </a:xfrm>
          <a:prstGeom prst="rect">
            <a:avLst/>
          </a:prstGeom>
          <a:solidFill>
            <a:srgbClr val="6666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p:cNvSpPr>
            <a:spLocks noGrp="1"/>
          </p:cNvSpPr>
          <p:nvPr>
            <p:ph sz="quarter" idx="10"/>
          </p:nvPr>
        </p:nvSpPr>
        <p:spPr>
          <a:xfrm>
            <a:off x="3242274" y="3505200"/>
            <a:ext cx="5367337" cy="2362200"/>
          </a:xfrm>
          <a:prstGeom prst="rect">
            <a:avLst/>
          </a:prstGeom>
        </p:spPr>
        <p:txBody>
          <a:bodyPr/>
          <a:lstStyle>
            <a:lvl1pPr marL="0" indent="0">
              <a:buNone/>
              <a:defRPr/>
            </a:lvl1pPr>
            <a:lvl2pPr marL="320040" indent="0">
              <a:buNone/>
              <a:defRPr/>
            </a:lvl2pPr>
            <a:lvl3pPr marL="640080" indent="0">
              <a:buNone/>
              <a:defRPr/>
            </a:lvl3pPr>
            <a:lvl4pPr marL="914400" indent="0">
              <a:buNone/>
              <a:defRPr/>
            </a:lvl4pPr>
            <a:lvl5pPr marL="11430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848646" y="4790161"/>
            <a:ext cx="1622560" cy="323165"/>
          </a:xfrm>
          <a:prstGeom prst="rect">
            <a:avLst/>
          </a:prstGeom>
        </p:spPr>
        <p:txBody>
          <a:bodyPr wrap="none">
            <a:spAutoFit/>
          </a:bodyPr>
          <a:lstStyle/>
          <a:p>
            <a:r>
              <a:rPr lang="en-US" sz="1500" b="0" dirty="0">
                <a:solidFill>
                  <a:schemeClr val="bg1"/>
                </a:solidFill>
                <a:latin typeface="+mj-lt"/>
              </a:rPr>
              <a:t>Transient Explorer</a:t>
            </a:r>
          </a:p>
        </p:txBody>
      </p:sp>
      <p:sp>
        <p:nvSpPr>
          <p:cNvPr id="2" name="TextBox 1"/>
          <p:cNvSpPr txBox="1"/>
          <p:nvPr userDrawn="1"/>
        </p:nvSpPr>
        <p:spPr>
          <a:xfrm>
            <a:off x="762951" y="3230195"/>
            <a:ext cx="1782860" cy="1477328"/>
          </a:xfrm>
          <a:prstGeom prst="rect">
            <a:avLst/>
          </a:prstGeom>
          <a:noFill/>
        </p:spPr>
        <p:txBody>
          <a:bodyPr wrap="none" rtlCol="0">
            <a:spAutoFit/>
          </a:bodyPr>
          <a:lstStyle/>
          <a:p>
            <a:r>
              <a:rPr lang="en-US" sz="9000" dirty="0" smtClean="0">
                <a:latin typeface="+mj-lt"/>
              </a:rPr>
              <a:t>LIM</a:t>
            </a:r>
            <a:endParaRPr lang="en-US" sz="9000" dirty="0">
              <a:latin typeface="+mj-lt"/>
            </a:endParaRPr>
          </a:p>
        </p:txBody>
      </p:sp>
      <p:sp>
        <p:nvSpPr>
          <p:cNvPr id="10" name="Rectangle 9"/>
          <p:cNvSpPr/>
          <p:nvPr userDrawn="1"/>
        </p:nvSpPr>
        <p:spPr>
          <a:xfrm>
            <a:off x="806232" y="4395988"/>
            <a:ext cx="1696298" cy="415498"/>
          </a:xfrm>
          <a:prstGeom prst="rect">
            <a:avLst/>
          </a:prstGeom>
        </p:spPr>
        <p:txBody>
          <a:bodyPr wrap="none">
            <a:spAutoFit/>
          </a:bodyPr>
          <a:lstStyle/>
          <a:p>
            <a:r>
              <a:rPr lang="en-US" sz="2100" b="0" kern="0" spc="100" baseline="0" dirty="0" smtClean="0">
                <a:solidFill>
                  <a:schemeClr val="tx1">
                    <a:lumMod val="50000"/>
                    <a:lumOff val="50000"/>
                  </a:schemeClr>
                </a:solidFill>
                <a:latin typeface="+mj-lt"/>
              </a:rPr>
              <a:t>Less Is More</a:t>
            </a:r>
            <a:endParaRPr lang="en-US" sz="2100" b="0" kern="0" spc="100" baseline="0" dirty="0">
              <a:solidFill>
                <a:schemeClr val="tx1">
                  <a:lumMod val="50000"/>
                  <a:lumOff val="50000"/>
                </a:schemeClr>
              </a:solidFill>
              <a:latin typeface="+mj-lt"/>
            </a:endParaRPr>
          </a:p>
        </p:txBody>
      </p:sp>
      <p:cxnSp>
        <p:nvCxnSpPr>
          <p:cNvPr id="5" name="Straight Connector 4"/>
          <p:cNvCxnSpPr/>
          <p:nvPr userDrawn="1"/>
        </p:nvCxnSpPr>
        <p:spPr>
          <a:xfrm>
            <a:off x="2824348" y="3407229"/>
            <a:ext cx="0" cy="2637311"/>
          </a:xfrm>
          <a:prstGeom prst="line">
            <a:avLst/>
          </a:prstGeom>
          <a:ln w="19050">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899063" y="6379029"/>
            <a:ext cx="505097" cy="307777"/>
          </a:xfrm>
          <a:prstGeom prst="rect">
            <a:avLst/>
          </a:prstGeom>
          <a:noFill/>
        </p:spPr>
        <p:txBody>
          <a:bodyPr wrap="square" rtlCol="0">
            <a:spAutoFit/>
          </a:bodyPr>
          <a:lstStyle/>
          <a:p>
            <a:pPr algn="r"/>
            <a:fld id="{3457A0C4-AD35-4DD3-A1AF-9EC88BB3BB11}" type="slidenum">
              <a:rPr lang="en-US" sz="1400" b="0" smtClean="0">
                <a:latin typeface="Arial Narrow" pitchFamily="34" charset="0"/>
              </a:rPr>
              <a:pPr algn="r"/>
              <a:t>‹#›</a:t>
            </a:fld>
            <a:endParaRPr lang="en-US" sz="1400" b="0" dirty="0">
              <a:latin typeface="Arial Narrow"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8760747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Cover Slide">
    <p:spTree>
      <p:nvGrpSpPr>
        <p:cNvPr id="1" name=""/>
        <p:cNvGrpSpPr/>
        <p:nvPr/>
      </p:nvGrpSpPr>
      <p:grpSpPr>
        <a:xfrm>
          <a:off x="0" y="0"/>
          <a:ext cx="0" cy="0"/>
          <a:chOff x="0" y="0"/>
          <a:chExt cx="0" cy="0"/>
        </a:xfrm>
      </p:grpSpPr>
      <p:sp>
        <p:nvSpPr>
          <p:cNvPr id="3" name="Rectangle 2"/>
          <p:cNvSpPr/>
          <p:nvPr userDrawn="1"/>
        </p:nvSpPr>
        <p:spPr>
          <a:xfrm>
            <a:off x="888787" y="4794924"/>
            <a:ext cx="1531187" cy="307777"/>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p:cNvSpPr/>
          <p:nvPr/>
        </p:nvSpPr>
        <p:spPr>
          <a:xfrm>
            <a:off x="777240" y="0"/>
            <a:ext cx="7543800" cy="304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7240" y="6172200"/>
            <a:ext cx="7543800" cy="27432"/>
          </a:xfrm>
          <a:prstGeom prst="rect">
            <a:avLst/>
          </a:prstGeom>
          <a:solidFill>
            <a:srgbClr val="6666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p:cNvSpPr>
            <a:spLocks noGrp="1"/>
          </p:cNvSpPr>
          <p:nvPr>
            <p:ph sz="quarter" idx="10"/>
          </p:nvPr>
        </p:nvSpPr>
        <p:spPr>
          <a:xfrm>
            <a:off x="3242274" y="3505200"/>
            <a:ext cx="5367337" cy="2362200"/>
          </a:xfrm>
          <a:prstGeom prst="rect">
            <a:avLst/>
          </a:prstGeom>
        </p:spPr>
        <p:txBody>
          <a:bodyPr/>
          <a:lstStyle>
            <a:lvl1pPr marL="0" indent="0">
              <a:buNone/>
              <a:defRPr/>
            </a:lvl1pPr>
            <a:lvl2pPr marL="320040" indent="0">
              <a:buNone/>
              <a:defRPr/>
            </a:lvl2pPr>
            <a:lvl3pPr marL="640080" indent="0">
              <a:buNone/>
              <a:defRPr/>
            </a:lvl3pPr>
            <a:lvl4pPr marL="914400" indent="0">
              <a:buNone/>
              <a:defRPr/>
            </a:lvl4pPr>
            <a:lvl5pPr marL="11430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848646" y="4790161"/>
            <a:ext cx="1622560" cy="323165"/>
          </a:xfrm>
          <a:prstGeom prst="rect">
            <a:avLst/>
          </a:prstGeom>
        </p:spPr>
        <p:txBody>
          <a:bodyPr wrap="none">
            <a:spAutoFit/>
          </a:bodyPr>
          <a:lstStyle/>
          <a:p>
            <a:r>
              <a:rPr lang="en-US" sz="1500" b="0" dirty="0">
                <a:solidFill>
                  <a:schemeClr val="bg1"/>
                </a:solidFill>
                <a:latin typeface="+mj-lt"/>
              </a:rPr>
              <a:t>Transient Explorer</a:t>
            </a:r>
          </a:p>
        </p:txBody>
      </p:sp>
      <p:sp>
        <p:nvSpPr>
          <p:cNvPr id="2" name="TextBox 1"/>
          <p:cNvSpPr txBox="1"/>
          <p:nvPr userDrawn="1"/>
        </p:nvSpPr>
        <p:spPr>
          <a:xfrm>
            <a:off x="762951" y="3230195"/>
            <a:ext cx="1782860" cy="1477328"/>
          </a:xfrm>
          <a:prstGeom prst="rect">
            <a:avLst/>
          </a:prstGeom>
          <a:noFill/>
        </p:spPr>
        <p:txBody>
          <a:bodyPr wrap="none" rtlCol="0">
            <a:spAutoFit/>
          </a:bodyPr>
          <a:lstStyle/>
          <a:p>
            <a:r>
              <a:rPr lang="en-US" sz="9000" dirty="0" smtClean="0">
                <a:latin typeface="+mj-lt"/>
              </a:rPr>
              <a:t>LIM</a:t>
            </a:r>
            <a:endParaRPr lang="en-US" sz="9000" dirty="0">
              <a:latin typeface="+mj-lt"/>
            </a:endParaRPr>
          </a:p>
        </p:txBody>
      </p:sp>
      <p:sp>
        <p:nvSpPr>
          <p:cNvPr id="10" name="Rectangle 9"/>
          <p:cNvSpPr/>
          <p:nvPr userDrawn="1"/>
        </p:nvSpPr>
        <p:spPr>
          <a:xfrm>
            <a:off x="806232" y="4395988"/>
            <a:ext cx="1696298" cy="415498"/>
          </a:xfrm>
          <a:prstGeom prst="rect">
            <a:avLst/>
          </a:prstGeom>
        </p:spPr>
        <p:txBody>
          <a:bodyPr wrap="none">
            <a:spAutoFit/>
          </a:bodyPr>
          <a:lstStyle/>
          <a:p>
            <a:r>
              <a:rPr lang="en-US" sz="2100" b="0" kern="0" spc="100" baseline="0" dirty="0" smtClean="0">
                <a:solidFill>
                  <a:schemeClr val="tx1">
                    <a:lumMod val="50000"/>
                    <a:lumOff val="50000"/>
                  </a:schemeClr>
                </a:solidFill>
                <a:latin typeface="+mj-lt"/>
              </a:rPr>
              <a:t>Less Is More</a:t>
            </a:r>
            <a:endParaRPr lang="en-US" sz="2100" b="0" kern="0" spc="100" baseline="0" dirty="0">
              <a:solidFill>
                <a:schemeClr val="tx1">
                  <a:lumMod val="50000"/>
                  <a:lumOff val="50000"/>
                </a:schemeClr>
              </a:solidFill>
              <a:latin typeface="+mj-lt"/>
            </a:endParaRPr>
          </a:p>
        </p:txBody>
      </p:sp>
      <p:cxnSp>
        <p:nvCxnSpPr>
          <p:cNvPr id="5" name="Straight Connector 4"/>
          <p:cNvCxnSpPr/>
          <p:nvPr userDrawn="1"/>
        </p:nvCxnSpPr>
        <p:spPr>
          <a:xfrm>
            <a:off x="2824348" y="3407229"/>
            <a:ext cx="0" cy="2197924"/>
          </a:xfrm>
          <a:prstGeom prst="line">
            <a:avLst/>
          </a:prstGeom>
          <a:ln w="19050">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899063" y="6379029"/>
            <a:ext cx="505097" cy="307777"/>
          </a:xfrm>
          <a:prstGeom prst="rect">
            <a:avLst/>
          </a:prstGeom>
          <a:noFill/>
        </p:spPr>
        <p:txBody>
          <a:bodyPr wrap="square" rtlCol="0">
            <a:spAutoFit/>
          </a:bodyPr>
          <a:lstStyle/>
          <a:p>
            <a:pPr algn="r"/>
            <a:fld id="{3457A0C4-AD35-4DD3-A1AF-9EC88BB3BB11}" type="slidenum">
              <a:rPr lang="en-US" sz="1400" b="0" smtClean="0">
                <a:latin typeface="Arial Narrow" pitchFamily="34" charset="0"/>
              </a:rPr>
              <a:pPr algn="r"/>
              <a:t>‹#›</a:t>
            </a:fld>
            <a:endParaRPr lang="en-US" sz="1400" b="0" dirty="0">
              <a:latin typeface="Arial Narrow" pitchFamily="34" charset="0"/>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ontent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758952" y="609600"/>
            <a:ext cx="7546848" cy="609600"/>
          </a:xfrm>
          <a:prstGeom prst="rect">
            <a:avLst/>
          </a:prstGeom>
          <a:ln>
            <a:noFill/>
          </a:ln>
        </p:spPr>
        <p:txBody>
          <a:bodyPr anchor="b">
            <a:noAutofit/>
          </a:bodyPr>
          <a:lstStyle>
            <a:lvl1pPr marL="0" indent="0">
              <a:buNone/>
              <a:defRPr sz="2800" b="0">
                <a:solidFill>
                  <a:srgbClr val="003399"/>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3"/>
          <p:cNvSpPr>
            <a:spLocks noGrp="1"/>
          </p:cNvSpPr>
          <p:nvPr>
            <p:ph sz="half" idx="2"/>
          </p:nvPr>
        </p:nvSpPr>
        <p:spPr>
          <a:xfrm>
            <a:off x="758952" y="1676400"/>
            <a:ext cx="7546848" cy="4038600"/>
          </a:xfrm>
          <a:prstGeom prst="rect">
            <a:avLst/>
          </a:prstGeom>
        </p:spPr>
        <p:txBody>
          <a:bodyPr anchor="t" anchorCtr="0"/>
          <a:lstStyle>
            <a:lvl1pPr>
              <a:spcBef>
                <a:spcPts val="0"/>
              </a:spcBef>
              <a:buClr>
                <a:srgbClr val="003399"/>
              </a:buClr>
              <a:defRPr sz="2000"/>
            </a:lvl1pPr>
            <a:lvl2pPr>
              <a:spcBef>
                <a:spcPts val="0"/>
              </a:spcBef>
              <a:buClr>
                <a:srgbClr val="003399"/>
              </a:buClr>
              <a:defRPr sz="1800"/>
            </a:lvl2pPr>
            <a:lvl3pPr>
              <a:spcBef>
                <a:spcPts val="0"/>
              </a:spcBef>
              <a:buClr>
                <a:srgbClr val="003399"/>
              </a:buClr>
              <a:defRPr sz="1600"/>
            </a:lvl3pPr>
            <a:lvl4pPr>
              <a:spcBef>
                <a:spcPts val="0"/>
              </a:spcBef>
              <a:buClr>
                <a:srgbClr val="003399"/>
              </a:buClr>
              <a:defRPr sz="1400"/>
            </a:lvl4pPr>
            <a:lvl5pPr>
              <a:spcBef>
                <a:spcPts val="0"/>
              </a:spcBef>
              <a:buClr>
                <a:srgbClr val="003399"/>
              </a:buCl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B5F0FC-C9AB-5546-BB30-E642D98C3823}" type="datetimeFigureOut">
              <a:rPr lang="en-US" smtClean="0"/>
              <a:pPr/>
              <a:t>10/28/12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7E932-7605-A74F-8177-244F4DB705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B5F0FC-C9AB-5546-BB30-E642D98C3823}" type="datetimeFigureOut">
              <a:rPr lang="en-US" smtClean="0"/>
              <a:pPr/>
              <a:t>10/28/12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7E932-7605-A74F-8177-244F4DB705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B5F0FC-C9AB-5546-BB30-E642D98C3823}" type="datetimeFigureOut">
              <a:rPr lang="en-US" smtClean="0"/>
              <a:pPr/>
              <a:t>10/28/12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7E932-7605-A74F-8177-244F4DB705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B5F0FC-C9AB-5546-BB30-E642D98C3823}" type="datetimeFigureOut">
              <a:rPr lang="en-US" smtClean="0"/>
              <a:pPr/>
              <a:t>10/28/12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7E932-7605-A74F-8177-244F4DB705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5F0FC-C9AB-5546-BB30-E642D98C3823}" type="datetimeFigureOut">
              <a:rPr lang="en-US" smtClean="0"/>
              <a:pPr/>
              <a:t>10/28/12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7E932-7605-A74F-8177-244F4DB705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5F0FC-C9AB-5546-BB30-E642D98C3823}" type="datetimeFigureOut">
              <a:rPr lang="en-US" smtClean="0"/>
              <a:pPr/>
              <a:t>10/28/12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7E932-7605-A74F-8177-244F4DB705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5F0FC-C9AB-5546-BB30-E642D98C3823}" type="datetimeFigureOut">
              <a:rPr lang="en-US" smtClean="0"/>
              <a:pPr/>
              <a:t>10/28/12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7E932-7605-A74F-8177-244F4DB705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5F0FC-C9AB-5546-BB30-E642D98C3823}" type="datetimeFigureOut">
              <a:rPr lang="en-US" smtClean="0"/>
              <a:pPr/>
              <a:t>10/28/12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7E932-7605-A74F-8177-244F4DB705C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47683-AABB-4959-B213-3730CA79AD42}" type="datetimeFigureOut">
              <a:rPr lang="en-US" smtClean="0">
                <a:solidFill>
                  <a:prstClr val="black">
                    <a:tint val="75000"/>
                  </a:prstClr>
                </a:solidFill>
              </a:rPr>
              <a:pPr/>
              <a:t>10/28/12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89FF6-BD48-400A-94C5-366C8037E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05876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0.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1" Type="http://schemas.openxmlformats.org/officeDocument/2006/relationships/image" Target="../media/image26.jpeg"/><Relationship Id="rId12" Type="http://schemas.openxmlformats.org/officeDocument/2006/relationships/image" Target="../media/image27.png"/><Relationship Id="rId13" Type="http://schemas.openxmlformats.org/officeDocument/2006/relationships/image" Target="../media/image28.jpeg"/><Relationship Id="rId14" Type="http://schemas.openxmlformats.org/officeDocument/2006/relationships/image" Target="../media/image29.jpeg"/><Relationship Id="rId15" Type="http://schemas.openxmlformats.org/officeDocument/2006/relationships/image" Target="../media/image30.wmf"/><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gif"/><Relationship Id="rId6" Type="http://schemas.openxmlformats.org/officeDocument/2006/relationships/image" Target="../media/image21.pn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png"/><Relationship Id="rId10" Type="http://schemas.openxmlformats.org/officeDocument/2006/relationships/image" Target="../media/image2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26.jpeg"/><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3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png"/><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LIMSAT </a:t>
            </a:r>
            <a:br>
              <a:rPr lang="en-US" dirty="0" smtClean="0"/>
            </a:br>
            <a:r>
              <a:rPr lang="en-US" dirty="0" smtClean="0"/>
              <a:t>(Hopefully a revolution in 2 ways)</a:t>
            </a:r>
            <a:endParaRPr lang="en-US" dirty="0"/>
          </a:p>
        </p:txBody>
      </p:sp>
      <p:sp>
        <p:nvSpPr>
          <p:cNvPr id="3" name="Subtitle 2"/>
          <p:cNvSpPr>
            <a:spLocks noGrp="1"/>
          </p:cNvSpPr>
          <p:nvPr>
            <p:ph type="subTitle" idx="1"/>
          </p:nvPr>
        </p:nvSpPr>
        <p:spPr/>
        <p:txBody>
          <a:bodyPr/>
          <a:lstStyle/>
          <a:p>
            <a:r>
              <a:rPr lang="en-US" dirty="0" smtClean="0"/>
              <a:t>S. R. Kulkarni </a:t>
            </a:r>
          </a:p>
          <a:p>
            <a:r>
              <a:rPr lang="en-US" dirty="0" smtClean="0"/>
              <a:t>on behalf of LIMSAT team </a:t>
            </a:r>
          </a:p>
          <a:p>
            <a:r>
              <a:rPr lang="en-US" dirty="0" smtClean="0"/>
              <a:t>&amp; </a:t>
            </a:r>
            <a:r>
              <a:rPr lang="en-US" dirty="0" err="1" smtClean="0"/>
              <a:t>Iair</a:t>
            </a:r>
            <a:r>
              <a:rPr lang="en-US" dirty="0" smtClean="0"/>
              <a:t> </a:t>
            </a:r>
            <a:r>
              <a:rPr lang="en-US" dirty="0" err="1" smtClean="0"/>
              <a:t>Arcavi</a:t>
            </a:r>
            <a:r>
              <a:rPr lang="en-US" dirty="0" smtClean="0"/>
              <a:t>, </a:t>
            </a:r>
            <a:r>
              <a:rPr lang="en-US" dirty="0" err="1" smtClean="0"/>
              <a:t>Eran</a:t>
            </a:r>
            <a:r>
              <a:rPr lang="en-US" dirty="0" smtClean="0"/>
              <a:t> </a:t>
            </a:r>
            <a:r>
              <a:rPr lang="en-US" dirty="0" err="1" smtClean="0"/>
              <a:t>Ofek</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295400" y="192088"/>
            <a:ext cx="6430464" cy="771623"/>
          </a:xfrm>
          <a:prstGeom prst="rect">
            <a:avLst/>
          </a:prstGeom>
          <a:noFill/>
          <a:ln w="9525">
            <a:noFill/>
            <a:round/>
            <a:headEnd/>
            <a:tailEnd/>
          </a:ln>
        </p:spPr>
        <p:txBody>
          <a:bodyPr wrap="none" lIns="90000" tIns="46800" rIns="90000" bIns="46800">
            <a:prstTxWarp prst="textNoShape">
              <a:avLst/>
            </a:prstTxWarp>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dirty="0" smtClean="0">
                <a:solidFill>
                  <a:srgbClr val="66FF33"/>
                </a:solidFill>
                <a:latin typeface="Comic Sans MS" pitchFamily="-84" charset="0"/>
              </a:rPr>
              <a:t>Early Emission from SN</a:t>
            </a:r>
            <a:r>
              <a:rPr lang="en-US" sz="4400" dirty="0" smtClean="0">
                <a:solidFill>
                  <a:srgbClr val="66FF33"/>
                </a:solidFill>
                <a:latin typeface="Comic Sans MS" pitchFamily="-84" charset="0"/>
              </a:rPr>
              <a:t> </a:t>
            </a:r>
            <a:endParaRPr lang="en-US" sz="4400" dirty="0">
              <a:solidFill>
                <a:srgbClr val="66FF33"/>
              </a:solidFill>
              <a:latin typeface="Comic Sans MS" pitchFamily="-84" charset="0"/>
            </a:endParaRPr>
          </a:p>
        </p:txBody>
      </p:sp>
      <p:sp>
        <p:nvSpPr>
          <p:cNvPr id="6" name="Arc 5"/>
          <p:cNvSpPr/>
          <p:nvPr/>
        </p:nvSpPr>
        <p:spPr bwMode="auto">
          <a:xfrm rot="10800000">
            <a:off x="1524000" y="3048000"/>
            <a:ext cx="914400" cy="4191000"/>
          </a:xfrm>
          <a:prstGeom prst="arc">
            <a:avLst>
              <a:gd name="adj1" fmla="val 20636977"/>
              <a:gd name="adj2" fmla="val 5351562"/>
            </a:avLst>
          </a:prstGeom>
          <a:noFill/>
          <a:ln w="38100" cap="flat" cmpd="sng" algn="ctr">
            <a:solidFill>
              <a:srgbClr val="FFFF00"/>
            </a:solidFill>
            <a:prstDash val="solid"/>
            <a:round/>
            <a:headEnd type="none" w="med" len="med"/>
            <a:tailEnd type="none" w="med" len="med"/>
          </a:ln>
          <a:effectLst/>
        </p:spPr>
        <p:txBody>
          <a:bodyPr/>
          <a:lstStyle/>
          <a:p>
            <a:pPr>
              <a:buFont typeface="Times New Roman" pitchFamily="16" charset="0"/>
              <a:buNone/>
              <a:defRPr/>
            </a:pPr>
            <a:endParaRPr lang="en-US">
              <a:latin typeface="Arial" charset="0"/>
              <a:ea typeface="+mn-ea"/>
              <a:cs typeface="+mn-cs"/>
            </a:endParaRPr>
          </a:p>
        </p:txBody>
      </p:sp>
      <p:cxnSp>
        <p:nvCxnSpPr>
          <p:cNvPr id="44035" name="Straight Connector 8"/>
          <p:cNvCxnSpPr>
            <a:cxnSpLocks noChangeShapeType="1"/>
          </p:cNvCxnSpPr>
          <p:nvPr/>
        </p:nvCxnSpPr>
        <p:spPr bwMode="auto">
          <a:xfrm flipV="1">
            <a:off x="1927225" y="2819400"/>
            <a:ext cx="1447800" cy="228600"/>
          </a:xfrm>
          <a:prstGeom prst="line">
            <a:avLst/>
          </a:prstGeom>
          <a:noFill/>
          <a:ln w="38100">
            <a:solidFill>
              <a:srgbClr val="FFFF00"/>
            </a:solidFill>
            <a:round/>
            <a:headEnd/>
            <a:tailEnd/>
          </a:ln>
        </p:spPr>
      </p:cxnSp>
      <p:cxnSp>
        <p:nvCxnSpPr>
          <p:cNvPr id="44036" name="Straight Connector 10"/>
          <p:cNvCxnSpPr>
            <a:cxnSpLocks noChangeShapeType="1"/>
          </p:cNvCxnSpPr>
          <p:nvPr/>
        </p:nvCxnSpPr>
        <p:spPr bwMode="auto">
          <a:xfrm>
            <a:off x="3352800" y="2819400"/>
            <a:ext cx="2209800" cy="1447800"/>
          </a:xfrm>
          <a:prstGeom prst="line">
            <a:avLst/>
          </a:prstGeom>
          <a:noFill/>
          <a:ln w="38100">
            <a:solidFill>
              <a:srgbClr val="FFFF00"/>
            </a:solidFill>
            <a:round/>
            <a:headEnd/>
            <a:tailEnd/>
          </a:ln>
        </p:spPr>
      </p:cxnSp>
      <p:sp>
        <p:nvSpPr>
          <p:cNvPr id="44037" name="TextBox 11"/>
          <p:cNvSpPr txBox="1">
            <a:spLocks noChangeArrowheads="1"/>
          </p:cNvSpPr>
          <p:nvPr/>
        </p:nvSpPr>
        <p:spPr bwMode="auto">
          <a:xfrm>
            <a:off x="1981200" y="1752600"/>
            <a:ext cx="1057275" cy="512763"/>
          </a:xfrm>
          <a:prstGeom prst="rect">
            <a:avLst/>
          </a:prstGeom>
          <a:noFill/>
          <a:ln w="9525">
            <a:noFill/>
            <a:miter lim="800000"/>
            <a:headEnd/>
            <a:tailEnd/>
          </a:ln>
        </p:spPr>
        <p:txBody>
          <a:bodyPr wrap="none">
            <a:prstTxWarp prst="textNoShape">
              <a:avLst/>
            </a:prstTxWarp>
            <a:spAutoFit/>
          </a:bodyPr>
          <a:lstStyle/>
          <a:p>
            <a:r>
              <a:rPr lang="en-US" sz="3600">
                <a:solidFill>
                  <a:srgbClr val="FFFF00"/>
                </a:solidFill>
              </a:rPr>
              <a:t>R*/c</a:t>
            </a:r>
          </a:p>
        </p:txBody>
      </p:sp>
      <p:sp>
        <p:nvSpPr>
          <p:cNvPr id="44038" name="Left Brace 12"/>
          <p:cNvSpPr>
            <a:spLocks/>
          </p:cNvSpPr>
          <p:nvPr/>
        </p:nvSpPr>
        <p:spPr bwMode="auto">
          <a:xfrm rot="5400000">
            <a:off x="2438400" y="1524000"/>
            <a:ext cx="228600" cy="1752600"/>
          </a:xfrm>
          <a:prstGeom prst="leftBrace">
            <a:avLst>
              <a:gd name="adj1" fmla="val 8341"/>
              <a:gd name="adj2" fmla="val 50000"/>
            </a:avLst>
          </a:prstGeom>
          <a:noFill/>
          <a:ln w="25400">
            <a:solidFill>
              <a:srgbClr val="FF0000"/>
            </a:solidFill>
            <a:round/>
            <a:headEnd/>
            <a:tailEnd/>
          </a:ln>
        </p:spPr>
        <p:txBody>
          <a:bodyPr>
            <a:prstTxWarp prst="textNoShape">
              <a:avLst/>
            </a:prstTxWarp>
          </a:bodyPr>
          <a:lstStyle/>
          <a:p>
            <a:endParaRPr lang="en-US"/>
          </a:p>
        </p:txBody>
      </p:sp>
      <p:sp>
        <p:nvSpPr>
          <p:cNvPr id="44039" name="TextBox 13"/>
          <p:cNvSpPr txBox="1">
            <a:spLocks noChangeArrowheads="1"/>
          </p:cNvSpPr>
          <p:nvPr/>
        </p:nvSpPr>
        <p:spPr bwMode="auto">
          <a:xfrm rot="-4903417">
            <a:off x="357187" y="3689351"/>
            <a:ext cx="1895475" cy="514350"/>
          </a:xfrm>
          <a:prstGeom prst="rect">
            <a:avLst/>
          </a:prstGeom>
          <a:noFill/>
          <a:ln w="9525">
            <a:noFill/>
            <a:miter lim="800000"/>
            <a:headEnd/>
            <a:tailEnd/>
          </a:ln>
        </p:spPr>
        <p:txBody>
          <a:bodyPr wrap="none">
            <a:prstTxWarp prst="textNoShape">
              <a:avLst/>
            </a:prstTxWarp>
            <a:spAutoFit/>
          </a:bodyPr>
          <a:lstStyle/>
          <a:p>
            <a:r>
              <a:rPr lang="en-US" sz="3600">
                <a:solidFill>
                  <a:srgbClr val="FFFF00"/>
                </a:solidFill>
              </a:rPr>
              <a:t>diffusion</a:t>
            </a:r>
          </a:p>
        </p:txBody>
      </p:sp>
      <p:sp>
        <p:nvSpPr>
          <p:cNvPr id="44040" name="TextBox 14"/>
          <p:cNvSpPr txBox="1">
            <a:spLocks noChangeArrowheads="1"/>
          </p:cNvSpPr>
          <p:nvPr/>
        </p:nvSpPr>
        <p:spPr bwMode="auto">
          <a:xfrm>
            <a:off x="4267200" y="2895600"/>
            <a:ext cx="842963" cy="512763"/>
          </a:xfrm>
          <a:prstGeom prst="rect">
            <a:avLst/>
          </a:prstGeom>
          <a:noFill/>
          <a:ln w="9525">
            <a:noFill/>
            <a:miter lim="800000"/>
            <a:headEnd/>
            <a:tailEnd/>
          </a:ln>
        </p:spPr>
        <p:txBody>
          <a:bodyPr wrap="none">
            <a:prstTxWarp prst="textNoShape">
              <a:avLst/>
            </a:prstTxWarp>
            <a:spAutoFit/>
          </a:bodyPr>
          <a:lstStyle/>
          <a:p>
            <a:r>
              <a:rPr lang="en-US" sz="3600">
                <a:solidFill>
                  <a:srgbClr val="FFFF00"/>
                </a:solidFill>
              </a:rPr>
              <a:t>t</a:t>
            </a:r>
            <a:r>
              <a:rPr lang="en-US" sz="3600" baseline="52000">
                <a:solidFill>
                  <a:srgbClr val="FFFF00"/>
                </a:solidFill>
              </a:rPr>
              <a:t>-4/3</a:t>
            </a:r>
          </a:p>
        </p:txBody>
      </p:sp>
      <p:sp>
        <p:nvSpPr>
          <p:cNvPr id="44041" name="TextBox 15"/>
          <p:cNvSpPr txBox="1">
            <a:spLocks noChangeArrowheads="1"/>
          </p:cNvSpPr>
          <p:nvPr/>
        </p:nvSpPr>
        <p:spPr bwMode="auto">
          <a:xfrm>
            <a:off x="2262188" y="3276600"/>
            <a:ext cx="1395412" cy="512763"/>
          </a:xfrm>
          <a:prstGeom prst="rect">
            <a:avLst/>
          </a:prstGeom>
          <a:noFill/>
          <a:ln w="9525">
            <a:noFill/>
            <a:miter lim="800000"/>
            <a:headEnd/>
            <a:tailEnd/>
          </a:ln>
        </p:spPr>
        <p:txBody>
          <a:bodyPr wrap="none">
            <a:prstTxWarp prst="textNoShape">
              <a:avLst/>
            </a:prstTxWarp>
            <a:spAutoFit/>
          </a:bodyPr>
          <a:lstStyle/>
          <a:p>
            <a:r>
              <a:rPr lang="en-US" sz="3600">
                <a:solidFill>
                  <a:srgbClr val="FFFF00"/>
                </a:solidFill>
              </a:rPr>
              <a:t>L~R*</a:t>
            </a:r>
            <a:r>
              <a:rPr lang="en-US" sz="3600" baseline="52000">
                <a:solidFill>
                  <a:srgbClr val="FFFF00"/>
                </a:solidFill>
              </a:rPr>
              <a:t>2</a:t>
            </a:r>
          </a:p>
        </p:txBody>
      </p:sp>
      <p:sp>
        <p:nvSpPr>
          <p:cNvPr id="17" name="Arc 16"/>
          <p:cNvSpPr/>
          <p:nvPr/>
        </p:nvSpPr>
        <p:spPr bwMode="auto">
          <a:xfrm rot="10800000">
            <a:off x="5562600" y="1828800"/>
            <a:ext cx="2438400" cy="4191000"/>
          </a:xfrm>
          <a:prstGeom prst="arc">
            <a:avLst>
              <a:gd name="adj1" fmla="val 20636977"/>
              <a:gd name="adj2" fmla="val 5351562"/>
            </a:avLst>
          </a:prstGeom>
          <a:noFill/>
          <a:ln w="38100" cap="flat" cmpd="sng" algn="ctr">
            <a:solidFill>
              <a:srgbClr val="FFFF00"/>
            </a:solidFill>
            <a:prstDash val="solid"/>
            <a:round/>
            <a:headEnd type="none" w="med" len="med"/>
            <a:tailEnd type="none" w="med" len="med"/>
          </a:ln>
          <a:effectLst/>
        </p:spPr>
        <p:txBody>
          <a:bodyPr/>
          <a:lstStyle/>
          <a:p>
            <a:pPr>
              <a:buFont typeface="Times New Roman" pitchFamily="16" charset="0"/>
              <a:buNone/>
              <a:defRPr/>
            </a:pPr>
            <a:endParaRPr lang="en-US">
              <a:latin typeface="Arial" charset="0"/>
              <a:ea typeface="+mn-ea"/>
              <a:cs typeface="+mn-cs"/>
            </a:endParaRPr>
          </a:p>
        </p:txBody>
      </p:sp>
      <p:sp>
        <p:nvSpPr>
          <p:cNvPr id="44043" name="TextBox 17"/>
          <p:cNvSpPr txBox="1">
            <a:spLocks noChangeArrowheads="1"/>
          </p:cNvSpPr>
          <p:nvPr/>
        </p:nvSpPr>
        <p:spPr bwMode="auto">
          <a:xfrm rot="-3565418">
            <a:off x="5352257" y="2058193"/>
            <a:ext cx="825500" cy="512763"/>
          </a:xfrm>
          <a:prstGeom prst="rect">
            <a:avLst/>
          </a:prstGeom>
          <a:noFill/>
          <a:ln w="9525">
            <a:noFill/>
            <a:miter lim="800000"/>
            <a:headEnd/>
            <a:tailEnd/>
          </a:ln>
        </p:spPr>
        <p:txBody>
          <a:bodyPr wrap="none">
            <a:prstTxWarp prst="textNoShape">
              <a:avLst/>
            </a:prstTxWarp>
            <a:spAutoFit/>
          </a:bodyPr>
          <a:lstStyle/>
          <a:p>
            <a:r>
              <a:rPr lang="en-US" sz="3600">
                <a:solidFill>
                  <a:srgbClr val="FFFF00"/>
                </a:solidFill>
              </a:rPr>
              <a:t>SN</a:t>
            </a:r>
          </a:p>
        </p:txBody>
      </p:sp>
      <p:sp>
        <p:nvSpPr>
          <p:cNvPr id="44044" name="TextBox 1"/>
          <p:cNvSpPr txBox="1">
            <a:spLocks noChangeArrowheads="1"/>
          </p:cNvSpPr>
          <p:nvPr/>
        </p:nvSpPr>
        <p:spPr bwMode="auto">
          <a:xfrm>
            <a:off x="2362200" y="5638800"/>
            <a:ext cx="1057275" cy="534988"/>
          </a:xfrm>
          <a:prstGeom prst="rect">
            <a:avLst/>
          </a:prstGeom>
          <a:noFill/>
          <a:ln w="9525">
            <a:noFill/>
            <a:miter lim="800000"/>
            <a:headEnd/>
            <a:tailEnd/>
          </a:ln>
        </p:spPr>
        <p:txBody>
          <a:bodyPr wrap="none">
            <a:prstTxWarp prst="textNoShape">
              <a:avLst/>
            </a:prstTxWarp>
            <a:spAutoFit/>
          </a:bodyPr>
          <a:lstStyle/>
          <a:p>
            <a:r>
              <a:rPr lang="en-US" sz="3600">
                <a:solidFill>
                  <a:srgbClr val="FF0000"/>
                </a:solidFill>
              </a:rPr>
              <a:t>log t</a:t>
            </a:r>
          </a:p>
        </p:txBody>
      </p:sp>
      <p:cxnSp>
        <p:nvCxnSpPr>
          <p:cNvPr id="44045" name="Straight Arrow Connector 2"/>
          <p:cNvCxnSpPr>
            <a:cxnSpLocks noChangeShapeType="1"/>
          </p:cNvCxnSpPr>
          <p:nvPr/>
        </p:nvCxnSpPr>
        <p:spPr bwMode="auto">
          <a:xfrm>
            <a:off x="1066800" y="5562600"/>
            <a:ext cx="3733800" cy="0"/>
          </a:xfrm>
          <a:prstGeom prst="straightConnector1">
            <a:avLst/>
          </a:prstGeom>
          <a:noFill/>
          <a:ln w="38100">
            <a:solidFill>
              <a:srgbClr val="FF0000"/>
            </a:solidFill>
            <a:round/>
            <a:headEnd/>
            <a:tailEnd type="stealth" w="lg" len="lg"/>
          </a:ln>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bg1">
                <a:lumMod val="95000"/>
              </a:schemeClr>
            </a:gs>
            <a:gs pos="98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63056"/>
            <a:ext cx="7772400" cy="2531889"/>
          </a:xfrm>
        </p:spPr>
        <p:txBody>
          <a:bodyPr>
            <a:normAutofit/>
          </a:bodyPr>
          <a:lstStyle/>
          <a:p>
            <a:r>
              <a:rPr lang="en-US" sz="3600" dirty="0" smtClean="0">
                <a:latin typeface="Myriad Pro" pitchFamily="34" charset="0"/>
              </a:rPr>
              <a:t>PTF: SN Early Emission</a:t>
            </a:r>
            <a:endParaRPr lang="en-US" sz="3600" dirty="0">
              <a:latin typeface="Myriad Pro"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71475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8" name="Rectangle 7"/>
          <p:cNvSpPr/>
          <p:nvPr/>
        </p:nvSpPr>
        <p:spPr>
          <a:xfrm>
            <a:off x="0" y="0"/>
            <a:ext cx="9144000" cy="1268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0" y="1268760"/>
            <a:ext cx="9144000" cy="142876"/>
          </a:xfrm>
          <a:prstGeom prst="rect">
            <a:avLst/>
          </a:prstGeom>
          <a:gradFill flip="none" rotWithShape="1">
            <a:gsLst>
              <a:gs pos="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6400800" y="6416725"/>
            <a:ext cx="2736839" cy="338554"/>
          </a:xfrm>
          <a:prstGeom prst="rect">
            <a:avLst/>
          </a:prstGeom>
          <a:noFill/>
        </p:spPr>
        <p:txBody>
          <a:bodyPr wrap="none" rtlCol="0">
            <a:spAutoFit/>
          </a:bodyPr>
          <a:lstStyle/>
          <a:p>
            <a:r>
              <a:rPr lang="en-US" sz="1600" dirty="0" smtClean="0">
                <a:latin typeface="Myriad Pro" pitchFamily="34" charset="0"/>
              </a:rPr>
              <a:t>PTF10vdl / Gal-Yam et al. 2011</a:t>
            </a:r>
            <a:endParaRPr lang="en-US" sz="1600" dirty="0">
              <a:latin typeface="Myriad Pro" pitchFamily="34" charset="0"/>
            </a:endParaRPr>
          </a:p>
        </p:txBody>
      </p:sp>
      <p:sp>
        <p:nvSpPr>
          <p:cNvPr id="10" name="TextBox 9"/>
          <p:cNvSpPr txBox="1"/>
          <p:nvPr/>
        </p:nvSpPr>
        <p:spPr>
          <a:xfrm>
            <a:off x="179512" y="323945"/>
            <a:ext cx="8925280" cy="584775"/>
          </a:xfrm>
          <a:prstGeom prst="rect">
            <a:avLst/>
          </a:prstGeom>
          <a:noFill/>
        </p:spPr>
        <p:txBody>
          <a:bodyPr wrap="square" rtlCol="0">
            <a:spAutoFit/>
          </a:bodyPr>
          <a:lstStyle/>
          <a:p>
            <a:pPr lvl="0">
              <a:spcBef>
                <a:spcPct val="0"/>
              </a:spcBef>
              <a:defRPr/>
            </a:pPr>
            <a:r>
              <a:rPr lang="en-US" sz="3200" dirty="0" smtClean="0">
                <a:latin typeface="Myriad Pro" pitchFamily="34" charset="0"/>
              </a:rPr>
              <a:t>Early SN Emission | </a:t>
            </a:r>
            <a:r>
              <a:rPr lang="en-US" sz="3200" dirty="0" smtClean="0">
                <a:solidFill>
                  <a:schemeClr val="bg1">
                    <a:lumMod val="50000"/>
                  </a:schemeClr>
                </a:solidFill>
                <a:latin typeface="Myriad Pro" pitchFamily="34" charset="0"/>
              </a:rPr>
              <a:t>Followup techniques case study</a:t>
            </a:r>
            <a:endParaRPr lang="en-US" sz="3200" dirty="0">
              <a:solidFill>
                <a:schemeClr val="bg1">
                  <a:lumMod val="50000"/>
                </a:schemeClr>
              </a:solidFill>
              <a:latin typeface="Myriad Pro"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a:off x="1785938" y="1484784"/>
            <a:ext cx="5572125" cy="4953000"/>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082165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0"/>
            <a:ext cx="9144000" cy="1268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179512" y="323945"/>
            <a:ext cx="8784976" cy="584775"/>
          </a:xfrm>
          <a:prstGeom prst="rect">
            <a:avLst/>
          </a:prstGeom>
          <a:noFill/>
        </p:spPr>
        <p:txBody>
          <a:bodyPr wrap="square" rtlCol="0">
            <a:spAutoFit/>
          </a:bodyPr>
          <a:lstStyle/>
          <a:p>
            <a:pPr lvl="0">
              <a:spcBef>
                <a:spcPct val="0"/>
              </a:spcBef>
              <a:defRPr/>
            </a:pPr>
            <a:r>
              <a:rPr lang="en-US" sz="3200" dirty="0" smtClean="0">
                <a:latin typeface="Myriad Pro" pitchFamily="34" charset="0"/>
              </a:rPr>
              <a:t>Early SN Emission | </a:t>
            </a:r>
            <a:r>
              <a:rPr lang="en-US" sz="3200" dirty="0" smtClean="0">
                <a:solidFill>
                  <a:schemeClr val="bg1">
                    <a:lumMod val="50000"/>
                  </a:schemeClr>
                </a:solidFill>
                <a:latin typeface="Myriad Pro" pitchFamily="34" charset="0"/>
              </a:rPr>
              <a:t>Dense CSM [week]</a:t>
            </a:r>
            <a:endParaRPr lang="en-US" sz="3200" dirty="0">
              <a:solidFill>
                <a:schemeClr val="bg1">
                  <a:lumMod val="50000"/>
                </a:schemeClr>
              </a:solidFill>
              <a:latin typeface="Myriad Pro" pitchFamily="34" charset="0"/>
            </a:endParaRPr>
          </a:p>
        </p:txBody>
      </p:sp>
      <p:sp>
        <p:nvSpPr>
          <p:cNvPr id="4" name="Rectangle 3"/>
          <p:cNvSpPr/>
          <p:nvPr/>
        </p:nvSpPr>
        <p:spPr>
          <a:xfrm>
            <a:off x="0" y="1268760"/>
            <a:ext cx="9144000" cy="142876"/>
          </a:xfrm>
          <a:prstGeom prst="rect">
            <a:avLst/>
          </a:prstGeom>
          <a:gradFill flip="none" rotWithShape="1">
            <a:gsLst>
              <a:gs pos="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2" descr="PTF09uj.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96950" y="1423988"/>
            <a:ext cx="7150100" cy="5129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7" name="TextBox 6"/>
          <p:cNvSpPr txBox="1"/>
          <p:nvPr/>
        </p:nvSpPr>
        <p:spPr>
          <a:xfrm>
            <a:off x="6730172" y="6443246"/>
            <a:ext cx="2337628" cy="338554"/>
          </a:xfrm>
          <a:prstGeom prst="rect">
            <a:avLst/>
          </a:prstGeom>
          <a:noFill/>
        </p:spPr>
        <p:txBody>
          <a:bodyPr wrap="none" rtlCol="0">
            <a:spAutoFit/>
          </a:bodyPr>
          <a:lstStyle/>
          <a:p>
            <a:r>
              <a:rPr lang="en-US" sz="1600" dirty="0" smtClean="0">
                <a:latin typeface="Myriad Pro" pitchFamily="34" charset="0"/>
              </a:rPr>
              <a:t>PTF09uj / </a:t>
            </a:r>
            <a:r>
              <a:rPr lang="en-US" sz="1600" dirty="0" err="1" smtClean="0">
                <a:latin typeface="Myriad Pro" pitchFamily="34" charset="0"/>
              </a:rPr>
              <a:t>Ofek</a:t>
            </a:r>
            <a:r>
              <a:rPr lang="en-US" sz="1600" dirty="0" smtClean="0">
                <a:latin typeface="Myriad Pro" pitchFamily="34" charset="0"/>
              </a:rPr>
              <a:t> et al. 2010</a:t>
            </a:r>
            <a:endParaRPr lang="en-US" sz="1600" dirty="0">
              <a:latin typeface="Myriad Pro"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4555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9" name="Picture 3" descr="C:\Users\Physics\Documents\Weizmann\Projects\PTF\Early Photometry\iibs.bmp"/>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828800" y="1411636"/>
            <a:ext cx="7315200" cy="541838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8" name="Rectangle 7"/>
          <p:cNvSpPr/>
          <p:nvPr/>
        </p:nvSpPr>
        <p:spPr>
          <a:xfrm>
            <a:off x="0" y="0"/>
            <a:ext cx="9144000" cy="1268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76201" y="323945"/>
            <a:ext cx="9043852" cy="584775"/>
          </a:xfrm>
          <a:prstGeom prst="rect">
            <a:avLst/>
          </a:prstGeom>
          <a:noFill/>
        </p:spPr>
        <p:txBody>
          <a:bodyPr wrap="square" rtlCol="0">
            <a:spAutoFit/>
          </a:bodyPr>
          <a:lstStyle/>
          <a:p>
            <a:pPr lvl="0">
              <a:spcBef>
                <a:spcPct val="0"/>
              </a:spcBef>
              <a:defRPr/>
            </a:pPr>
            <a:r>
              <a:rPr lang="en-US" sz="3200" dirty="0" smtClean="0">
                <a:latin typeface="Myriad Pro" pitchFamily="34" charset="0"/>
              </a:rPr>
              <a:t>Early SN Emission | </a:t>
            </a:r>
            <a:r>
              <a:rPr lang="en-US" sz="2800" dirty="0" smtClean="0">
                <a:solidFill>
                  <a:schemeClr val="bg1">
                    <a:lumMod val="50000"/>
                  </a:schemeClr>
                </a:solidFill>
                <a:latin typeface="Myriad Pro" pitchFamily="34" charset="0"/>
              </a:rPr>
              <a:t>Partially stripped H envelope [days]</a:t>
            </a:r>
            <a:endParaRPr lang="en-US" sz="3200" dirty="0">
              <a:solidFill>
                <a:schemeClr val="bg1">
                  <a:lumMod val="50000"/>
                </a:schemeClr>
              </a:solidFill>
              <a:latin typeface="Myriad Pro" pitchFamily="34" charset="0"/>
            </a:endParaRPr>
          </a:p>
        </p:txBody>
      </p:sp>
      <p:sp>
        <p:nvSpPr>
          <p:cNvPr id="4" name="Rectangle 3"/>
          <p:cNvSpPr/>
          <p:nvPr/>
        </p:nvSpPr>
        <p:spPr>
          <a:xfrm>
            <a:off x="0" y="1268760"/>
            <a:ext cx="9144000" cy="142876"/>
          </a:xfrm>
          <a:prstGeom prst="rect">
            <a:avLst/>
          </a:prstGeom>
          <a:gradFill flip="none" rotWithShape="1">
            <a:gsLst>
              <a:gs pos="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7315200" y="6519446"/>
            <a:ext cx="1804853" cy="338554"/>
          </a:xfrm>
          <a:prstGeom prst="rect">
            <a:avLst/>
          </a:prstGeom>
          <a:noFill/>
        </p:spPr>
        <p:txBody>
          <a:bodyPr wrap="none" rtlCol="0">
            <a:spAutoFit/>
          </a:bodyPr>
          <a:lstStyle/>
          <a:p>
            <a:r>
              <a:rPr lang="en-US" sz="1600" dirty="0" smtClean="0">
                <a:latin typeface="Myriad Pro" pitchFamily="34" charset="0"/>
              </a:rPr>
              <a:t>Arcavi et al. in prep</a:t>
            </a:r>
            <a:endParaRPr lang="en-US" sz="1600" dirty="0">
              <a:latin typeface="Myriad Pro" pitchFamily="34" charset="0"/>
            </a:endParaRPr>
          </a:p>
        </p:txBody>
      </p:sp>
      <p:sp>
        <p:nvSpPr>
          <p:cNvPr id="2" name="TextBox 1"/>
          <p:cNvSpPr txBox="1"/>
          <p:nvPr/>
        </p:nvSpPr>
        <p:spPr>
          <a:xfrm>
            <a:off x="-11733" y="3648670"/>
            <a:ext cx="2250423" cy="923330"/>
          </a:xfrm>
          <a:prstGeom prst="rect">
            <a:avLst/>
          </a:prstGeom>
          <a:noFill/>
        </p:spPr>
        <p:txBody>
          <a:bodyPr wrap="none" rtlCol="0">
            <a:spAutoFit/>
          </a:bodyPr>
          <a:lstStyle/>
          <a:p>
            <a:pPr algn="ctr"/>
            <a:r>
              <a:rPr lang="en-US" dirty="0" smtClean="0">
                <a:latin typeface="Myriad Pro" pitchFamily="34" charset="0"/>
              </a:rPr>
              <a:t>Shock cooling time</a:t>
            </a:r>
          </a:p>
          <a:p>
            <a:pPr algn="ctr"/>
            <a:r>
              <a:rPr lang="en-US" dirty="0" smtClean="0">
                <a:latin typeface="Myriad Pro" pitchFamily="34" charset="0"/>
                <a:sym typeface="Wingdings" pitchFamily="2" charset="2"/>
              </a:rPr>
              <a:t></a:t>
            </a:r>
          </a:p>
          <a:p>
            <a:pPr algn="ctr"/>
            <a:r>
              <a:rPr lang="en-US" dirty="0" smtClean="0">
                <a:latin typeface="Myriad Pro" pitchFamily="34" charset="0"/>
                <a:sym typeface="Wingdings" pitchFamily="2" charset="2"/>
              </a:rPr>
              <a:t>H envelope size/mass</a:t>
            </a:r>
            <a:endParaRPr lang="en-US" dirty="0">
              <a:latin typeface="Myriad Pro" pitchFamily="34" charset="0"/>
            </a:endParaRPr>
          </a:p>
        </p:txBody>
      </p:sp>
      <p:sp>
        <p:nvSpPr>
          <p:cNvPr id="5" name="TextBox 4"/>
          <p:cNvSpPr txBox="1"/>
          <p:nvPr/>
        </p:nvSpPr>
        <p:spPr>
          <a:xfrm>
            <a:off x="1139232" y="3936163"/>
            <a:ext cx="287258" cy="369332"/>
          </a:xfrm>
          <a:prstGeom prst="rect">
            <a:avLst/>
          </a:prstGeom>
          <a:noFill/>
        </p:spPr>
        <p:txBody>
          <a:bodyPr wrap="none" rtlCol="0">
            <a:spAutoFit/>
          </a:bodyPr>
          <a:lstStyle/>
          <a:p>
            <a:r>
              <a:rPr lang="en-US" b="1" dirty="0" smtClean="0">
                <a:latin typeface="Myriad Pro" pitchFamily="34" charset="0"/>
              </a:rPr>
              <a:t>?</a:t>
            </a:r>
            <a:endParaRPr lang="en-US" b="1" dirty="0">
              <a:latin typeface="Myriad Pro" pitchFamily="34" charset="0"/>
            </a:endParaRPr>
          </a:p>
        </p:txBody>
      </p:sp>
      <p:sp>
        <p:nvSpPr>
          <p:cNvPr id="11" name="TextBox 10"/>
          <p:cNvSpPr txBox="1"/>
          <p:nvPr/>
        </p:nvSpPr>
        <p:spPr>
          <a:xfrm>
            <a:off x="801314" y="3940628"/>
            <a:ext cx="287258" cy="369332"/>
          </a:xfrm>
          <a:prstGeom prst="rect">
            <a:avLst/>
          </a:prstGeom>
          <a:noFill/>
        </p:spPr>
        <p:txBody>
          <a:bodyPr wrap="none" rtlCol="0">
            <a:spAutoFit/>
          </a:bodyPr>
          <a:lstStyle/>
          <a:p>
            <a:r>
              <a:rPr lang="en-US" b="1" dirty="0" smtClean="0">
                <a:latin typeface="Myriad Pro" pitchFamily="34" charset="0"/>
              </a:rPr>
              <a:t>?</a:t>
            </a:r>
            <a:endParaRPr lang="en-US" b="1" dirty="0">
              <a:latin typeface="Myriad Pro" pitchFamily="34" charset="0"/>
            </a:endParaRPr>
          </a:p>
        </p:txBody>
      </p:sp>
      <p:cxnSp>
        <p:nvCxnSpPr>
          <p:cNvPr id="10" name="Straight Arrow Connector 9"/>
          <p:cNvCxnSpPr>
            <a:stCxn id="2" idx="3"/>
          </p:cNvCxnSpPr>
          <p:nvPr/>
        </p:nvCxnSpPr>
        <p:spPr>
          <a:xfrm flipV="1">
            <a:off x="2238690" y="3236074"/>
            <a:ext cx="961710" cy="8742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3"/>
          </p:cNvCxnSpPr>
          <p:nvPr/>
        </p:nvCxnSpPr>
        <p:spPr>
          <a:xfrm flipV="1">
            <a:off x="2238690" y="3845674"/>
            <a:ext cx="1114110" cy="2646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 idx="3"/>
          </p:cNvCxnSpPr>
          <p:nvPr/>
        </p:nvCxnSpPr>
        <p:spPr>
          <a:xfrm>
            <a:off x="2238690" y="4110335"/>
            <a:ext cx="1157653" cy="279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 idx="3"/>
          </p:cNvCxnSpPr>
          <p:nvPr/>
        </p:nvCxnSpPr>
        <p:spPr>
          <a:xfrm>
            <a:off x="2238690" y="4110335"/>
            <a:ext cx="1114110" cy="767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26956" y="4120828"/>
            <a:ext cx="1811644" cy="1441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 idx="3"/>
          </p:cNvCxnSpPr>
          <p:nvPr/>
        </p:nvCxnSpPr>
        <p:spPr>
          <a:xfrm flipH="1">
            <a:off x="1426492" y="4110335"/>
            <a:ext cx="812198" cy="506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701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0"/>
            <a:ext cx="9144000" cy="1268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76201" y="323945"/>
            <a:ext cx="9043852" cy="584775"/>
          </a:xfrm>
          <a:prstGeom prst="rect">
            <a:avLst/>
          </a:prstGeom>
          <a:noFill/>
        </p:spPr>
        <p:txBody>
          <a:bodyPr wrap="square" rtlCol="0">
            <a:spAutoFit/>
          </a:bodyPr>
          <a:lstStyle/>
          <a:p>
            <a:pPr lvl="0">
              <a:spcBef>
                <a:spcPct val="0"/>
              </a:spcBef>
              <a:defRPr/>
            </a:pPr>
            <a:r>
              <a:rPr lang="en-US" sz="3200" dirty="0" smtClean="0">
                <a:latin typeface="Myriad Pro" pitchFamily="34" charset="0"/>
              </a:rPr>
              <a:t>Early SN Emission | </a:t>
            </a:r>
            <a:r>
              <a:rPr lang="en-US" sz="3200" dirty="0" smtClean="0">
                <a:solidFill>
                  <a:schemeClr val="bg1">
                    <a:lumMod val="50000"/>
                  </a:schemeClr>
                </a:solidFill>
                <a:latin typeface="Myriad Pro" pitchFamily="34" charset="0"/>
              </a:rPr>
              <a:t>Fully stripped H envelope [hours]</a:t>
            </a:r>
            <a:endParaRPr lang="en-US" sz="3200" dirty="0">
              <a:solidFill>
                <a:schemeClr val="bg1">
                  <a:lumMod val="50000"/>
                </a:schemeClr>
              </a:solidFill>
              <a:latin typeface="Myriad Pro" pitchFamily="34" charset="0"/>
            </a:endParaRPr>
          </a:p>
        </p:txBody>
      </p:sp>
      <p:sp>
        <p:nvSpPr>
          <p:cNvPr id="4" name="Rectangle 3"/>
          <p:cNvSpPr/>
          <p:nvPr/>
        </p:nvSpPr>
        <p:spPr>
          <a:xfrm>
            <a:off x="0" y="1268760"/>
            <a:ext cx="9144000" cy="142876"/>
          </a:xfrm>
          <a:prstGeom prst="rect">
            <a:avLst/>
          </a:prstGeom>
          <a:gradFill flip="none" rotWithShape="1">
            <a:gsLst>
              <a:gs pos="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6588429" y="6416725"/>
            <a:ext cx="2555571" cy="338554"/>
          </a:xfrm>
          <a:prstGeom prst="rect">
            <a:avLst/>
          </a:prstGeom>
          <a:noFill/>
        </p:spPr>
        <p:txBody>
          <a:bodyPr wrap="none" rtlCol="0">
            <a:spAutoFit/>
          </a:bodyPr>
          <a:lstStyle/>
          <a:p>
            <a:r>
              <a:rPr lang="en-US" sz="1600" dirty="0" smtClean="0">
                <a:latin typeface="Myriad Pro" pitchFamily="34" charset="0"/>
              </a:rPr>
              <a:t>PTF10vgv / </a:t>
            </a:r>
            <a:r>
              <a:rPr lang="en-US" sz="1600" dirty="0" err="1" smtClean="0">
                <a:latin typeface="Myriad Pro" pitchFamily="34" charset="0"/>
              </a:rPr>
              <a:t>Corsi</a:t>
            </a:r>
            <a:r>
              <a:rPr lang="en-US" sz="1600" dirty="0" smtClean="0">
                <a:latin typeface="Myriad Pro" pitchFamily="34" charset="0"/>
              </a:rPr>
              <a:t> et al. 2012</a:t>
            </a:r>
            <a:endParaRPr lang="en-US" sz="1600" dirty="0">
              <a:latin typeface="Myriad Pro" pitchFamily="34" charset="0"/>
            </a:endParaRPr>
          </a:p>
        </p:txBody>
      </p:sp>
      <p:pic>
        <p:nvPicPr>
          <p:cNvPr id="9" name="Picture 4" descr="PTF10vgv.jpg"/>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50000" r="9762"/>
          <a:stretch/>
        </p:blipFill>
        <p:spPr bwMode="auto">
          <a:xfrm>
            <a:off x="4666761" y="2209800"/>
            <a:ext cx="4096239" cy="318990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6" name="Picture 4" descr="PTF10vgv.jpg"/>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4536" b="50000"/>
          <a:stretch/>
        </p:blipFill>
        <p:spPr bwMode="auto">
          <a:xfrm>
            <a:off x="229235" y="2226264"/>
            <a:ext cx="4342765" cy="319596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 name="TextBox 1"/>
          <p:cNvSpPr txBox="1"/>
          <p:nvPr/>
        </p:nvSpPr>
        <p:spPr>
          <a:xfrm>
            <a:off x="4559968" y="5650468"/>
            <a:ext cx="2247923" cy="369332"/>
          </a:xfrm>
          <a:prstGeom prst="rect">
            <a:avLst/>
          </a:prstGeom>
          <a:noFill/>
        </p:spPr>
        <p:txBody>
          <a:bodyPr wrap="none" rtlCol="0">
            <a:spAutoFit/>
          </a:bodyPr>
          <a:lstStyle/>
          <a:p>
            <a:r>
              <a:rPr lang="en-US" dirty="0" smtClean="0"/>
              <a:t>Rule out early plateau</a:t>
            </a:r>
            <a:endParaRPr lang="en-US" dirty="0"/>
          </a:p>
        </p:txBody>
      </p:sp>
      <p:cxnSp>
        <p:nvCxnSpPr>
          <p:cNvPr id="6" name="Straight Arrow Connector 5"/>
          <p:cNvCxnSpPr/>
          <p:nvPr/>
        </p:nvCxnSpPr>
        <p:spPr>
          <a:xfrm flipV="1">
            <a:off x="5683930" y="4672264"/>
            <a:ext cx="259670" cy="1002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8587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0"/>
            <a:ext cx="9144000" cy="1268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0" y="1268760"/>
            <a:ext cx="9144000" cy="142876"/>
          </a:xfrm>
          <a:prstGeom prst="rect">
            <a:avLst/>
          </a:prstGeom>
          <a:gradFill flip="none" rotWithShape="1">
            <a:gsLst>
              <a:gs pos="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962400" y="6416725"/>
            <a:ext cx="5148204" cy="338554"/>
          </a:xfrm>
          <a:prstGeom prst="rect">
            <a:avLst/>
          </a:prstGeom>
          <a:noFill/>
        </p:spPr>
        <p:txBody>
          <a:bodyPr wrap="none" rtlCol="0">
            <a:spAutoFit/>
          </a:bodyPr>
          <a:lstStyle/>
          <a:p>
            <a:r>
              <a:rPr lang="en-US" sz="1600" dirty="0" smtClean="0">
                <a:latin typeface="Myriad Pro" pitchFamily="34" charset="0"/>
              </a:rPr>
              <a:t>PTF11kly (SN2011fe) / Nugent et al. 2011, Bloom et al. 2012</a:t>
            </a:r>
            <a:endParaRPr lang="en-US" sz="1600" dirty="0">
              <a:latin typeface="Myriad Pro" pitchFamily="34" charset="0"/>
            </a:endParaRPr>
          </a:p>
        </p:txBody>
      </p:sp>
      <p:pic>
        <p:nvPicPr>
          <p:cNvPr id="9" name="Content Placeholder 3" descr="bloom.tiff"/>
          <p:cNvPicPr>
            <a:picLocks noGrp="1"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974" r="552"/>
          <a:stretch/>
        </p:blipFill>
        <p:spPr>
          <a:xfrm>
            <a:off x="1612900" y="1700808"/>
            <a:ext cx="5918200" cy="4525963"/>
          </a:xfrm>
          <a:prstGeom prst="rect">
            <a:avLst/>
          </a:prstGeom>
        </p:spPr>
      </p:pic>
      <p:sp>
        <p:nvSpPr>
          <p:cNvPr id="10" name="TextBox 9"/>
          <p:cNvSpPr txBox="1"/>
          <p:nvPr/>
        </p:nvSpPr>
        <p:spPr>
          <a:xfrm>
            <a:off x="179512" y="323945"/>
            <a:ext cx="8784976" cy="584775"/>
          </a:xfrm>
          <a:prstGeom prst="rect">
            <a:avLst/>
          </a:prstGeom>
          <a:noFill/>
        </p:spPr>
        <p:txBody>
          <a:bodyPr wrap="square" rtlCol="0">
            <a:spAutoFit/>
          </a:bodyPr>
          <a:lstStyle/>
          <a:p>
            <a:pPr lvl="0">
              <a:spcBef>
                <a:spcPct val="0"/>
              </a:spcBef>
              <a:defRPr/>
            </a:pPr>
            <a:r>
              <a:rPr lang="en-US" sz="3200" dirty="0" smtClean="0">
                <a:latin typeface="Myriad Pro" pitchFamily="34" charset="0"/>
              </a:rPr>
              <a:t>Early SN Emission | </a:t>
            </a:r>
            <a:r>
              <a:rPr lang="en-US" sz="3200" dirty="0" smtClean="0">
                <a:solidFill>
                  <a:schemeClr val="bg1">
                    <a:lumMod val="50000"/>
                  </a:schemeClr>
                </a:solidFill>
                <a:latin typeface="Myriad Pro" pitchFamily="34" charset="0"/>
              </a:rPr>
              <a:t>SN </a:t>
            </a:r>
            <a:r>
              <a:rPr lang="en-US" sz="3200" dirty="0" err="1" smtClean="0">
                <a:solidFill>
                  <a:schemeClr val="bg1">
                    <a:lumMod val="50000"/>
                  </a:schemeClr>
                </a:solidFill>
                <a:latin typeface="Myriad Pro" pitchFamily="34" charset="0"/>
              </a:rPr>
              <a:t>Ia</a:t>
            </a:r>
            <a:r>
              <a:rPr lang="en-US" sz="3200" dirty="0" smtClean="0">
                <a:solidFill>
                  <a:schemeClr val="bg1">
                    <a:lumMod val="50000"/>
                  </a:schemeClr>
                </a:solidFill>
                <a:latin typeface="Myriad Pro" pitchFamily="34" charset="0"/>
              </a:rPr>
              <a:t> WD progenitor [hours]</a:t>
            </a:r>
            <a:endParaRPr lang="en-US" sz="3200" dirty="0">
              <a:solidFill>
                <a:schemeClr val="bg1">
                  <a:lumMod val="50000"/>
                </a:schemeClr>
              </a:solidFill>
              <a:latin typeface="Myriad Pro"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8075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0"/>
            <a:ext cx="9144000" cy="1268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0" y="1268760"/>
            <a:ext cx="9144000" cy="142876"/>
          </a:xfrm>
          <a:prstGeom prst="rect">
            <a:avLst/>
          </a:prstGeom>
          <a:gradFill flip="none" rotWithShape="1">
            <a:gsLst>
              <a:gs pos="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79512" y="323945"/>
            <a:ext cx="8925280" cy="584775"/>
          </a:xfrm>
          <a:prstGeom prst="rect">
            <a:avLst/>
          </a:prstGeom>
          <a:noFill/>
        </p:spPr>
        <p:txBody>
          <a:bodyPr wrap="square" rtlCol="0">
            <a:spAutoFit/>
          </a:bodyPr>
          <a:lstStyle/>
          <a:p>
            <a:pPr lvl="0">
              <a:spcBef>
                <a:spcPct val="0"/>
              </a:spcBef>
              <a:defRPr/>
            </a:pPr>
            <a:r>
              <a:rPr lang="en-US" sz="3200" dirty="0" smtClean="0">
                <a:latin typeface="Myriad Pro" pitchFamily="34" charset="0"/>
              </a:rPr>
              <a:t>Early SN Emission | </a:t>
            </a:r>
            <a:r>
              <a:rPr lang="en-US" sz="3200" dirty="0" smtClean="0">
                <a:solidFill>
                  <a:schemeClr val="bg1">
                    <a:lumMod val="50000"/>
                  </a:schemeClr>
                </a:solidFill>
                <a:latin typeface="Myriad Pro" pitchFamily="34" charset="0"/>
              </a:rPr>
              <a:t>Extended H envelope cooling</a:t>
            </a:r>
            <a:endParaRPr lang="en-US" sz="3200" dirty="0">
              <a:solidFill>
                <a:schemeClr val="bg1">
                  <a:lumMod val="50000"/>
                </a:schemeClr>
              </a:solidFill>
              <a:latin typeface="Myriad Pro" pitchFamily="34" charset="0"/>
            </a:endParaRPr>
          </a:p>
        </p:txBody>
      </p:sp>
      <p:pic>
        <p:nvPicPr>
          <p:cNvPr id="512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86000" y="1533359"/>
            <a:ext cx="6496050" cy="4791241"/>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9" name="TextBox 8"/>
          <p:cNvSpPr txBox="1"/>
          <p:nvPr/>
        </p:nvSpPr>
        <p:spPr>
          <a:xfrm>
            <a:off x="228600" y="2173069"/>
            <a:ext cx="2133600" cy="923330"/>
          </a:xfrm>
          <a:prstGeom prst="rect">
            <a:avLst/>
          </a:prstGeom>
          <a:noFill/>
        </p:spPr>
        <p:txBody>
          <a:bodyPr wrap="square" rtlCol="0">
            <a:spAutoFit/>
          </a:bodyPr>
          <a:lstStyle/>
          <a:p>
            <a:r>
              <a:rPr lang="en-US" dirty="0" smtClean="0">
                <a:latin typeface="Myriad Pro" pitchFamily="34" charset="0"/>
              </a:rPr>
              <a:t>Can measure early time temperature changes</a:t>
            </a:r>
            <a:endParaRPr lang="en-US" dirty="0">
              <a:latin typeface="Myriad Pro" pitchFamily="34" charset="0"/>
            </a:endParaRPr>
          </a:p>
        </p:txBody>
      </p:sp>
      <p:sp>
        <p:nvSpPr>
          <p:cNvPr id="11" name="TextBox 10"/>
          <p:cNvSpPr txBox="1"/>
          <p:nvPr/>
        </p:nvSpPr>
        <p:spPr>
          <a:xfrm>
            <a:off x="6407161" y="6416725"/>
            <a:ext cx="2736839" cy="338554"/>
          </a:xfrm>
          <a:prstGeom prst="rect">
            <a:avLst/>
          </a:prstGeom>
          <a:noFill/>
        </p:spPr>
        <p:txBody>
          <a:bodyPr wrap="none" rtlCol="0">
            <a:spAutoFit/>
          </a:bodyPr>
          <a:lstStyle/>
          <a:p>
            <a:r>
              <a:rPr lang="en-US" sz="1600" dirty="0" smtClean="0">
                <a:latin typeface="Myriad Pro" pitchFamily="34" charset="0"/>
              </a:rPr>
              <a:t>PTF10vdl / Gal-Yam et al. 2011</a:t>
            </a:r>
            <a:endParaRPr lang="en-US" sz="1600" dirty="0">
              <a:latin typeface="Myriad Pro"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1064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0"/>
            <a:ext cx="9144000" cy="1268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0" y="1268760"/>
            <a:ext cx="9144000" cy="142876"/>
          </a:xfrm>
          <a:prstGeom prst="rect">
            <a:avLst/>
          </a:prstGeom>
          <a:gradFill flip="none" rotWithShape="1">
            <a:gsLst>
              <a:gs pos="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79512" y="323945"/>
            <a:ext cx="8925280" cy="584775"/>
          </a:xfrm>
          <a:prstGeom prst="rect">
            <a:avLst/>
          </a:prstGeom>
          <a:noFill/>
        </p:spPr>
        <p:txBody>
          <a:bodyPr wrap="square" rtlCol="0">
            <a:spAutoFit/>
          </a:bodyPr>
          <a:lstStyle/>
          <a:p>
            <a:pPr lvl="0">
              <a:spcBef>
                <a:spcPct val="0"/>
              </a:spcBef>
              <a:defRPr/>
            </a:pPr>
            <a:r>
              <a:rPr lang="en-US" sz="3200" dirty="0" smtClean="0">
                <a:latin typeface="Myriad Pro" pitchFamily="34" charset="0"/>
              </a:rPr>
              <a:t>Early SN Emission | </a:t>
            </a:r>
            <a:r>
              <a:rPr lang="en-US" sz="3200" dirty="0" smtClean="0">
                <a:solidFill>
                  <a:schemeClr val="bg1">
                    <a:lumMod val="50000"/>
                  </a:schemeClr>
                </a:solidFill>
                <a:latin typeface="Myriad Pro" pitchFamily="34" charset="0"/>
              </a:rPr>
              <a:t>Extended H envelop cooling</a:t>
            </a:r>
            <a:endParaRPr lang="en-US" sz="3200" dirty="0">
              <a:solidFill>
                <a:schemeClr val="bg1">
                  <a:lumMod val="50000"/>
                </a:schemeClr>
              </a:solidFill>
              <a:latin typeface="Myriad Pro" pitchFamily="34" charset="0"/>
            </a:endParaRPr>
          </a:p>
        </p:txBody>
      </p:sp>
      <p:sp>
        <p:nvSpPr>
          <p:cNvPr id="9" name="TextBox 8"/>
          <p:cNvSpPr txBox="1"/>
          <p:nvPr/>
        </p:nvSpPr>
        <p:spPr>
          <a:xfrm>
            <a:off x="228600" y="2173069"/>
            <a:ext cx="3810000" cy="1015663"/>
          </a:xfrm>
          <a:prstGeom prst="rect">
            <a:avLst/>
          </a:prstGeom>
          <a:noFill/>
        </p:spPr>
        <p:txBody>
          <a:bodyPr wrap="square" rtlCol="0">
            <a:spAutoFit/>
          </a:bodyPr>
          <a:lstStyle/>
          <a:p>
            <a:r>
              <a:rPr lang="en-US" sz="2000" dirty="0" smtClean="0">
                <a:latin typeface="Myriad Pro" pitchFamily="34" charset="0"/>
              </a:rPr>
              <a:t>Can measure early time temperature changes from UV</a:t>
            </a:r>
          </a:p>
          <a:p>
            <a:r>
              <a:rPr lang="en-US" sz="2000" dirty="0" smtClean="0">
                <a:latin typeface="Myriad Pro" pitchFamily="34" charset="0"/>
              </a:rPr>
              <a:t>to optical</a:t>
            </a:r>
            <a:endParaRPr lang="en-US" sz="2000" dirty="0">
              <a:latin typeface="Myriad Pro" pitchFamily="34" charset="0"/>
            </a:endParaRPr>
          </a:p>
        </p:txBody>
      </p:sp>
      <p:pic>
        <p:nvPicPr>
          <p:cNvPr id="11" name="Picture 3"/>
          <p:cNvPicPr>
            <a:picLocks noChangeAspect="1" noChangeArrowheads="1"/>
          </p:cNvPicPr>
          <p:nvPr/>
        </p:nvPicPr>
        <p:blipFill>
          <a:blip r:embed="rId3" cstate="print"/>
          <a:srcRect l="18107" t="21650" r="19288" b="28265"/>
          <a:stretch>
            <a:fillRect/>
          </a:stretch>
        </p:blipFill>
        <p:spPr bwMode="auto">
          <a:xfrm>
            <a:off x="4345090" y="4272468"/>
            <a:ext cx="4392488" cy="2376264"/>
          </a:xfrm>
          <a:prstGeom prst="rect">
            <a:avLst/>
          </a:prstGeom>
          <a:noFill/>
          <a:ln w="9525">
            <a:noFill/>
            <a:miter lim="800000"/>
            <a:headEnd/>
            <a:tailEnd/>
          </a:ln>
        </p:spPr>
      </p:pic>
      <p:pic>
        <p:nvPicPr>
          <p:cNvPr id="12" name="Picture 11" descr="PTF10gva_sed.jpg"/>
          <p:cNvPicPr/>
          <p:nvPr/>
        </p:nvPicPr>
        <p:blipFill>
          <a:blip r:embed="rId4" cstate="print"/>
          <a:stretch>
            <a:fillRect/>
          </a:stretch>
        </p:blipFill>
        <p:spPr>
          <a:xfrm>
            <a:off x="4788024" y="1530694"/>
            <a:ext cx="3960440" cy="2640157"/>
          </a:xfrm>
          <a:prstGeom prst="rect">
            <a:avLst/>
          </a:prstGeom>
        </p:spPr>
      </p:pic>
      <p:sp>
        <p:nvSpPr>
          <p:cNvPr id="13" name="TextBox 12"/>
          <p:cNvSpPr txBox="1"/>
          <p:nvPr/>
        </p:nvSpPr>
        <p:spPr>
          <a:xfrm>
            <a:off x="228600" y="6340955"/>
            <a:ext cx="2934521" cy="338554"/>
          </a:xfrm>
          <a:prstGeom prst="rect">
            <a:avLst/>
          </a:prstGeom>
          <a:noFill/>
        </p:spPr>
        <p:txBody>
          <a:bodyPr wrap="none" rtlCol="0">
            <a:spAutoFit/>
          </a:bodyPr>
          <a:lstStyle/>
          <a:p>
            <a:r>
              <a:rPr lang="en-US" sz="1600" dirty="0" smtClean="0">
                <a:latin typeface="Myriad Pro" pitchFamily="34" charset="0"/>
              </a:rPr>
              <a:t>PTF10gva / </a:t>
            </a:r>
            <a:r>
              <a:rPr lang="en-US" sz="1600" dirty="0" err="1" smtClean="0">
                <a:latin typeface="Myriad Pro" pitchFamily="34" charset="0"/>
              </a:rPr>
              <a:t>Cenko</a:t>
            </a:r>
            <a:r>
              <a:rPr lang="en-US" sz="1600" dirty="0" smtClean="0">
                <a:latin typeface="Myriad Pro" pitchFamily="34" charset="0"/>
              </a:rPr>
              <a:t> et al., in prep. </a:t>
            </a:r>
            <a:endParaRPr lang="en-US" sz="1600" dirty="0">
              <a:latin typeface="Myriad Pro" pitchFamily="34" charset="0"/>
            </a:endParaRPr>
          </a:p>
        </p:txBody>
      </p:sp>
      <p:cxnSp>
        <p:nvCxnSpPr>
          <p:cNvPr id="3" name="Straight Arrow Connector 2"/>
          <p:cNvCxnSpPr/>
          <p:nvPr/>
        </p:nvCxnSpPr>
        <p:spPr>
          <a:xfrm flipV="1">
            <a:off x="3581400" y="2173069"/>
            <a:ext cx="2362200" cy="5078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447800" y="3048000"/>
            <a:ext cx="2667000" cy="1224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1671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LIM EFFORT</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thoughts on Darwinian evolution </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LIMSAT Philosophy</a:t>
            </a:r>
            <a:endParaRPr lang="en-US" dirty="0"/>
          </a:p>
        </p:txBody>
      </p:sp>
      <p:sp>
        <p:nvSpPr>
          <p:cNvPr id="3" name="Content Placeholder 2"/>
          <p:cNvSpPr>
            <a:spLocks noGrp="1"/>
          </p:cNvSpPr>
          <p:nvPr>
            <p:ph idx="1"/>
          </p:nvPr>
        </p:nvSpPr>
        <p:spPr/>
        <p:txBody>
          <a:bodyPr>
            <a:normAutofit lnSpcReduction="10000"/>
          </a:bodyPr>
          <a:lstStyle/>
          <a:p>
            <a:pPr>
              <a:buNone/>
            </a:pPr>
            <a:r>
              <a:rPr lang="en-US" i="1" dirty="0" smtClean="0"/>
              <a:t>Our default plan is a satellite in the mass range 50 to 100 kg and which can undertake high impact science for even one goal. However, we are open to ideas involving multiple (and unrelated) space craft (e.g. good for sky coverage) or a loosely bound cluster (e.g. low frequency radio astronomy). The key is to fly a mission </a:t>
            </a:r>
            <a:r>
              <a:rPr lang="en-US" i="1" dirty="0" smtClean="0">
                <a:solidFill>
                  <a:schemeClr val="accent2"/>
                </a:solidFill>
              </a:rPr>
              <a:t>every three years </a:t>
            </a:r>
            <a:r>
              <a:rPr lang="en-US" i="1" dirty="0" smtClean="0"/>
              <a:t>using as much as possible the same line of systems and sub-systems. </a:t>
            </a:r>
            <a:endParaRPr lang="en-US" i="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 Group</a:t>
            </a:r>
            <a:endParaRPr lang="en-US" dirty="0"/>
          </a:p>
        </p:txBody>
      </p:sp>
      <p:sp>
        <p:nvSpPr>
          <p:cNvPr id="3" name="Content Placeholder 2"/>
          <p:cNvSpPr>
            <a:spLocks noGrp="1"/>
          </p:cNvSpPr>
          <p:nvPr>
            <p:ph idx="1"/>
          </p:nvPr>
        </p:nvSpPr>
        <p:spPr/>
        <p:txBody>
          <a:bodyPr/>
          <a:lstStyle/>
          <a:p>
            <a:r>
              <a:rPr lang="en-US" dirty="0" smtClean="0"/>
              <a:t>Caltech, US</a:t>
            </a:r>
          </a:p>
          <a:p>
            <a:pPr lvl="1"/>
            <a:r>
              <a:rPr lang="en-US" dirty="0" smtClean="0"/>
              <a:t>Kulkarni, </a:t>
            </a:r>
            <a:r>
              <a:rPr lang="en-US" dirty="0" err="1" smtClean="0"/>
              <a:t>Phinney</a:t>
            </a:r>
            <a:r>
              <a:rPr lang="en-US" dirty="0" smtClean="0"/>
              <a:t>, Harrison</a:t>
            </a:r>
          </a:p>
          <a:p>
            <a:r>
              <a:rPr lang="en-US" dirty="0" smtClean="0"/>
              <a:t>Weizmann, Israel</a:t>
            </a:r>
          </a:p>
          <a:p>
            <a:pPr lvl="1"/>
            <a:r>
              <a:rPr lang="en-US" dirty="0" smtClean="0"/>
              <a:t>Waxman, Gal-Yam, </a:t>
            </a:r>
            <a:r>
              <a:rPr lang="en-US" dirty="0" err="1" smtClean="0"/>
              <a:t>Ofek</a:t>
            </a:r>
            <a:endParaRPr lang="en-US" dirty="0" smtClean="0"/>
          </a:p>
          <a:p>
            <a:r>
              <a:rPr lang="en-US" dirty="0" smtClean="0"/>
              <a:t>India</a:t>
            </a:r>
          </a:p>
          <a:p>
            <a:pPr lvl="1"/>
            <a:r>
              <a:rPr lang="en-US" dirty="0" smtClean="0"/>
              <a:t>Paul, Murthy, Bhattacharya</a:t>
            </a:r>
          </a:p>
          <a:p>
            <a:r>
              <a:rPr lang="en-US" dirty="0" smtClean="0"/>
              <a:t>Canada</a:t>
            </a:r>
          </a:p>
          <a:p>
            <a:pPr lvl="1"/>
            <a:r>
              <a:rPr lang="en-US" dirty="0"/>
              <a:t>v</a:t>
            </a:r>
            <a:r>
              <a:rPr lang="en-US" dirty="0" smtClean="0"/>
              <a:t>an </a:t>
            </a:r>
            <a:r>
              <a:rPr lang="en-US" dirty="0" err="1" smtClean="0"/>
              <a:t>Kerkwijk</a:t>
            </a:r>
            <a:r>
              <a:rPr lang="en-US" dirty="0" smtClean="0"/>
              <a:t>, </a:t>
            </a:r>
            <a:r>
              <a:rPr lang="en-US" dirty="0" err="1" smtClean="0"/>
              <a:t>Kaspi</a:t>
            </a:r>
            <a:endParaRPr 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 Activities</a:t>
            </a:r>
            <a:endParaRPr lang="en-US" dirty="0"/>
          </a:p>
        </p:txBody>
      </p:sp>
      <p:sp>
        <p:nvSpPr>
          <p:cNvPr id="3" name="Content Placeholder 2"/>
          <p:cNvSpPr>
            <a:spLocks noGrp="1"/>
          </p:cNvSpPr>
          <p:nvPr>
            <p:ph idx="1"/>
          </p:nvPr>
        </p:nvSpPr>
        <p:spPr/>
        <p:txBody>
          <a:bodyPr>
            <a:normAutofit lnSpcReduction="10000"/>
          </a:bodyPr>
          <a:lstStyle/>
          <a:p>
            <a:r>
              <a:rPr lang="en-US" dirty="0" smtClean="0"/>
              <a:t>Initial study funding was from KISS (early 2010) for Caltech and foreign participation and the Weizmann Institute for activities in Israel</a:t>
            </a:r>
          </a:p>
          <a:p>
            <a:r>
              <a:rPr lang="en-US" dirty="0" smtClean="0"/>
              <a:t>First  two meetings in 2010 (Caltech and WIS)</a:t>
            </a:r>
          </a:p>
          <a:p>
            <a:r>
              <a:rPr lang="en-US" dirty="0" smtClean="0"/>
              <a:t>For the next 14 months we brain stormed about small satellites (&lt;64 kg, science payload)</a:t>
            </a:r>
          </a:p>
          <a:p>
            <a:r>
              <a:rPr lang="en-US" dirty="0" smtClean="0"/>
              <a:t>Equal Opportunity for Each Band &amp; Subject (but restricted to astronomy)</a:t>
            </a:r>
          </a:p>
          <a:p>
            <a:pPr lvl="1"/>
            <a:r>
              <a:rPr lang="en-US" dirty="0" smtClean="0"/>
              <a:t>Near IR, Radio, X-ray, Optical, UV</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LIMSAT Discussion</a:t>
            </a:r>
            <a:endParaRPr lang="en-US" dirty="0"/>
          </a:p>
        </p:txBody>
      </p:sp>
      <p:sp>
        <p:nvSpPr>
          <p:cNvPr id="3" name="Content Placeholder 2"/>
          <p:cNvSpPr>
            <a:spLocks noGrp="1"/>
          </p:cNvSpPr>
          <p:nvPr>
            <p:ph idx="1"/>
          </p:nvPr>
        </p:nvSpPr>
        <p:spPr/>
        <p:txBody>
          <a:bodyPr>
            <a:normAutofit lnSpcReduction="10000"/>
          </a:bodyPr>
          <a:lstStyle/>
          <a:p>
            <a:r>
              <a:rPr lang="en-US" dirty="0" smtClean="0"/>
              <a:t>We reviewed past mini-satellites and formed our opinion of “lessons learnt”</a:t>
            </a:r>
          </a:p>
          <a:p>
            <a:pPr lvl="1"/>
            <a:r>
              <a:rPr lang="en-US" dirty="0" smtClean="0"/>
              <a:t>CHIPSAT, MOST</a:t>
            </a:r>
          </a:p>
          <a:p>
            <a:r>
              <a:rPr lang="en-US" dirty="0" smtClean="0"/>
              <a:t>We reviewed astronomical small satellites around the world</a:t>
            </a:r>
          </a:p>
          <a:p>
            <a:pPr lvl="1"/>
            <a:r>
              <a:rPr lang="en-US" dirty="0" smtClean="0"/>
              <a:t>IKARUS (Japan)</a:t>
            </a:r>
          </a:p>
          <a:p>
            <a:pPr lvl="1"/>
            <a:r>
              <a:rPr lang="en-US" dirty="0" smtClean="0"/>
              <a:t>BRITE (Austria)</a:t>
            </a:r>
          </a:p>
          <a:p>
            <a:pPr lvl="1"/>
            <a:r>
              <a:rPr lang="en-US" dirty="0" smtClean="0"/>
              <a:t>MIRAX (Brazil)</a:t>
            </a:r>
          </a:p>
          <a:p>
            <a:r>
              <a:rPr lang="en-US" dirty="0" smtClean="0"/>
              <a:t>Our strategy was informed by lessons learnt</a:t>
            </a:r>
          </a:p>
          <a:p>
            <a:pPr lvl="1">
              <a:buNone/>
            </a:pP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 Strategy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Israeli Bus</a:t>
            </a:r>
          </a:p>
          <a:p>
            <a:pPr lvl="1"/>
            <a:r>
              <a:rPr lang="en-US" dirty="0" smtClean="0"/>
              <a:t>Israel is a leader in miniaturization for military drones and satellites</a:t>
            </a:r>
          </a:p>
          <a:p>
            <a:r>
              <a:rPr lang="en-US" dirty="0" smtClean="0"/>
              <a:t>India Launch</a:t>
            </a:r>
          </a:p>
          <a:p>
            <a:pPr lvl="1"/>
            <a:r>
              <a:rPr lang="en-US" dirty="0" smtClean="0"/>
              <a:t>PSLV is a reliable and low cost provider for LEO</a:t>
            </a:r>
          </a:p>
          <a:p>
            <a:pPr lvl="1"/>
            <a:r>
              <a:rPr lang="en-US" dirty="0" smtClean="0"/>
              <a:t>PSLV routinely launches piggy back satellites</a:t>
            </a:r>
          </a:p>
          <a:p>
            <a:pPr lvl="1"/>
            <a:r>
              <a:rPr lang="en-US" dirty="0" smtClean="0"/>
              <a:t>[DOD launches]</a:t>
            </a:r>
          </a:p>
          <a:p>
            <a:r>
              <a:rPr lang="en-US" dirty="0" smtClean="0"/>
              <a:t>Canadian Instrument</a:t>
            </a:r>
          </a:p>
          <a:p>
            <a:r>
              <a:rPr lang="en-US" dirty="0" smtClean="0"/>
              <a:t>US Data Center</a:t>
            </a:r>
          </a:p>
          <a:p>
            <a:pPr lvl="1"/>
            <a:r>
              <a:rPr lang="en-US" dirty="0" smtClean="0"/>
              <a:t>Proven Leader in this field (ex. IPAC)</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Work Began </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oto.JPG"/>
          <p:cNvPicPr>
            <a:picLocks noGrp="1" noChangeAspect="1"/>
          </p:cNvPicPr>
          <p:nvPr>
            <p:ph idx="1"/>
          </p:nvPr>
        </p:nvPicPr>
        <p:blipFill>
          <a:blip r:embed="rId2"/>
          <a:srcRect l="-18187" r="-18187"/>
          <a:stretch>
            <a:fillRect/>
          </a:stretch>
        </p:blipFill>
        <p:spPr>
          <a:xfrm>
            <a:off x="457200" y="1245170"/>
            <a:ext cx="8229600" cy="4525963"/>
          </a:xfrm>
          <a:scene3d>
            <a:camera prst="orthographicFront">
              <a:rot lat="0" lon="0" rev="16200000"/>
            </a:camera>
            <a:lightRig rig="threePt" dir="t"/>
          </a:scene3d>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photo.JPG"/>
          <p:cNvPicPr>
            <a:picLocks noGrp="1" noChangeAspect="1"/>
          </p:cNvPicPr>
          <p:nvPr>
            <p:ph idx="1"/>
          </p:nvPr>
        </p:nvPicPr>
        <p:blipFill>
          <a:blip r:embed="rId2"/>
          <a:srcRect l="-18187" r="-18187"/>
          <a:stretch>
            <a:fillRect/>
          </a:stretch>
        </p:blipFill>
        <p:spPr>
          <a:xfrm>
            <a:off x="914400" y="1242564"/>
            <a:ext cx="8229600" cy="5175077"/>
          </a:xfrm>
          <a:scene3d>
            <a:camera prst="orthographicFront">
              <a:rot lat="0" lon="0" rev="10800000"/>
            </a:camera>
            <a:lightRig rig="threePt" dir="t"/>
          </a:scene3d>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3248525" y="3380872"/>
            <a:ext cx="5065295" cy="2431435"/>
          </a:xfrm>
          <a:prstGeom prst="rect">
            <a:avLst/>
          </a:prstGeom>
        </p:spPr>
        <p:txBody>
          <a:bodyPr wrap="square">
            <a:spAutoFit/>
          </a:bodyPr>
          <a:lstStyle/>
          <a:p>
            <a:pPr lvl="0" algn="r">
              <a:spcBef>
                <a:spcPct val="20000"/>
              </a:spcBef>
              <a:buClr>
                <a:srgbClr val="AD0101"/>
              </a:buClr>
            </a:pPr>
            <a:r>
              <a:rPr lang="he-IL" sz="3200" dirty="0" smtClean="0">
                <a:solidFill>
                  <a:srgbClr val="003399"/>
                </a:solidFill>
                <a:latin typeface="Impact"/>
              </a:rPr>
              <a:t>הצגת הפרויקט</a:t>
            </a:r>
          </a:p>
          <a:p>
            <a:pPr lvl="0" algn="r">
              <a:spcBef>
                <a:spcPct val="20000"/>
              </a:spcBef>
              <a:buClr>
                <a:srgbClr val="AD0101"/>
              </a:buClr>
            </a:pPr>
            <a:r>
              <a:rPr lang="he-IL" sz="3200" dirty="0" smtClean="0">
                <a:solidFill>
                  <a:srgbClr val="003399"/>
                </a:solidFill>
                <a:latin typeface="Impact"/>
              </a:rPr>
              <a:t>לראש סוכנות החלל הישראלית</a:t>
            </a:r>
          </a:p>
          <a:p>
            <a:pPr lvl="0" algn="r">
              <a:spcBef>
                <a:spcPct val="20000"/>
              </a:spcBef>
              <a:buClr>
                <a:srgbClr val="AD0101"/>
              </a:buClr>
            </a:pPr>
            <a:r>
              <a:rPr lang="he-IL" sz="3200" dirty="0" smtClean="0">
                <a:solidFill>
                  <a:srgbClr val="003399"/>
                </a:solidFill>
                <a:latin typeface="Impact"/>
              </a:rPr>
              <a:t>ולמנכ"ל משרד המדע</a:t>
            </a:r>
            <a:endParaRPr lang="en-US" dirty="0" smtClean="0">
              <a:solidFill>
                <a:srgbClr val="003399"/>
              </a:solidFill>
              <a:latin typeface="Arial Narrow" pitchFamily="34" charset="0"/>
            </a:endParaRPr>
          </a:p>
          <a:p>
            <a:pPr lvl="0">
              <a:spcBef>
                <a:spcPct val="20000"/>
              </a:spcBef>
              <a:buClr>
                <a:srgbClr val="AD0101"/>
              </a:buClr>
            </a:pPr>
            <a:endParaRPr lang="he-IL" dirty="0" smtClean="0">
              <a:solidFill>
                <a:srgbClr val="303030"/>
              </a:solidFill>
              <a:latin typeface="Arial Narrow" pitchFamily="34" charset="0"/>
            </a:endParaRPr>
          </a:p>
          <a:p>
            <a:pPr lvl="0">
              <a:spcBef>
                <a:spcPct val="20000"/>
              </a:spcBef>
              <a:buClr>
                <a:srgbClr val="AD0101"/>
              </a:buClr>
            </a:pPr>
            <a:r>
              <a:rPr lang="he-IL" dirty="0" smtClean="0">
                <a:solidFill>
                  <a:srgbClr val="303030"/>
                </a:solidFill>
                <a:latin typeface="Arial Narrow" pitchFamily="34" charset="0"/>
              </a:rPr>
              <a:t>יום רביעי, 7 למרץ, 2012</a:t>
            </a:r>
            <a:endParaRPr lang="en-US" dirty="0" smtClean="0">
              <a:solidFill>
                <a:srgbClr val="303030"/>
              </a:solidFill>
              <a:latin typeface="Arial Narrow"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50351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ubtitle 4"/>
          <p:cNvSpPr txBox="1">
            <a:spLocks/>
          </p:cNvSpPr>
          <p:nvPr/>
        </p:nvSpPr>
        <p:spPr>
          <a:xfrm>
            <a:off x="3148280" y="4953000"/>
            <a:ext cx="2819400" cy="8382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spcBef>
                <a:spcPts val="0"/>
              </a:spcBef>
            </a:pPr>
            <a:r>
              <a:rPr lang="en-US" sz="1800" b="1" dirty="0" smtClean="0">
                <a:solidFill>
                  <a:srgbClr val="003399"/>
                </a:solidFill>
                <a:latin typeface="Arial Narrow" pitchFamily="34" charset="0"/>
              </a:rPr>
              <a:t>Eli Waxman </a:t>
            </a:r>
          </a:p>
          <a:p>
            <a:pPr>
              <a:spcBef>
                <a:spcPts val="0"/>
              </a:spcBef>
            </a:pPr>
            <a:r>
              <a:rPr lang="en-US" sz="1800" dirty="0" smtClean="0">
                <a:solidFill>
                  <a:srgbClr val="003399"/>
                </a:solidFill>
                <a:latin typeface="Arial Narrow" pitchFamily="34" charset="0"/>
              </a:rPr>
              <a:t>Weizmann Institute of Science</a:t>
            </a:r>
            <a:endParaRPr lang="en-US" sz="1800" dirty="0">
              <a:solidFill>
                <a:srgbClr val="003399"/>
              </a:solidFill>
              <a:latin typeface="Arial Narrow" pitchFamily="34" charset="0"/>
            </a:endParaRPr>
          </a:p>
        </p:txBody>
      </p:sp>
      <p:sp>
        <p:nvSpPr>
          <p:cNvPr id="8" name="Subtitle 4"/>
          <p:cNvSpPr txBox="1">
            <a:spLocks/>
          </p:cNvSpPr>
          <p:nvPr/>
        </p:nvSpPr>
        <p:spPr>
          <a:xfrm>
            <a:off x="3148280" y="3429000"/>
            <a:ext cx="4953000" cy="1295400"/>
          </a:xfrm>
          <a:prstGeom prst="rect">
            <a:avLst/>
          </a:prstGeom>
        </p:spPr>
        <p:txBody>
          <a:bodyPr>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2"/>
                </a:solidFill>
                <a:latin typeface="+mn-lt"/>
                <a:ea typeface="+mn-ea"/>
                <a:cs typeface="+mn-cs"/>
              </a:defRPr>
            </a:lvl1pPr>
            <a:lvl2pPr marL="320040" indent="0" algn="l" defTabSz="914400" rtl="0" eaLnBrk="1" latinLnBrk="0" hangingPunct="1">
              <a:spcBef>
                <a:spcPct val="20000"/>
              </a:spcBef>
              <a:buClr>
                <a:schemeClr val="accent1"/>
              </a:buClr>
              <a:buFont typeface="Arial" pitchFamily="34" charset="0"/>
              <a:buNone/>
              <a:defRPr sz="2000" kern="1200">
                <a:solidFill>
                  <a:schemeClr val="tx2"/>
                </a:solidFill>
                <a:latin typeface="+mn-lt"/>
                <a:ea typeface="+mn-ea"/>
                <a:cs typeface="+mn-cs"/>
              </a:defRPr>
            </a:lvl2pPr>
            <a:lvl3pPr marL="640080" indent="0" algn="l" defTabSz="914400" rtl="0" eaLnBrk="1" latinLnBrk="0" hangingPunct="1">
              <a:spcBef>
                <a:spcPct val="20000"/>
              </a:spcBef>
              <a:buClr>
                <a:schemeClr val="accent1"/>
              </a:buClr>
              <a:buFont typeface="Arial" pitchFamily="34" charset="0"/>
              <a:buNone/>
              <a:defRPr sz="1800" kern="1200">
                <a:solidFill>
                  <a:schemeClr val="tx2"/>
                </a:solidFill>
                <a:latin typeface="+mn-lt"/>
                <a:ea typeface="+mn-ea"/>
                <a:cs typeface="+mn-cs"/>
              </a:defRPr>
            </a:lvl3pPr>
            <a:lvl4pPr marL="914400" indent="0" algn="l" defTabSz="914400" rtl="0" eaLnBrk="1" latinLnBrk="0" hangingPunct="1">
              <a:spcBef>
                <a:spcPct val="20000"/>
              </a:spcBef>
              <a:buClr>
                <a:schemeClr val="accent1"/>
              </a:buClr>
              <a:buFont typeface="Arial" pitchFamily="34" charset="0"/>
              <a:buNone/>
              <a:defRPr sz="1600" kern="1200">
                <a:solidFill>
                  <a:schemeClr val="tx2"/>
                </a:solidFill>
                <a:latin typeface="+mn-lt"/>
                <a:ea typeface="+mn-ea"/>
                <a:cs typeface="+mn-cs"/>
              </a:defRPr>
            </a:lvl4pPr>
            <a:lvl5pPr marL="1143000" indent="0" algn="l" defTabSz="914400" rtl="0" eaLnBrk="1" latinLnBrk="0" hangingPunct="1">
              <a:spcBef>
                <a:spcPct val="20000"/>
              </a:spcBef>
              <a:buClr>
                <a:schemeClr val="accent1"/>
              </a:buClr>
              <a:buFont typeface="Arial" pitchFamily="34" charset="0"/>
              <a:buNone/>
              <a:defRPr sz="16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spcBef>
                <a:spcPts val="0"/>
              </a:spcBef>
            </a:pPr>
            <a:r>
              <a:rPr lang="en-US" sz="3200" dirty="0">
                <a:solidFill>
                  <a:srgbClr val="003399"/>
                </a:solidFill>
                <a:latin typeface="+mj-lt"/>
              </a:rPr>
              <a:t>Mission Concept</a:t>
            </a:r>
          </a:p>
          <a:p>
            <a:pPr>
              <a:spcBef>
                <a:spcPts val="0"/>
              </a:spcBef>
            </a:pPr>
            <a:r>
              <a:rPr lang="en-US" dirty="0">
                <a:solidFill>
                  <a:srgbClr val="003399"/>
                </a:solidFill>
                <a:latin typeface="Arial Narrow" pitchFamily="34" charset="0"/>
              </a:rPr>
              <a:t>A small space mission designed to carry out a wide-field UV transient </a:t>
            </a:r>
            <a:r>
              <a:rPr lang="en-US" dirty="0" smtClean="0">
                <a:solidFill>
                  <a:srgbClr val="003399"/>
                </a:solidFill>
                <a:latin typeface="Arial Narrow" pitchFamily="34" charset="0"/>
              </a:rPr>
              <a:t>survey</a:t>
            </a:r>
            <a:endParaRPr lang="en-US" dirty="0">
              <a:solidFill>
                <a:srgbClr val="003399"/>
              </a:solidFill>
              <a:latin typeface="Arial Narrow" pitchFamily="34" charset="0"/>
            </a:endParaRPr>
          </a:p>
        </p:txBody>
      </p:sp>
      <p:pic>
        <p:nvPicPr>
          <p:cNvPr id="12" name="Picture 5" descr="WIS_logo-03.png"/>
          <p:cNvPicPr>
            <a:picLocks noChangeAspect="1"/>
          </p:cNvPicPr>
          <p:nvPr/>
        </p:nvPicPr>
        <p:blipFill>
          <a:blip r:embed="rId3" cstate="print">
            <a:grayscl/>
            <a:biLevel thresh="5000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5587" y="4870369"/>
            <a:ext cx="1547813" cy="6287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4719638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srcRect/>
          <a:stretch>
            <a:fillRect/>
          </a:stretch>
        </p:blipFill>
        <p:spPr bwMode="auto">
          <a:xfrm>
            <a:off x="1601788" y="1198563"/>
            <a:ext cx="5943600" cy="44577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 we </a:t>
            </a:r>
            <a:r>
              <a:rPr lang="en-US" dirty="0" err="1" smtClean="0"/>
              <a:t>needED</a:t>
            </a:r>
            <a:r>
              <a:rPr lang="en-US" dirty="0" smtClean="0"/>
              <a:t> a go</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photo.JPG"/>
          <p:cNvPicPr>
            <a:picLocks noGrp="1" noChangeAspect="1"/>
          </p:cNvPicPr>
          <p:nvPr>
            <p:ph idx="1"/>
          </p:nvPr>
        </p:nvPicPr>
        <p:blipFill>
          <a:blip r:embed="rId2"/>
          <a:srcRect l="-18187" r="-18187"/>
          <a:stretch>
            <a:fillRect/>
          </a:stretch>
        </p:blipFill>
        <p:spPr>
          <a:xfrm>
            <a:off x="-1001221" y="274638"/>
            <a:ext cx="11542301" cy="6347821"/>
          </a:xfrm>
          <a:scene3d>
            <a:camera prst="orthographicFront">
              <a:rot lat="0" lon="0" rev="10800000"/>
            </a:camera>
            <a:lightRig rig="threePt" dir="t"/>
          </a:scene3d>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Wide field UV: Requirements </a:t>
            </a:r>
            <a:endParaRPr lang="en-US" dirty="0"/>
          </a:p>
        </p:txBody>
      </p:sp>
      <p:sp>
        <p:nvSpPr>
          <p:cNvPr id="3" name="Content Placeholder 2"/>
          <p:cNvSpPr>
            <a:spLocks noGrp="1"/>
          </p:cNvSpPr>
          <p:nvPr>
            <p:ph idx="1"/>
          </p:nvPr>
        </p:nvSpPr>
        <p:spPr>
          <a:xfrm>
            <a:off x="457200" y="1335640"/>
            <a:ext cx="8229600" cy="5167902"/>
          </a:xfrm>
        </p:spPr>
        <p:txBody>
          <a:bodyPr>
            <a:normAutofit/>
          </a:bodyPr>
          <a:lstStyle/>
          <a:p>
            <a:pPr>
              <a:lnSpc>
                <a:spcPct val="120000"/>
              </a:lnSpc>
              <a:spcAft>
                <a:spcPts val="600"/>
              </a:spcAft>
            </a:pPr>
            <a:r>
              <a:rPr lang="en-GB" sz="3100" b="1" dirty="0" smtClean="0"/>
              <a:t>Sensitivity:</a:t>
            </a:r>
            <a:r>
              <a:rPr lang="en-GB" sz="3100" dirty="0" smtClean="0"/>
              <a:t> One tenth GALEX </a:t>
            </a:r>
          </a:p>
          <a:p>
            <a:pPr lvl="1">
              <a:lnSpc>
                <a:spcPct val="120000"/>
              </a:lnSpc>
              <a:spcAft>
                <a:spcPts val="600"/>
              </a:spcAft>
            </a:pPr>
            <a:r>
              <a:rPr lang="en-GB" sz="2700" dirty="0" smtClean="0"/>
              <a:t>SNR=5 for ~0.01 photons/cm</a:t>
            </a:r>
            <a:r>
              <a:rPr lang="en-GB" sz="2700" baseline="30000" dirty="0" smtClean="0"/>
              <a:t>2</a:t>
            </a:r>
            <a:r>
              <a:rPr lang="en-GB" sz="2700" dirty="0" smtClean="0"/>
              <a:t>s within </a:t>
            </a:r>
            <a:r>
              <a:rPr lang="en-GB" sz="2700" dirty="0" smtClean="0">
                <a:latin typeface="Symbol" pitchFamily="18" charset="2"/>
              </a:rPr>
              <a:t>Dl</a:t>
            </a:r>
            <a:r>
              <a:rPr lang="en-GB" sz="2700" dirty="0" smtClean="0"/>
              <a:t>=0.044</a:t>
            </a:r>
            <a:r>
              <a:rPr lang="en-GB" sz="2700" dirty="0" smtClean="0">
                <a:latin typeface="Symbol" pitchFamily="18" charset="2"/>
              </a:rPr>
              <a:t>m</a:t>
            </a:r>
            <a:r>
              <a:rPr lang="en-GB" sz="2700" dirty="0" smtClean="0"/>
              <a:t> at </a:t>
            </a:r>
            <a:r>
              <a:rPr lang="en-GB" sz="2700" dirty="0" smtClean="0">
                <a:latin typeface="Symbol" pitchFamily="18" charset="2"/>
              </a:rPr>
              <a:t>l</a:t>
            </a:r>
            <a:r>
              <a:rPr lang="en-GB" sz="2700" dirty="0" smtClean="0"/>
              <a:t>&lt;0.35</a:t>
            </a:r>
            <a:r>
              <a:rPr lang="en-GB" sz="2700" dirty="0" smtClean="0">
                <a:latin typeface="Symbol" pitchFamily="18" charset="2"/>
              </a:rPr>
              <a:t>m </a:t>
            </a:r>
            <a:r>
              <a:rPr lang="en-GB" sz="2700" dirty="0" smtClean="0">
                <a:latin typeface="+mj-lt"/>
              </a:rPr>
              <a:t>and 300s integration</a:t>
            </a:r>
            <a:r>
              <a:rPr lang="en-GB" sz="2700" dirty="0" smtClean="0"/>
              <a:t>)</a:t>
            </a:r>
          </a:p>
          <a:p>
            <a:pPr>
              <a:lnSpc>
                <a:spcPct val="120000"/>
              </a:lnSpc>
              <a:spcAft>
                <a:spcPts val="600"/>
              </a:spcAft>
            </a:pPr>
            <a:r>
              <a:rPr lang="en-GB" sz="3100" b="1" dirty="0" smtClean="0"/>
              <a:t>Field of View</a:t>
            </a:r>
            <a:r>
              <a:rPr lang="en-GB" sz="3100" dirty="0" smtClean="0"/>
              <a:t>: 1000 times larger than GALEX</a:t>
            </a:r>
          </a:p>
          <a:p>
            <a:pPr>
              <a:lnSpc>
                <a:spcPct val="120000"/>
              </a:lnSpc>
              <a:spcAft>
                <a:spcPts val="600"/>
              </a:spcAft>
            </a:pPr>
            <a:r>
              <a:rPr lang="en-GB" sz="3100" dirty="0" smtClean="0"/>
              <a:t>If the above requirements are met, the detection rate would be 30 times that of GALEX.</a:t>
            </a:r>
            <a:endParaRPr lang="en-US" sz="3100" dirty="0" smtClean="0"/>
          </a:p>
          <a:p>
            <a:pPr>
              <a:lnSpc>
                <a:spcPct val="120000"/>
              </a:lnSpc>
            </a:pPr>
            <a:r>
              <a:rPr lang="en-GB" sz="2900" dirty="0" smtClean="0"/>
              <a:t> </a:t>
            </a:r>
            <a:r>
              <a:rPr lang="en-GB" sz="2900" b="1" dirty="0" smtClean="0"/>
              <a:t>Guaranteed events.</a:t>
            </a:r>
            <a:r>
              <a:rPr lang="en-GB" sz="2900" dirty="0" smtClean="0"/>
              <a:t> </a:t>
            </a:r>
          </a:p>
          <a:p>
            <a:pPr lvl="1">
              <a:lnSpc>
                <a:spcPct val="120000"/>
              </a:lnSpc>
            </a:pPr>
            <a:r>
              <a:rPr lang="en-GB" sz="2300" dirty="0" smtClean="0"/>
              <a:t>supernova shock breakout events (10 per year)</a:t>
            </a:r>
            <a:endParaRPr lang="en-GB" sz="2900" dirty="0" smtClean="0"/>
          </a:p>
          <a:p>
            <a:pPr>
              <a:buNone/>
            </a:pPr>
            <a:endParaRPr lang="en-US" dirty="0" smtClean="0"/>
          </a:p>
        </p:txBody>
      </p:sp>
      <p:sp>
        <p:nvSpPr>
          <p:cNvPr id="4" name="Slide Number Placeholder 3"/>
          <p:cNvSpPr>
            <a:spLocks noGrp="1"/>
          </p:cNvSpPr>
          <p:nvPr>
            <p:ph type="sldNum" sz="quarter" idx="12"/>
          </p:nvPr>
        </p:nvSpPr>
        <p:spPr/>
        <p:txBody>
          <a:bodyPr/>
          <a:lstStyle/>
          <a:p>
            <a:fld id="{653695B6-C62B-4A83-9D20-187E7CF698FF}"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System – Summary (1)</a:t>
            </a:r>
            <a:endParaRPr lang="en-US" dirty="0"/>
          </a:p>
        </p:txBody>
      </p:sp>
      <p:sp>
        <p:nvSpPr>
          <p:cNvPr id="3" name="Content Placeholder 2"/>
          <p:cNvSpPr>
            <a:spLocks noGrp="1"/>
          </p:cNvSpPr>
          <p:nvPr>
            <p:ph idx="1"/>
          </p:nvPr>
        </p:nvSpPr>
        <p:spPr>
          <a:xfrm>
            <a:off x="457200" y="1304818"/>
            <a:ext cx="8229600" cy="5019782"/>
          </a:xfrm>
        </p:spPr>
        <p:txBody>
          <a:bodyPr>
            <a:normAutofit fontScale="92500" lnSpcReduction="10000"/>
          </a:bodyPr>
          <a:lstStyle/>
          <a:p>
            <a:pPr>
              <a:tabLst>
                <a:tab pos="3317875" algn="l"/>
              </a:tabLst>
            </a:pPr>
            <a:r>
              <a:rPr lang="en-US" dirty="0" smtClean="0"/>
              <a:t>Eight identical telescopes, each with:</a:t>
            </a:r>
          </a:p>
          <a:p>
            <a:pPr lvl="1">
              <a:tabLst>
                <a:tab pos="3317875" algn="l"/>
              </a:tabLst>
            </a:pPr>
            <a:r>
              <a:rPr lang="en-US" dirty="0" smtClean="0"/>
              <a:t>Aperture diameter 	120 mm</a:t>
            </a:r>
          </a:p>
          <a:p>
            <a:pPr lvl="1">
              <a:tabLst>
                <a:tab pos="3317875" algn="l"/>
              </a:tabLst>
            </a:pPr>
            <a:r>
              <a:rPr lang="en-US" dirty="0" smtClean="0"/>
              <a:t>Focal length 	290 mm</a:t>
            </a:r>
          </a:p>
          <a:p>
            <a:pPr lvl="1">
              <a:tabLst>
                <a:tab pos="3317875" algn="l"/>
              </a:tabLst>
            </a:pPr>
            <a:r>
              <a:rPr lang="en-US" dirty="0" smtClean="0"/>
              <a:t>F/#	F/2.4</a:t>
            </a:r>
          </a:p>
          <a:p>
            <a:pPr lvl="1">
              <a:tabLst>
                <a:tab pos="3317875" algn="l"/>
              </a:tabLst>
            </a:pPr>
            <a:r>
              <a:rPr lang="en-US" dirty="0" smtClean="0"/>
              <a:t>Field of view	12.1° x 12.1°</a:t>
            </a:r>
          </a:p>
          <a:p>
            <a:pPr lvl="1">
              <a:tabLst>
                <a:tab pos="3317875" algn="l"/>
              </a:tabLst>
            </a:pPr>
            <a:r>
              <a:rPr lang="en-US" dirty="0" smtClean="0"/>
              <a:t>IFOV	20 </a:t>
            </a:r>
            <a:r>
              <a:rPr lang="en-US" dirty="0" err="1" smtClean="0"/>
              <a:t>arcsec</a:t>
            </a:r>
            <a:endParaRPr lang="en-US" dirty="0" smtClean="0"/>
          </a:p>
          <a:p>
            <a:pPr lvl="2">
              <a:tabLst>
                <a:tab pos="3317875" algn="l"/>
              </a:tabLst>
            </a:pPr>
            <a:r>
              <a:rPr lang="en-US" dirty="0" smtClean="0"/>
              <a:t>Plate scale	710”/mm</a:t>
            </a:r>
          </a:p>
          <a:p>
            <a:pPr lvl="1">
              <a:tabLst>
                <a:tab pos="3317875" algn="l"/>
              </a:tabLst>
            </a:pPr>
            <a:r>
              <a:rPr lang="en-US" dirty="0" smtClean="0"/>
              <a:t>Percent energy/pixel 	&gt;75% (result of PSF)</a:t>
            </a:r>
          </a:p>
          <a:p>
            <a:pPr lvl="1">
              <a:tabLst>
                <a:tab pos="3317875" algn="l"/>
              </a:tabLst>
            </a:pPr>
            <a:r>
              <a:rPr lang="en-US" dirty="0" smtClean="0"/>
              <a:t>Spectral band 	200-240 nm (:)</a:t>
            </a:r>
          </a:p>
          <a:p>
            <a:pPr lvl="1">
              <a:tabLst>
                <a:tab pos="3317875" algn="l"/>
              </a:tabLst>
            </a:pPr>
            <a:r>
              <a:rPr lang="en-US" dirty="0" smtClean="0"/>
              <a:t>Filter type	Reflective (two in series)</a:t>
            </a:r>
          </a:p>
          <a:p>
            <a:pPr lvl="1">
              <a:tabLst>
                <a:tab pos="3317875" algn="l"/>
              </a:tabLst>
            </a:pPr>
            <a:r>
              <a:rPr lang="en-US" dirty="0" smtClean="0"/>
              <a:t>Visible suppression 	2 x 10</a:t>
            </a:r>
            <a:r>
              <a:rPr lang="en-US" baseline="30000" dirty="0" smtClean="0"/>
              <a:t>-3</a:t>
            </a:r>
            <a:r>
              <a:rPr lang="en-US" dirty="0" smtClean="0"/>
              <a:t> from 300 to 1100 nm</a:t>
            </a:r>
          </a:p>
          <a:p>
            <a:pPr lvl="1">
              <a:tabLst>
                <a:tab pos="3317875" algn="l"/>
              </a:tabLst>
            </a:pPr>
            <a:endParaRPr lang="en-US" dirty="0" smtClean="0"/>
          </a:p>
          <a:p>
            <a:pPr lvl="1">
              <a:tabLst>
                <a:tab pos="3317875" algn="l"/>
              </a:tabLst>
            </a:pPr>
            <a:endParaRPr lang="en-US" dirty="0" smtClean="0"/>
          </a:p>
          <a:p>
            <a:pPr lvl="1">
              <a:tabLst>
                <a:tab pos="3317875" algn="l"/>
              </a:tabLst>
            </a:pPr>
            <a:endParaRPr lang="en-US" dirty="0"/>
          </a:p>
        </p:txBody>
      </p:sp>
      <p:sp>
        <p:nvSpPr>
          <p:cNvPr id="4" name="Slide Number Placeholder 3"/>
          <p:cNvSpPr>
            <a:spLocks noGrp="1"/>
          </p:cNvSpPr>
          <p:nvPr>
            <p:ph type="sldNum" sz="quarter" idx="12"/>
          </p:nvPr>
        </p:nvSpPr>
        <p:spPr/>
        <p:txBody>
          <a:bodyPr/>
          <a:lstStyle/>
          <a:p>
            <a:fld id="{653695B6-C62B-4A83-9D20-187E7CF698FF}" type="slidenum">
              <a:rPr lang="en-US" smtClean="0"/>
              <a:pPr/>
              <a:t>33</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46693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System – Summary (2)</a:t>
            </a:r>
            <a:endParaRPr lang="en-US" dirty="0"/>
          </a:p>
        </p:txBody>
      </p:sp>
      <p:sp>
        <p:nvSpPr>
          <p:cNvPr id="3" name="Content Placeholder 2"/>
          <p:cNvSpPr>
            <a:spLocks noGrp="1"/>
          </p:cNvSpPr>
          <p:nvPr>
            <p:ph idx="1"/>
          </p:nvPr>
        </p:nvSpPr>
        <p:spPr>
          <a:xfrm>
            <a:off x="457200" y="1304818"/>
            <a:ext cx="8229600" cy="5019782"/>
          </a:xfrm>
        </p:spPr>
        <p:txBody>
          <a:bodyPr/>
          <a:lstStyle/>
          <a:p>
            <a:pPr>
              <a:tabLst>
                <a:tab pos="3317875" algn="l"/>
              </a:tabLst>
            </a:pPr>
            <a:r>
              <a:rPr lang="en-US" dirty="0" smtClean="0"/>
              <a:t>Detector type	CCD</a:t>
            </a:r>
          </a:p>
          <a:p>
            <a:pPr>
              <a:tabLst>
                <a:tab pos="3317875" algn="l"/>
              </a:tabLst>
            </a:pPr>
            <a:r>
              <a:rPr lang="en-US" dirty="0" smtClean="0"/>
              <a:t>Pixel array	4096 X 4096</a:t>
            </a:r>
          </a:p>
          <a:p>
            <a:pPr>
              <a:tabLst>
                <a:tab pos="3317875" algn="l"/>
              </a:tabLst>
            </a:pPr>
            <a:r>
              <a:rPr lang="en-US" dirty="0" smtClean="0"/>
              <a:t>Pixel size	15 x 15 µm</a:t>
            </a:r>
          </a:p>
          <a:p>
            <a:pPr>
              <a:tabLst>
                <a:tab pos="3317875" algn="l"/>
              </a:tabLst>
            </a:pPr>
            <a:r>
              <a:rPr lang="en-US" dirty="0" smtClean="0"/>
              <a:t>Array size 	61.4 mm square</a:t>
            </a:r>
          </a:p>
          <a:p>
            <a:pPr>
              <a:tabLst>
                <a:tab pos="3317875" algn="l"/>
              </a:tabLst>
            </a:pPr>
            <a:r>
              <a:rPr lang="en-US" dirty="0" smtClean="0"/>
              <a:t>Binning	2 x 2 </a:t>
            </a:r>
          </a:p>
          <a:p>
            <a:pPr>
              <a:tabLst>
                <a:tab pos="3317875" algn="l"/>
              </a:tabLst>
            </a:pPr>
            <a:r>
              <a:rPr lang="en-US" dirty="0" smtClean="0"/>
              <a:t>Effective size 	30 x 30 µm, 2048 X 2048 pixels</a:t>
            </a:r>
          </a:p>
          <a:p>
            <a:pPr marL="548640" lvl="2" indent="-274320">
              <a:buClr>
                <a:schemeClr val="accent3"/>
              </a:buClr>
              <a:buSzPct val="95000"/>
              <a:tabLst>
                <a:tab pos="3317875" algn="l"/>
              </a:tabLst>
            </a:pPr>
            <a:r>
              <a:rPr lang="en-US" dirty="0" smtClean="0"/>
              <a:t>One binned pixel = 21.3 x 21.3 </a:t>
            </a:r>
            <a:r>
              <a:rPr lang="en-US" dirty="0" err="1" smtClean="0"/>
              <a:t>arcsec</a:t>
            </a:r>
            <a:endParaRPr lang="en-US" dirty="0" smtClean="0"/>
          </a:p>
          <a:p>
            <a:pPr>
              <a:tabLst>
                <a:tab pos="3317875" algn="l"/>
              </a:tabLst>
            </a:pPr>
            <a:r>
              <a:rPr lang="en-US" dirty="0" smtClean="0"/>
              <a:t>Quantum efficiency 	60% average over band</a:t>
            </a:r>
          </a:p>
          <a:p>
            <a:pPr>
              <a:tabLst>
                <a:tab pos="3317875" algn="l"/>
              </a:tabLst>
            </a:pPr>
            <a:endParaRPr lang="en-US" dirty="0" smtClean="0"/>
          </a:p>
          <a:p>
            <a:pPr>
              <a:tabLst>
                <a:tab pos="3317875" algn="l"/>
              </a:tabLst>
            </a:pPr>
            <a:endParaRPr lang="en-US" dirty="0" smtClean="0"/>
          </a:p>
          <a:p>
            <a:pPr lvl="1">
              <a:tabLst>
                <a:tab pos="3317875" algn="l"/>
              </a:tabLst>
            </a:pPr>
            <a:endParaRPr lang="en-US" dirty="0" smtClean="0"/>
          </a:p>
          <a:p>
            <a:pPr lvl="1">
              <a:tabLst>
                <a:tab pos="3317875" algn="l"/>
              </a:tabLst>
            </a:pPr>
            <a:endParaRPr lang="en-US" dirty="0"/>
          </a:p>
        </p:txBody>
      </p:sp>
      <p:sp>
        <p:nvSpPr>
          <p:cNvPr id="4" name="Slide Number Placeholder 3"/>
          <p:cNvSpPr>
            <a:spLocks noGrp="1"/>
          </p:cNvSpPr>
          <p:nvPr>
            <p:ph type="sldNum" sz="quarter" idx="12"/>
          </p:nvPr>
        </p:nvSpPr>
        <p:spPr/>
        <p:txBody>
          <a:bodyPr/>
          <a:lstStyle/>
          <a:p>
            <a:fld id="{653695B6-C62B-4A83-9D20-187E7CF698FF}" type="slidenum">
              <a:rPr lang="en-US" smtClean="0"/>
              <a:pPr/>
              <a:t>34</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63643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System – Summary (3)</a:t>
            </a:r>
            <a:endParaRPr lang="en-US" dirty="0"/>
          </a:p>
        </p:txBody>
      </p:sp>
      <p:sp>
        <p:nvSpPr>
          <p:cNvPr id="3" name="Content Placeholder 2"/>
          <p:cNvSpPr>
            <a:spLocks noGrp="1"/>
          </p:cNvSpPr>
          <p:nvPr>
            <p:ph idx="1"/>
          </p:nvPr>
        </p:nvSpPr>
        <p:spPr>
          <a:xfrm>
            <a:off x="457200" y="1304818"/>
            <a:ext cx="8229600" cy="5019782"/>
          </a:xfrm>
        </p:spPr>
        <p:txBody>
          <a:bodyPr/>
          <a:lstStyle/>
          <a:p>
            <a:pPr marL="0" indent="0">
              <a:buNone/>
              <a:tabLst>
                <a:tab pos="3317875" algn="l"/>
              </a:tabLst>
            </a:pPr>
            <a:r>
              <a:rPr lang="en-US" dirty="0" smtClean="0"/>
              <a:t>Performance</a:t>
            </a:r>
          </a:p>
          <a:p>
            <a:pPr>
              <a:tabLst>
                <a:tab pos="3317875" algn="l"/>
              </a:tabLst>
            </a:pPr>
            <a:r>
              <a:rPr lang="en-US" dirty="0" smtClean="0"/>
              <a:t>Total field of view 	8 x 146 = 1170 sq</a:t>
            </a:r>
            <a:r>
              <a:rPr lang="en-US" dirty="0"/>
              <a:t>. </a:t>
            </a:r>
            <a:r>
              <a:rPr lang="en-US" dirty="0" smtClean="0"/>
              <a:t>deg.</a:t>
            </a:r>
          </a:p>
          <a:p>
            <a:pPr>
              <a:tabLst>
                <a:tab pos="3317875" algn="l"/>
              </a:tabLst>
            </a:pPr>
            <a:r>
              <a:rPr lang="en-US" dirty="0" smtClean="0"/>
              <a:t>Fraction of sky covered	2.8%</a:t>
            </a:r>
          </a:p>
          <a:p>
            <a:pPr>
              <a:tabLst>
                <a:tab pos="3317875" algn="l"/>
              </a:tabLst>
            </a:pPr>
            <a:r>
              <a:rPr lang="en-US" dirty="0" smtClean="0"/>
              <a:t>Detection threshold 	0.006 ph/cm²/sec</a:t>
            </a:r>
          </a:p>
          <a:p>
            <a:pPr>
              <a:tabLst>
                <a:tab pos="3317875" algn="l"/>
              </a:tabLst>
            </a:pPr>
            <a:r>
              <a:rPr lang="en-US" dirty="0" smtClean="0"/>
              <a:t>Limiting AB magnitude 	 18 at 300 </a:t>
            </a:r>
            <a:r>
              <a:rPr lang="en-US" dirty="0" err="1" smtClean="0"/>
              <a:t>secs</a:t>
            </a:r>
            <a:r>
              <a:rPr lang="en-US" dirty="0" smtClean="0"/>
              <a:t> integration time</a:t>
            </a:r>
          </a:p>
          <a:p>
            <a:pPr>
              <a:tabLst>
                <a:tab pos="3317875" algn="l"/>
              </a:tabLst>
            </a:pPr>
            <a:r>
              <a:rPr lang="en-US" dirty="0" smtClean="0"/>
              <a:t>Diffuse background  	0.08 ph/cm²/sec/(‘)² (assumed)	</a:t>
            </a:r>
          </a:p>
          <a:p>
            <a:pPr>
              <a:tabLst>
                <a:tab pos="3317875" algn="l"/>
              </a:tabLst>
            </a:pPr>
            <a:endParaRPr lang="en-US" dirty="0" smtClean="0"/>
          </a:p>
          <a:p>
            <a:pPr>
              <a:tabLst>
                <a:tab pos="3317875" algn="l"/>
              </a:tabLst>
            </a:pPr>
            <a:endParaRPr lang="en-US" dirty="0" smtClean="0"/>
          </a:p>
          <a:p>
            <a:pPr lvl="1">
              <a:tabLst>
                <a:tab pos="3317875" algn="l"/>
              </a:tabLst>
            </a:pPr>
            <a:endParaRPr lang="en-US" dirty="0" smtClean="0"/>
          </a:p>
          <a:p>
            <a:pPr lvl="1">
              <a:tabLst>
                <a:tab pos="3317875" algn="l"/>
              </a:tabLst>
            </a:pPr>
            <a:endParaRPr lang="en-US" dirty="0"/>
          </a:p>
        </p:txBody>
      </p:sp>
      <p:sp>
        <p:nvSpPr>
          <p:cNvPr id="4" name="Slide Number Placeholder 3"/>
          <p:cNvSpPr>
            <a:spLocks noGrp="1"/>
          </p:cNvSpPr>
          <p:nvPr>
            <p:ph type="sldNum" sz="quarter" idx="12"/>
          </p:nvPr>
        </p:nvSpPr>
        <p:spPr/>
        <p:txBody>
          <a:bodyPr/>
          <a:lstStyle/>
          <a:p>
            <a:fld id="{653695B6-C62B-4A83-9D20-187E7CF698FF}" type="slidenum">
              <a:rPr lang="en-US" smtClean="0"/>
              <a:pPr/>
              <a:t>35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78307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System – Summary (4)</a:t>
            </a:r>
            <a:endParaRPr lang="en-US" dirty="0"/>
          </a:p>
        </p:txBody>
      </p:sp>
      <p:sp>
        <p:nvSpPr>
          <p:cNvPr id="3" name="Content Placeholder 2"/>
          <p:cNvSpPr>
            <a:spLocks noGrp="1"/>
          </p:cNvSpPr>
          <p:nvPr>
            <p:ph idx="1"/>
          </p:nvPr>
        </p:nvSpPr>
        <p:spPr>
          <a:xfrm>
            <a:off x="436652" y="1304818"/>
            <a:ext cx="8229600" cy="5019782"/>
          </a:xfrm>
        </p:spPr>
        <p:txBody>
          <a:bodyPr>
            <a:normAutofit fontScale="92500"/>
          </a:bodyPr>
          <a:lstStyle/>
          <a:p>
            <a:pPr marL="0" indent="0">
              <a:buNone/>
              <a:tabLst>
                <a:tab pos="3317875" algn="l"/>
              </a:tabLst>
            </a:pPr>
            <a:r>
              <a:rPr lang="en-US" dirty="0" smtClean="0"/>
              <a:t>Orbit</a:t>
            </a:r>
          </a:p>
          <a:p>
            <a:pPr>
              <a:tabLst>
                <a:tab pos="3317875" algn="l"/>
              </a:tabLst>
            </a:pPr>
            <a:r>
              <a:rPr lang="en-US" dirty="0" smtClean="0"/>
              <a:t>Sun synchronous polar orbit</a:t>
            </a:r>
          </a:p>
          <a:p>
            <a:pPr>
              <a:tabLst>
                <a:tab pos="3317875" algn="l"/>
              </a:tabLst>
            </a:pPr>
            <a:r>
              <a:rPr lang="en-US" dirty="0" smtClean="0"/>
              <a:t>LTDN 	06:00 </a:t>
            </a:r>
            <a:r>
              <a:rPr lang="en-US" dirty="0" err="1" smtClean="0"/>
              <a:t>hrs</a:t>
            </a:r>
            <a:endParaRPr lang="en-US" dirty="0" smtClean="0"/>
          </a:p>
          <a:p>
            <a:pPr>
              <a:tabLst>
                <a:tab pos="3317875" algn="l"/>
              </a:tabLst>
            </a:pPr>
            <a:r>
              <a:rPr lang="en-US" dirty="0" smtClean="0"/>
              <a:t>Altitude (depends on launch possibilities)</a:t>
            </a:r>
          </a:p>
          <a:p>
            <a:pPr lvl="1">
              <a:tabLst>
                <a:tab pos="3317875" algn="l"/>
              </a:tabLst>
            </a:pPr>
            <a:r>
              <a:rPr lang="en-US" dirty="0" smtClean="0"/>
              <a:t>Minimum 	720 km</a:t>
            </a:r>
          </a:p>
          <a:p>
            <a:pPr lvl="1">
              <a:tabLst>
                <a:tab pos="3317875" algn="l"/>
              </a:tabLst>
            </a:pPr>
            <a:r>
              <a:rPr lang="en-US" dirty="0" smtClean="0"/>
              <a:t>Desirable	&gt;1400 km</a:t>
            </a:r>
          </a:p>
          <a:p>
            <a:pPr>
              <a:tabLst>
                <a:tab pos="3317875" algn="l"/>
              </a:tabLst>
            </a:pPr>
            <a:r>
              <a:rPr lang="en-US" dirty="0" smtClean="0"/>
              <a:t>Inclination 	depends on altitude 			(e.g. 8° for 720km)</a:t>
            </a:r>
          </a:p>
          <a:p>
            <a:pPr>
              <a:tabLst>
                <a:tab pos="3317875" algn="l"/>
              </a:tabLst>
            </a:pPr>
            <a:r>
              <a:rPr lang="en-US" dirty="0" smtClean="0"/>
              <a:t>Stability	Better than 50µrad in 300 sec</a:t>
            </a:r>
          </a:p>
          <a:p>
            <a:pPr>
              <a:tabLst>
                <a:tab pos="3317875" algn="l"/>
              </a:tabLst>
            </a:pPr>
            <a:endParaRPr lang="en-US" dirty="0" smtClean="0"/>
          </a:p>
          <a:p>
            <a:pPr>
              <a:tabLst>
                <a:tab pos="3317875" algn="l"/>
              </a:tabLst>
            </a:pPr>
            <a:endParaRPr lang="en-US" dirty="0" smtClean="0"/>
          </a:p>
          <a:p>
            <a:pPr>
              <a:tabLst>
                <a:tab pos="3317875" algn="l"/>
              </a:tabLst>
            </a:pPr>
            <a:endParaRPr lang="en-US" dirty="0" smtClean="0"/>
          </a:p>
          <a:p>
            <a:pPr>
              <a:tabLst>
                <a:tab pos="3317875" algn="l"/>
              </a:tabLst>
            </a:pPr>
            <a:endParaRPr lang="en-US" dirty="0" smtClean="0"/>
          </a:p>
          <a:p>
            <a:pPr>
              <a:tabLst>
                <a:tab pos="3317875" algn="l"/>
              </a:tabLst>
            </a:pPr>
            <a:endParaRPr lang="en-US" dirty="0" smtClean="0"/>
          </a:p>
          <a:p>
            <a:pPr lvl="1">
              <a:tabLst>
                <a:tab pos="3317875" algn="l"/>
              </a:tabLst>
            </a:pPr>
            <a:endParaRPr lang="en-US" dirty="0" smtClean="0"/>
          </a:p>
          <a:p>
            <a:pPr lvl="1">
              <a:tabLst>
                <a:tab pos="3317875" algn="l"/>
              </a:tabLst>
            </a:pPr>
            <a:endParaRPr lang="en-US" dirty="0"/>
          </a:p>
        </p:txBody>
      </p:sp>
      <p:sp>
        <p:nvSpPr>
          <p:cNvPr id="4" name="Slide Number Placeholder 3"/>
          <p:cNvSpPr>
            <a:spLocks noGrp="1"/>
          </p:cNvSpPr>
          <p:nvPr>
            <p:ph type="sldNum" sz="quarter" idx="12"/>
          </p:nvPr>
        </p:nvSpPr>
        <p:spPr/>
        <p:txBody>
          <a:bodyPr/>
          <a:lstStyle/>
          <a:p>
            <a:fld id="{653695B6-C62B-4A83-9D20-187E7CF698FF}" type="slidenum">
              <a:rPr lang="en-US" smtClean="0"/>
              <a:pPr/>
              <a:t>36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08797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 name="Picture 3"/>
          <p:cNvPicPr>
            <a:picLocks noChangeAspect="1" noChangeArrowheads="1"/>
          </p:cNvPicPr>
          <p:nvPr/>
        </p:nvPicPr>
        <p:blipFill>
          <a:blip r:embed="rId3" cstate="print"/>
          <a:srcRect/>
          <a:stretch>
            <a:fillRect/>
          </a:stretch>
        </p:blipFill>
        <p:spPr bwMode="auto">
          <a:xfrm>
            <a:off x="7873093" y="2634340"/>
            <a:ext cx="910661" cy="586466"/>
          </a:xfrm>
          <a:prstGeom prst="rect">
            <a:avLst/>
          </a:prstGeom>
          <a:noFill/>
          <a:ln w="9525">
            <a:noFill/>
            <a:miter lim="800000"/>
            <a:headEnd/>
            <a:tailEnd/>
          </a:ln>
        </p:spPr>
      </p:pic>
      <p:pic>
        <p:nvPicPr>
          <p:cNvPr id="33" name="Picture 3"/>
          <p:cNvPicPr>
            <a:picLocks noChangeAspect="1" noChangeArrowheads="1"/>
          </p:cNvPicPr>
          <p:nvPr/>
        </p:nvPicPr>
        <p:blipFill>
          <a:blip r:embed="rId3" cstate="print"/>
          <a:srcRect/>
          <a:stretch>
            <a:fillRect/>
          </a:stretch>
        </p:blipFill>
        <p:spPr bwMode="auto">
          <a:xfrm>
            <a:off x="4052208" y="2743199"/>
            <a:ext cx="910661" cy="586466"/>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05098" y="4106262"/>
            <a:ext cx="901430" cy="901430"/>
          </a:xfrm>
          <a:prstGeom prst="rect">
            <a:avLst/>
          </a:prstGeom>
        </p:spPr>
      </p:pic>
      <p:sp>
        <p:nvSpPr>
          <p:cNvPr id="2" name="Text Placeholder 1"/>
          <p:cNvSpPr>
            <a:spLocks noGrp="1"/>
          </p:cNvSpPr>
          <p:nvPr>
            <p:ph type="body" idx="1"/>
          </p:nvPr>
        </p:nvSpPr>
        <p:spPr>
          <a:xfrm>
            <a:off x="758952" y="390525"/>
            <a:ext cx="7546848" cy="609600"/>
          </a:xfrm>
        </p:spPr>
        <p:txBody>
          <a:bodyPr/>
          <a:lstStyle/>
          <a:p>
            <a:r>
              <a:rPr lang="en-US" dirty="0"/>
              <a:t>The Team</a:t>
            </a:r>
          </a:p>
        </p:txBody>
      </p:sp>
      <p:sp>
        <p:nvSpPr>
          <p:cNvPr id="3" name="Content Placeholder 2"/>
          <p:cNvSpPr>
            <a:spLocks noGrp="1"/>
          </p:cNvSpPr>
          <p:nvPr>
            <p:ph sz="half" idx="2"/>
          </p:nvPr>
        </p:nvSpPr>
        <p:spPr>
          <a:xfrm>
            <a:off x="758952" y="1047675"/>
            <a:ext cx="3296042" cy="5033211"/>
          </a:xfrm>
        </p:spPr>
        <p:txBody>
          <a:bodyPr>
            <a:noAutofit/>
          </a:bodyPr>
          <a:lstStyle/>
          <a:p>
            <a:pPr>
              <a:buNone/>
            </a:pPr>
            <a:r>
              <a:rPr lang="en-US" sz="1800" dirty="0">
                <a:solidFill>
                  <a:srgbClr val="003399"/>
                </a:solidFill>
                <a:latin typeface="+mj-lt"/>
              </a:rPr>
              <a:t>Scientific</a:t>
            </a:r>
            <a:endParaRPr lang="en-US" sz="2000" dirty="0">
              <a:solidFill>
                <a:srgbClr val="003399"/>
              </a:solidFill>
              <a:latin typeface="+mj-lt"/>
            </a:endParaRPr>
          </a:p>
          <a:p>
            <a:pPr>
              <a:spcAft>
                <a:spcPts val="800"/>
              </a:spcAft>
            </a:pPr>
            <a:r>
              <a:rPr lang="en-US" sz="1300" b="1" dirty="0"/>
              <a:t>Weizmann Institute of Science </a:t>
            </a:r>
            <a:r>
              <a:rPr lang="en-US" sz="1300" dirty="0" smtClean="0"/>
              <a:t/>
            </a:r>
            <a:br>
              <a:rPr lang="en-US" sz="1300" dirty="0" smtClean="0"/>
            </a:br>
            <a:r>
              <a:rPr lang="en-US" sz="1300" dirty="0" smtClean="0"/>
              <a:t>O. </a:t>
            </a:r>
            <a:r>
              <a:rPr lang="en-US" sz="1300" dirty="0" err="1" smtClean="0"/>
              <a:t>Aharonson</a:t>
            </a:r>
            <a:r>
              <a:rPr lang="en-US" sz="1300" dirty="0" smtClean="0"/>
              <a:t>, A</a:t>
            </a:r>
            <a:r>
              <a:rPr lang="en-US" sz="1300" dirty="0"/>
              <a:t>. </a:t>
            </a:r>
            <a:r>
              <a:rPr lang="en-US" sz="1300" dirty="0" err="1"/>
              <a:t>Breskin</a:t>
            </a:r>
            <a:r>
              <a:rPr lang="en-US" sz="1300" dirty="0"/>
              <a:t>, A. Gal-Yam, </a:t>
            </a:r>
            <a:r>
              <a:rPr lang="en-US" sz="1300" dirty="0" smtClean="0"/>
              <a:t/>
            </a:r>
            <a:br>
              <a:rPr lang="en-US" sz="1300" dirty="0" smtClean="0"/>
            </a:br>
            <a:r>
              <a:rPr lang="en-US" sz="1300" dirty="0" smtClean="0"/>
              <a:t>E</a:t>
            </a:r>
            <a:r>
              <a:rPr lang="en-US" sz="1300" dirty="0"/>
              <a:t>. </a:t>
            </a:r>
            <a:r>
              <a:rPr lang="en-US" sz="1300" dirty="0" err="1"/>
              <a:t>Ofek</a:t>
            </a:r>
            <a:r>
              <a:rPr lang="en-US" sz="1300" dirty="0"/>
              <a:t>, </a:t>
            </a:r>
            <a:r>
              <a:rPr lang="en-US" sz="1300" dirty="0" smtClean="0"/>
              <a:t>I</a:t>
            </a:r>
            <a:r>
              <a:rPr lang="en-US" sz="1300" dirty="0"/>
              <a:t>. </a:t>
            </a:r>
            <a:r>
              <a:rPr lang="en-US" sz="1300" dirty="0" err="1"/>
              <a:t>Sagiv</a:t>
            </a:r>
            <a:r>
              <a:rPr lang="en-US" sz="1300" dirty="0"/>
              <a:t>, </a:t>
            </a:r>
            <a:r>
              <a:rPr lang="en-US" sz="1300" dirty="0" smtClean="0"/>
              <a:t>J</a:t>
            </a:r>
            <a:r>
              <a:rPr lang="en-US" sz="1300" dirty="0"/>
              <a:t>. Topaz, E. </a:t>
            </a:r>
            <a:r>
              <a:rPr lang="en-US" sz="1300" dirty="0" smtClean="0"/>
              <a:t>Waxman</a:t>
            </a:r>
            <a:endParaRPr lang="en-US" sz="1300" dirty="0"/>
          </a:p>
          <a:p>
            <a:pPr>
              <a:spcAft>
                <a:spcPts val="800"/>
              </a:spcAft>
            </a:pPr>
            <a:r>
              <a:rPr lang="en-US" sz="1300" b="1" dirty="0" smtClean="0"/>
              <a:t>Caltech</a:t>
            </a:r>
            <a:r>
              <a:rPr lang="en-US" sz="1300" dirty="0" smtClean="0"/>
              <a:t/>
            </a:r>
            <a:br>
              <a:rPr lang="en-US" sz="1300" dirty="0" smtClean="0"/>
            </a:br>
            <a:r>
              <a:rPr lang="en-US" sz="1300" dirty="0" smtClean="0"/>
              <a:t>S</a:t>
            </a:r>
            <a:r>
              <a:rPr lang="en-US" sz="1300" dirty="0"/>
              <a:t>. R. </a:t>
            </a:r>
            <a:r>
              <a:rPr lang="en-US" sz="1300" dirty="0" err="1"/>
              <a:t>Kulkarni</a:t>
            </a:r>
            <a:r>
              <a:rPr lang="en-US" sz="1300" dirty="0"/>
              <a:t>, F. A. Harrison, </a:t>
            </a:r>
            <a:r>
              <a:rPr lang="en-US" sz="1300" dirty="0" smtClean="0"/>
              <a:t/>
            </a:r>
            <a:br>
              <a:rPr lang="en-US" sz="1300" dirty="0" smtClean="0"/>
            </a:br>
            <a:r>
              <a:rPr lang="en-US" sz="1300" dirty="0" smtClean="0"/>
              <a:t>E</a:t>
            </a:r>
            <a:r>
              <a:rPr lang="en-US" sz="1300" dirty="0"/>
              <a:t>. S. </a:t>
            </a:r>
            <a:r>
              <a:rPr lang="en-US" sz="1300" dirty="0" err="1" smtClean="0"/>
              <a:t>Phinney</a:t>
            </a:r>
            <a:endParaRPr lang="en-US" sz="1300" dirty="0" smtClean="0"/>
          </a:p>
          <a:p>
            <a:pPr>
              <a:spcAft>
                <a:spcPts val="800"/>
              </a:spcAft>
            </a:pPr>
            <a:r>
              <a:rPr lang="en-US" sz="1300" b="1" dirty="0" smtClean="0"/>
              <a:t>NASA  Ames Research Center     </a:t>
            </a:r>
            <a:r>
              <a:rPr lang="en-US" sz="1300" dirty="0" smtClean="0"/>
              <a:t>          S. P. Worden</a:t>
            </a:r>
          </a:p>
          <a:p>
            <a:pPr>
              <a:spcAft>
                <a:spcPts val="800"/>
              </a:spcAft>
            </a:pPr>
            <a:r>
              <a:rPr lang="en-US" sz="1300" b="1" dirty="0" smtClean="0"/>
              <a:t>Tel </a:t>
            </a:r>
            <a:r>
              <a:rPr lang="en-US" sz="1300" b="1" dirty="0"/>
              <a:t>Aviv </a:t>
            </a:r>
            <a:r>
              <a:rPr lang="en-US" sz="1300" b="1" dirty="0" smtClean="0"/>
              <a:t>University</a:t>
            </a:r>
            <a:r>
              <a:rPr lang="en-US" sz="1300" dirty="0" smtClean="0"/>
              <a:t/>
            </a:r>
            <a:br>
              <a:rPr lang="en-US" sz="1300" dirty="0" smtClean="0"/>
            </a:br>
            <a:r>
              <a:rPr lang="en-US" sz="1300" dirty="0"/>
              <a:t>D. </a:t>
            </a:r>
            <a:r>
              <a:rPr lang="en-US" sz="1300" dirty="0" err="1"/>
              <a:t>Maoz</a:t>
            </a:r>
            <a:endParaRPr lang="en-US" sz="1300" dirty="0"/>
          </a:p>
          <a:p>
            <a:pPr>
              <a:spcAft>
                <a:spcPts val="800"/>
              </a:spcAft>
            </a:pPr>
            <a:r>
              <a:rPr lang="en-US" sz="1300" b="1" dirty="0" smtClean="0"/>
              <a:t>Indian </a:t>
            </a:r>
            <a:r>
              <a:rPr lang="en-US" sz="1300" b="1" dirty="0"/>
              <a:t>Institute of </a:t>
            </a:r>
            <a:r>
              <a:rPr lang="en-US" sz="1300" b="1" dirty="0" smtClean="0"/>
              <a:t>Astrophysics </a:t>
            </a:r>
            <a:r>
              <a:rPr lang="en-US" sz="1300" dirty="0" smtClean="0"/>
              <a:t/>
            </a:r>
            <a:br>
              <a:rPr lang="en-US" sz="1300" dirty="0" smtClean="0"/>
            </a:br>
            <a:r>
              <a:rPr lang="en-US" sz="1300" dirty="0"/>
              <a:t>J. Murthy</a:t>
            </a:r>
          </a:p>
          <a:p>
            <a:pPr>
              <a:spcAft>
                <a:spcPts val="800"/>
              </a:spcAft>
            </a:pPr>
            <a:r>
              <a:rPr lang="en-US" sz="1300" b="1" dirty="0" smtClean="0"/>
              <a:t>University </a:t>
            </a:r>
            <a:r>
              <a:rPr lang="en-US" sz="1300" b="1" dirty="0"/>
              <a:t>of </a:t>
            </a:r>
            <a:r>
              <a:rPr lang="en-US" sz="1300" b="1" dirty="0" smtClean="0"/>
              <a:t>McGill</a:t>
            </a:r>
            <a:r>
              <a:rPr lang="en-US" sz="1300" dirty="0" smtClean="0"/>
              <a:t/>
            </a:r>
            <a:br>
              <a:rPr lang="en-US" sz="1300" dirty="0" smtClean="0"/>
            </a:br>
            <a:r>
              <a:rPr lang="en-US" sz="1300" dirty="0"/>
              <a:t>V. </a:t>
            </a:r>
            <a:r>
              <a:rPr lang="en-US" sz="1300" dirty="0" err="1"/>
              <a:t>Kaspi</a:t>
            </a:r>
            <a:endParaRPr lang="en-US" sz="1300" dirty="0"/>
          </a:p>
          <a:p>
            <a:pPr>
              <a:spcAft>
                <a:spcPts val="800"/>
              </a:spcAft>
            </a:pPr>
            <a:r>
              <a:rPr lang="en-US" sz="1300" b="1" dirty="0" smtClean="0"/>
              <a:t>U</a:t>
            </a:r>
            <a:r>
              <a:rPr lang="en-US" sz="1300" b="1" dirty="0"/>
              <a:t>. </a:t>
            </a:r>
            <a:r>
              <a:rPr lang="en-US" sz="1300" b="1" dirty="0" smtClean="0"/>
              <a:t>Toronto</a:t>
            </a:r>
            <a:r>
              <a:rPr lang="en-US" sz="1300" dirty="0" smtClean="0"/>
              <a:t/>
            </a:r>
            <a:br>
              <a:rPr lang="en-US" sz="1300" dirty="0" smtClean="0"/>
            </a:br>
            <a:r>
              <a:rPr lang="en-US" sz="1300" dirty="0"/>
              <a:t>M. H. van </a:t>
            </a:r>
            <a:r>
              <a:rPr lang="en-US" sz="1300" dirty="0" err="1"/>
              <a:t>Kerkwijk</a:t>
            </a:r>
            <a:endParaRPr lang="en-US" sz="1300" dirty="0"/>
          </a:p>
          <a:p>
            <a:pPr>
              <a:spcAft>
                <a:spcPts val="800"/>
              </a:spcAft>
            </a:pPr>
            <a:r>
              <a:rPr lang="en-US" sz="1300" b="1" dirty="0" smtClean="0"/>
              <a:t>Raman </a:t>
            </a:r>
            <a:r>
              <a:rPr lang="en-US" sz="1300" b="1" dirty="0"/>
              <a:t>Research </a:t>
            </a:r>
            <a:r>
              <a:rPr lang="en-US" sz="1300" b="1" dirty="0" smtClean="0"/>
              <a:t>Institute</a:t>
            </a:r>
            <a:r>
              <a:rPr lang="en-US" sz="1300" dirty="0" smtClean="0"/>
              <a:t/>
            </a:r>
            <a:br>
              <a:rPr lang="en-US" sz="1300" dirty="0" smtClean="0"/>
            </a:br>
            <a:r>
              <a:rPr lang="en-US" sz="1300" dirty="0"/>
              <a:t>B. Paul</a:t>
            </a:r>
          </a:p>
          <a:p>
            <a:pPr>
              <a:spcAft>
                <a:spcPts val="800"/>
              </a:spcAft>
            </a:pPr>
            <a:r>
              <a:rPr lang="en-US" sz="1300" b="1" dirty="0" smtClean="0"/>
              <a:t>Inter-Univ</a:t>
            </a:r>
            <a:r>
              <a:rPr lang="en-US" sz="1300" b="1" dirty="0"/>
              <a:t>. Center for </a:t>
            </a:r>
            <a:r>
              <a:rPr lang="en-US" sz="1300" b="1" dirty="0" smtClean="0"/>
              <a:t>A&amp;A</a:t>
            </a:r>
            <a:r>
              <a:rPr lang="en-US" sz="1300" dirty="0" smtClean="0"/>
              <a:t/>
            </a:r>
            <a:br>
              <a:rPr lang="en-US" sz="1300" dirty="0" smtClean="0"/>
            </a:br>
            <a:r>
              <a:rPr lang="en-US" sz="1300" dirty="0"/>
              <a:t>D. </a:t>
            </a:r>
            <a:r>
              <a:rPr lang="en-US" sz="1300" dirty="0" smtClean="0"/>
              <a:t>Bhattacharya</a:t>
            </a:r>
            <a:endParaRPr lang="en-US" sz="1300" dirty="0"/>
          </a:p>
        </p:txBody>
      </p:sp>
      <p:sp>
        <p:nvSpPr>
          <p:cNvPr id="12" name="Content Placeholder 2"/>
          <p:cNvSpPr txBox="1">
            <a:spLocks/>
          </p:cNvSpPr>
          <p:nvPr/>
        </p:nvSpPr>
        <p:spPr>
          <a:xfrm>
            <a:off x="5321969" y="1102105"/>
            <a:ext cx="3127248" cy="1905000"/>
          </a:xfrm>
          <a:prstGeom prst="rect">
            <a:avLst/>
          </a:prstGeom>
        </p:spPr>
        <p:txBody>
          <a:bodyPr vert="horz" lIns="91440" tIns="45720" rIns="91440" bIns="45720" rtlCol="0" anchor="t"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6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None/>
            </a:pPr>
            <a:r>
              <a:rPr lang="en-US" sz="1800" dirty="0" smtClean="0">
                <a:solidFill>
                  <a:srgbClr val="003399"/>
                </a:solidFill>
                <a:latin typeface="+mj-lt"/>
              </a:rPr>
              <a:t>Gov.</a:t>
            </a:r>
            <a:endParaRPr lang="en-US" sz="1800" dirty="0">
              <a:solidFill>
                <a:srgbClr val="003399"/>
              </a:solidFill>
              <a:latin typeface="+mj-lt"/>
            </a:endParaRPr>
          </a:p>
          <a:p>
            <a:pPr>
              <a:spcBef>
                <a:spcPts val="0"/>
              </a:spcBef>
              <a:spcAft>
                <a:spcPts val="800"/>
              </a:spcAft>
              <a:buClr>
                <a:srgbClr val="003399"/>
              </a:buClr>
            </a:pPr>
            <a:r>
              <a:rPr lang="en-US" sz="1300" b="1" dirty="0"/>
              <a:t>ISA</a:t>
            </a:r>
            <a:r>
              <a:rPr lang="en-US" sz="1300" dirty="0"/>
              <a:t> </a:t>
            </a:r>
            <a:r>
              <a:rPr lang="en-US" sz="1300" dirty="0" smtClean="0"/>
              <a:t/>
            </a:r>
            <a:br>
              <a:rPr lang="en-US" sz="1300" dirty="0" smtClean="0"/>
            </a:br>
            <a:r>
              <a:rPr lang="en-US" sz="1300" dirty="0" smtClean="0"/>
              <a:t>(</a:t>
            </a:r>
            <a:r>
              <a:rPr lang="en-US" sz="1300" dirty="0"/>
              <a:t>Z. </a:t>
            </a:r>
            <a:r>
              <a:rPr lang="en-US" sz="1300" dirty="0" smtClean="0"/>
              <a:t>Kaplan) </a:t>
            </a:r>
            <a:r>
              <a:rPr lang="en-US" sz="1300" dirty="0"/>
              <a:t>A. </a:t>
            </a:r>
            <a:r>
              <a:rPr lang="en-US" sz="1300" dirty="0" err="1"/>
              <a:t>Kafri</a:t>
            </a:r>
            <a:r>
              <a:rPr lang="en-US" sz="1300" dirty="0"/>
              <a:t> </a:t>
            </a:r>
          </a:p>
          <a:p>
            <a:pPr>
              <a:spcBef>
                <a:spcPts val="0"/>
              </a:spcBef>
              <a:spcAft>
                <a:spcPts val="800"/>
              </a:spcAft>
              <a:buClr>
                <a:srgbClr val="003399"/>
              </a:buClr>
            </a:pPr>
            <a:r>
              <a:rPr lang="en-US" sz="1300" b="1" dirty="0" smtClean="0"/>
              <a:t>IMOD DDR&amp;D </a:t>
            </a:r>
            <a:r>
              <a:rPr lang="en-US" sz="1300" b="1" dirty="0"/>
              <a:t>Space </a:t>
            </a:r>
            <a:r>
              <a:rPr lang="en-US" sz="1300" b="1" dirty="0" smtClean="0"/>
              <a:t>Program</a:t>
            </a:r>
            <a:r>
              <a:rPr lang="en-US" sz="1300" dirty="0" smtClean="0"/>
              <a:t/>
            </a:r>
            <a:br>
              <a:rPr lang="en-US" sz="1300" dirty="0" smtClean="0"/>
            </a:br>
            <a:r>
              <a:rPr lang="en-US" sz="1300" dirty="0" smtClean="0"/>
              <a:t>O</a:t>
            </a:r>
            <a:r>
              <a:rPr lang="en-US" sz="1300" dirty="0"/>
              <a:t>. </a:t>
            </a:r>
            <a:r>
              <a:rPr lang="en-US" sz="1300" dirty="0" err="1"/>
              <a:t>Lapid</a:t>
            </a:r>
            <a:r>
              <a:rPr lang="en-US" sz="1300" dirty="0"/>
              <a:t>, N. </a:t>
            </a:r>
            <a:r>
              <a:rPr lang="en-US" sz="1300" dirty="0" err="1"/>
              <a:t>Ganot</a:t>
            </a:r>
            <a:r>
              <a:rPr lang="en-US" sz="1300" dirty="0"/>
              <a:t>, </a:t>
            </a:r>
            <a:r>
              <a:rPr lang="en-US" sz="1300" dirty="0" smtClean="0"/>
              <a:t/>
            </a:r>
            <a:br>
              <a:rPr lang="en-US" sz="1300" dirty="0" smtClean="0"/>
            </a:br>
            <a:r>
              <a:rPr lang="en-US" sz="1300" dirty="0" smtClean="0"/>
              <a:t>A</a:t>
            </a:r>
            <a:r>
              <a:rPr lang="en-US" sz="1300" dirty="0"/>
              <a:t>. Perry, </a:t>
            </a:r>
            <a:r>
              <a:rPr lang="en-US" sz="1300" dirty="0" smtClean="0"/>
              <a:t>U</a:t>
            </a:r>
            <a:r>
              <a:rPr lang="en-US" sz="1300" dirty="0"/>
              <a:t>. </a:t>
            </a:r>
            <a:r>
              <a:rPr lang="en-US" sz="1300" dirty="0" err="1" smtClean="0"/>
              <a:t>Segalis</a:t>
            </a:r>
            <a:endParaRPr lang="en-US" sz="1300" dirty="0" smtClean="0"/>
          </a:p>
          <a:p>
            <a:pPr>
              <a:spcBef>
                <a:spcPts val="0"/>
              </a:spcBef>
              <a:spcAft>
                <a:spcPts val="800"/>
              </a:spcAft>
              <a:buClr>
                <a:srgbClr val="003399"/>
              </a:buClr>
            </a:pPr>
            <a:r>
              <a:rPr lang="en-US" sz="1300" b="1" dirty="0" smtClean="0"/>
              <a:t>NASA  Ames Research Center</a:t>
            </a:r>
          </a:p>
          <a:p>
            <a:pPr>
              <a:spcBef>
                <a:spcPts val="0"/>
              </a:spcBef>
              <a:spcAft>
                <a:spcPts val="800"/>
              </a:spcAft>
              <a:buClr>
                <a:srgbClr val="003399"/>
              </a:buClr>
              <a:buNone/>
            </a:pPr>
            <a:r>
              <a:rPr lang="en-US" sz="1300" dirty="0" smtClean="0"/>
              <a:t>	J. </a:t>
            </a:r>
            <a:r>
              <a:rPr lang="en-US" sz="1300" dirty="0" err="1" smtClean="0"/>
              <a:t>Belgacem</a:t>
            </a:r>
            <a:r>
              <a:rPr lang="en-US" sz="1300" dirty="0" smtClean="0"/>
              <a:t>, M. </a:t>
            </a:r>
            <a:r>
              <a:rPr lang="en-US" sz="1300" dirty="0" err="1" smtClean="0"/>
              <a:t>Bicay</a:t>
            </a:r>
            <a:r>
              <a:rPr lang="en-US" sz="1300" dirty="0" smtClean="0"/>
              <a:t>,                          J. Cohen,  J. L. Dotson, S. P. Worden</a:t>
            </a:r>
          </a:p>
          <a:p>
            <a:pPr>
              <a:spcBef>
                <a:spcPts val="0"/>
              </a:spcBef>
              <a:spcAft>
                <a:spcPts val="800"/>
              </a:spcAft>
              <a:buClr>
                <a:srgbClr val="003399"/>
              </a:buClr>
              <a:buNone/>
            </a:pPr>
            <a:endParaRPr lang="en-US" sz="1400" dirty="0" smtClean="0"/>
          </a:p>
          <a:p>
            <a:pPr>
              <a:spcBef>
                <a:spcPts val="0"/>
              </a:spcBef>
              <a:spcAft>
                <a:spcPts val="800"/>
              </a:spcAft>
              <a:buClr>
                <a:srgbClr val="003399"/>
              </a:buClr>
              <a:buNone/>
            </a:pPr>
            <a:r>
              <a:rPr lang="en-US" sz="1400" dirty="0" smtClean="0"/>
              <a:t> </a:t>
            </a:r>
            <a:endParaRPr lang="en-US" sz="1400" dirty="0"/>
          </a:p>
        </p:txBody>
      </p:sp>
      <p:sp>
        <p:nvSpPr>
          <p:cNvPr id="13" name="Content Placeholder 2"/>
          <p:cNvSpPr txBox="1">
            <a:spLocks/>
          </p:cNvSpPr>
          <p:nvPr/>
        </p:nvSpPr>
        <p:spPr>
          <a:xfrm>
            <a:off x="5321969" y="3977103"/>
            <a:ext cx="2326940" cy="2743200"/>
          </a:xfrm>
          <a:prstGeom prst="rect">
            <a:avLst/>
          </a:prstGeom>
        </p:spPr>
        <p:txBody>
          <a:bodyPr vert="horz" lIns="91440" tIns="45720" rIns="91440" bIns="45720" rtlCol="0" anchor="t"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6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None/>
            </a:pPr>
            <a:r>
              <a:rPr lang="en-US" sz="1800" dirty="0">
                <a:solidFill>
                  <a:srgbClr val="003399"/>
                </a:solidFill>
                <a:latin typeface="+mj-lt"/>
              </a:rPr>
              <a:t>Industry</a:t>
            </a:r>
          </a:p>
          <a:p>
            <a:pPr>
              <a:spcBef>
                <a:spcPts val="0"/>
              </a:spcBef>
              <a:spcAft>
                <a:spcPts val="800"/>
              </a:spcAft>
              <a:buClr>
                <a:srgbClr val="003399"/>
              </a:buClr>
            </a:pPr>
            <a:r>
              <a:rPr lang="en-US" sz="1300" b="1" dirty="0" smtClean="0"/>
              <a:t>IAI</a:t>
            </a:r>
            <a:r>
              <a:rPr lang="en-US" sz="1300" dirty="0" smtClean="0"/>
              <a:t/>
            </a:r>
            <a:br>
              <a:rPr lang="en-US" sz="1300" dirty="0" smtClean="0"/>
            </a:br>
            <a:r>
              <a:rPr lang="en-US" sz="1300" dirty="0" smtClean="0"/>
              <a:t>Y</a:t>
            </a:r>
            <a:r>
              <a:rPr lang="en-US" sz="1300" dirty="0"/>
              <a:t>. </a:t>
            </a:r>
            <a:r>
              <a:rPr lang="en-US" sz="1300" dirty="0" err="1"/>
              <a:t>Yaniv</a:t>
            </a:r>
            <a:endParaRPr lang="en-US" sz="1300" dirty="0"/>
          </a:p>
          <a:p>
            <a:pPr>
              <a:spcBef>
                <a:spcPts val="0"/>
              </a:spcBef>
              <a:spcAft>
                <a:spcPts val="800"/>
              </a:spcAft>
              <a:buClr>
                <a:srgbClr val="003399"/>
              </a:buClr>
            </a:pPr>
            <a:r>
              <a:rPr lang="en-US" sz="1300" b="1" dirty="0" err="1"/>
              <a:t>Elbit</a:t>
            </a:r>
            <a:r>
              <a:rPr lang="en-US" sz="1300" b="1" dirty="0"/>
              <a:t> Systems electro optics (El-Op</a:t>
            </a:r>
            <a:r>
              <a:rPr lang="en-US" sz="1300" b="1" dirty="0" smtClean="0"/>
              <a:t>)</a:t>
            </a:r>
            <a:r>
              <a:rPr lang="en-US" sz="1300" dirty="0" smtClean="0"/>
              <a:t/>
            </a:r>
            <a:br>
              <a:rPr lang="en-US" sz="1300" dirty="0" smtClean="0"/>
            </a:br>
            <a:r>
              <a:rPr lang="en-US" sz="1300" dirty="0" smtClean="0"/>
              <a:t>O</a:t>
            </a:r>
            <a:r>
              <a:rPr lang="en-US" sz="1300" dirty="0"/>
              <a:t>. Braun, A. </a:t>
            </a:r>
            <a:r>
              <a:rPr lang="en-US" sz="1300" dirty="0" err="1"/>
              <a:t>Nir</a:t>
            </a:r>
            <a:r>
              <a:rPr lang="en-US" sz="1300" dirty="0"/>
              <a:t>, </a:t>
            </a:r>
            <a:r>
              <a:rPr lang="en-US" sz="1300" dirty="0" smtClean="0"/>
              <a:t/>
            </a:r>
            <a:br>
              <a:rPr lang="en-US" sz="1300" dirty="0" smtClean="0"/>
            </a:br>
            <a:r>
              <a:rPr lang="en-US" sz="1300" dirty="0" smtClean="0"/>
              <a:t>I</a:t>
            </a:r>
            <a:r>
              <a:rPr lang="en-US" sz="1300" dirty="0"/>
              <a:t>. </a:t>
            </a:r>
            <a:r>
              <a:rPr lang="en-US" sz="1300" dirty="0" err="1"/>
              <a:t>Porat</a:t>
            </a:r>
            <a:r>
              <a:rPr lang="en-US" sz="1300" dirty="0"/>
              <a:t>, </a:t>
            </a:r>
            <a:r>
              <a:rPr lang="en-US" sz="1300" dirty="0" smtClean="0"/>
              <a:t>T</a:t>
            </a:r>
            <a:r>
              <a:rPr lang="en-US" sz="1300" dirty="0"/>
              <a:t>. </a:t>
            </a:r>
            <a:r>
              <a:rPr lang="en-US" sz="1300" dirty="0" err="1"/>
              <a:t>Sprecher</a:t>
            </a:r>
            <a:endParaRPr lang="en-US" sz="1300" dirty="0"/>
          </a:p>
        </p:txBody>
      </p:sp>
      <p:pic>
        <p:nvPicPr>
          <p:cNvPr id="4" name="Picture 3"/>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39873" y="2131080"/>
            <a:ext cx="831881" cy="626147"/>
          </a:xfrm>
          <a:prstGeom prst="rect">
            <a:avLst/>
          </a:prstGeom>
        </p:spPr>
      </p:pic>
      <p:pic>
        <p:nvPicPr>
          <p:cNvPr id="5" name="Picture 4"/>
          <p:cNvPicPr>
            <a:picLocks noChangeAspect="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75203" y="3841289"/>
            <a:ext cx="361220" cy="361220"/>
          </a:xfrm>
          <a:prstGeom prst="rect">
            <a:avLst/>
          </a:prstGeom>
        </p:spPr>
      </p:pic>
      <p:pic>
        <p:nvPicPr>
          <p:cNvPr id="6" name="Picture 5"/>
          <p:cNvPicPr>
            <a:picLocks noChangeAspect="1"/>
          </p:cNvPicPr>
          <p:nvPr/>
        </p:nvPicPr>
        <p:blipFill>
          <a:blip r:embed="rId7"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87230" y="5800318"/>
            <a:ext cx="337167" cy="349354"/>
          </a:xfrm>
          <a:prstGeom prst="rect">
            <a:avLst/>
          </a:prstGeom>
        </p:spPr>
      </p:pic>
      <p:pic>
        <p:nvPicPr>
          <p:cNvPr id="8" name="Picture 7"/>
          <p:cNvPicPr>
            <a:picLocks noChangeAspect="1"/>
          </p:cNvPicPr>
          <p:nvPr/>
        </p:nvPicPr>
        <p:blipFill>
          <a:blip r:embed="rId8"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40632" y="5266523"/>
            <a:ext cx="630362" cy="541532"/>
          </a:xfrm>
          <a:prstGeom prst="rect">
            <a:avLst/>
          </a:prstGeom>
        </p:spPr>
      </p:pic>
      <p:pic>
        <p:nvPicPr>
          <p:cNvPr id="9" name="Picture 8"/>
          <p:cNvPicPr>
            <a:picLocks noChangeAspect="1"/>
          </p:cNvPicPr>
          <p:nvPr/>
        </p:nvPicPr>
        <p:blipFill>
          <a:blip r:embed="rId9"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60704" y="3308434"/>
            <a:ext cx="390218" cy="404034"/>
          </a:xfrm>
          <a:prstGeom prst="rect">
            <a:avLst/>
          </a:prstGeom>
        </p:spPr>
      </p:pic>
      <p:pic>
        <p:nvPicPr>
          <p:cNvPr id="10" name="Picture 9"/>
          <p:cNvPicPr>
            <a:picLocks noChangeAspect="1"/>
          </p:cNvPicPr>
          <p:nvPr/>
        </p:nvPicPr>
        <p:blipFill>
          <a:blip r:embed="rId10"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53688" y="4825606"/>
            <a:ext cx="404251" cy="398861"/>
          </a:xfrm>
          <a:prstGeom prst="rect">
            <a:avLst/>
          </a:prstGeom>
        </p:spPr>
      </p:pic>
      <p:pic>
        <p:nvPicPr>
          <p:cNvPr id="14" name="Picture 1" descr="unELOP_Logo-E"/>
          <p:cNvPicPr>
            <a:picLocks noChangeAspect="1" noChangeArrowheads="1"/>
          </p:cNvPicPr>
          <p:nvPr/>
        </p:nvPicPr>
        <p:blipFill>
          <a:blip r:embed="rId11"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67744" y="5348703"/>
            <a:ext cx="1021116" cy="33015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 name="Picture 5" descr="WIS_logo-03.png"/>
          <p:cNvPicPr>
            <a:picLocks noChangeAspect="1"/>
          </p:cNvPicPr>
          <p:nvPr/>
        </p:nvPicPr>
        <p:blipFill>
          <a:blip r:embed="rId12" cstate="print">
            <a:grayscl/>
            <a:biLevel thresh="5000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18152" y="1606962"/>
            <a:ext cx="675323" cy="2743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16" name="Straight Connector 15"/>
          <p:cNvCxnSpPr/>
          <p:nvPr/>
        </p:nvCxnSpPr>
        <p:spPr>
          <a:xfrm>
            <a:off x="800100" y="2072367"/>
            <a:ext cx="4016519" cy="0"/>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00100" y="2762668"/>
            <a:ext cx="4016519" cy="0"/>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0100" y="3259757"/>
            <a:ext cx="4016519" cy="0"/>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00100" y="3780393"/>
            <a:ext cx="4016519" cy="0"/>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0100" y="4253064"/>
            <a:ext cx="4016519" cy="0"/>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00100" y="4774768"/>
            <a:ext cx="4016519" cy="0"/>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00100" y="5263755"/>
            <a:ext cx="4016519" cy="0"/>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14211" y="1848624"/>
            <a:ext cx="3352278" cy="0"/>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14211" y="2553329"/>
            <a:ext cx="3352278" cy="0"/>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414211" y="4785115"/>
            <a:ext cx="3352278" cy="0"/>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14211" y="5794207"/>
            <a:ext cx="3352278" cy="0"/>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5800" y="6324600"/>
            <a:ext cx="7543800" cy="307777"/>
          </a:xfrm>
          <a:prstGeom prst="rect">
            <a:avLst/>
          </a:prstGeom>
          <a:noFill/>
        </p:spPr>
        <p:txBody>
          <a:bodyPr wrap="square" rtlCol="0">
            <a:spAutoFit/>
          </a:bodyPr>
          <a:lstStyle/>
          <a:p>
            <a:r>
              <a:rPr lang="en-US" sz="1400" dirty="0">
                <a:latin typeface="Arial Narrow" pitchFamily="34" charset="0"/>
              </a:rPr>
              <a:t>Eli Waxman </a:t>
            </a:r>
            <a:r>
              <a:rPr lang="en-US" sz="1400" dirty="0" smtClean="0">
                <a:latin typeface="Arial Narrow" pitchFamily="34" charset="0"/>
              </a:rPr>
              <a:t>|  Weizmann </a:t>
            </a:r>
            <a:r>
              <a:rPr lang="en-US" sz="1400" dirty="0">
                <a:latin typeface="Arial Narrow" pitchFamily="34" charset="0"/>
              </a:rPr>
              <a:t>Institute of Science</a:t>
            </a:r>
          </a:p>
        </p:txBody>
      </p:sp>
      <p:pic>
        <p:nvPicPr>
          <p:cNvPr id="29" name="Picture 28"/>
          <p:cNvPicPr>
            <a:picLocks noChangeAspect="1"/>
          </p:cNvPicPr>
          <p:nvPr/>
        </p:nvPicPr>
        <p:blipFill>
          <a:blip r:embed="rId1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030014" y="4358478"/>
            <a:ext cx="563547" cy="352889"/>
          </a:xfrm>
          <a:prstGeom prst="rect">
            <a:avLst/>
          </a:prstGeom>
        </p:spPr>
      </p:pic>
      <p:pic>
        <p:nvPicPr>
          <p:cNvPr id="30" name="Picture 29"/>
          <p:cNvPicPr>
            <a:picLocks noChangeAspect="1"/>
          </p:cNvPicPr>
          <p:nvPr/>
        </p:nvPicPr>
        <p:blipFill>
          <a:blip r:embed="rId1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015746" y="1424082"/>
            <a:ext cx="574766" cy="365760"/>
          </a:xfrm>
          <a:prstGeom prst="rect">
            <a:avLst/>
          </a:prstGeom>
        </p:spPr>
      </p:pic>
      <p:pic>
        <p:nvPicPr>
          <p:cNvPr id="11" name="Picture 10"/>
          <p:cNvPicPr>
            <a:picLocks noChangeAspect="1"/>
          </p:cNvPicPr>
          <p:nvPr/>
        </p:nvPicPr>
        <p:blipFill>
          <a:blip r:embed="rId1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045638" y="2092914"/>
            <a:ext cx="474635" cy="502920"/>
          </a:xfrm>
          <a:prstGeom prst="rect">
            <a:avLst/>
          </a:prstGeom>
        </p:spPr>
      </p:pic>
      <p:cxnSp>
        <p:nvCxnSpPr>
          <p:cNvPr id="31" name="Straight Connector 30"/>
          <p:cNvCxnSpPr/>
          <p:nvPr/>
        </p:nvCxnSpPr>
        <p:spPr>
          <a:xfrm>
            <a:off x="5446865" y="3511293"/>
            <a:ext cx="3352278" cy="0"/>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00100" y="5764507"/>
            <a:ext cx="4016519" cy="0"/>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28567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r>
              <a:rPr lang="en-US" dirty="0" smtClean="0">
                <a:solidFill>
                  <a:srgbClr val="003399"/>
                </a:solidFill>
              </a:rPr>
              <a:t>Detector Choice</a:t>
            </a:r>
            <a:endParaRPr lang="en-US" dirty="0">
              <a:solidFill>
                <a:srgbClr val="003399"/>
              </a:solidFill>
            </a:endParaRPr>
          </a:p>
        </p:txBody>
      </p:sp>
      <p:sp>
        <p:nvSpPr>
          <p:cNvPr id="11" name="Content Placeholder 10"/>
          <p:cNvSpPr>
            <a:spLocks noGrp="1"/>
          </p:cNvSpPr>
          <p:nvPr>
            <p:ph sz="half" idx="2"/>
          </p:nvPr>
        </p:nvSpPr>
        <p:spPr>
          <a:xfrm>
            <a:off x="762000" y="1371600"/>
            <a:ext cx="7546848" cy="1227221"/>
          </a:xfrm>
        </p:spPr>
        <p:txBody>
          <a:bodyPr>
            <a:normAutofit/>
          </a:bodyPr>
          <a:lstStyle/>
          <a:p>
            <a:r>
              <a:rPr lang="en-US" sz="1800" dirty="0" smtClean="0"/>
              <a:t>Best </a:t>
            </a:r>
            <a:r>
              <a:rPr lang="en-US" sz="1800" dirty="0"/>
              <a:t>detector so far - e2v CCD 231-84</a:t>
            </a:r>
            <a:r>
              <a:rPr lang="en-US" sz="1800" dirty="0" smtClean="0"/>
              <a:t>  (Considering Delta-Doped </a:t>
            </a:r>
            <a:r>
              <a:rPr lang="en-US" sz="1800" dirty="0" err="1" smtClean="0"/>
              <a:t>CCDs</a:t>
            </a:r>
            <a:r>
              <a:rPr lang="en-US" sz="1800" dirty="0" smtClean="0"/>
              <a:t>)</a:t>
            </a:r>
          </a:p>
          <a:p>
            <a:r>
              <a:rPr lang="en-US" sz="1800" dirty="0"/>
              <a:t>4096 X 4096 pixels, 15µm square</a:t>
            </a:r>
          </a:p>
          <a:p>
            <a:r>
              <a:rPr lang="en-US" sz="1800" dirty="0"/>
              <a:t>Use 2 x 2 binning (30 x 30 µm) to match optics</a:t>
            </a:r>
          </a:p>
          <a:p>
            <a:r>
              <a:rPr lang="en-US" sz="1800" dirty="0"/>
              <a:t>To keep dark current low, need cooling to ~230°K </a:t>
            </a:r>
          </a:p>
        </p:txBody>
      </p:sp>
      <p:pic>
        <p:nvPicPr>
          <p:cNvPr id="4"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2656" y="2931324"/>
            <a:ext cx="3531648" cy="293619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TextBox 4"/>
          <p:cNvSpPr txBox="1"/>
          <p:nvPr/>
        </p:nvSpPr>
        <p:spPr>
          <a:xfrm>
            <a:off x="685800" y="6324600"/>
            <a:ext cx="7543800" cy="523220"/>
          </a:xfrm>
          <a:prstGeom prst="rect">
            <a:avLst/>
          </a:prstGeom>
          <a:noFill/>
        </p:spPr>
        <p:txBody>
          <a:bodyPr wrap="square" rtlCol="0">
            <a:spAutoFit/>
          </a:bodyPr>
          <a:lstStyle/>
          <a:p>
            <a:r>
              <a:rPr lang="en-US" sz="1400" dirty="0" smtClean="0">
                <a:latin typeface="Arial Narrow" pitchFamily="34" charset="0"/>
              </a:rPr>
              <a:t>Jeremy Topaz   |  </a:t>
            </a:r>
            <a:r>
              <a:rPr lang="it-IT" sz="1400" dirty="0">
                <a:latin typeface="Arial Narrow" pitchFamily="34" charset="0"/>
              </a:rPr>
              <a:t>Weizmann Institute of Science</a:t>
            </a:r>
          </a:p>
          <a:p>
            <a:endParaRPr lang="it-IT" sz="1400" dirty="0">
              <a:latin typeface="Arial Narrow"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2684747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58952" y="609600"/>
            <a:ext cx="8305800" cy="597587"/>
          </a:xfrm>
        </p:spPr>
        <p:txBody>
          <a:bodyPr anchor="t">
            <a:normAutofit/>
          </a:bodyPr>
          <a:lstStyle/>
          <a:p>
            <a:r>
              <a:rPr lang="en-US" sz="2800" dirty="0" smtClean="0">
                <a:solidFill>
                  <a:srgbClr val="003399"/>
                </a:solidFill>
              </a:rPr>
              <a:t>Preliminary Mechanical Layout</a:t>
            </a:r>
            <a:endParaRPr lang="en-US" sz="2800" dirty="0">
              <a:solidFill>
                <a:srgbClr val="003399"/>
              </a:solidFill>
            </a:endParaRPr>
          </a:p>
        </p:txBody>
      </p:sp>
      <p:pic>
        <p:nvPicPr>
          <p:cNvPr id="4" name="Picture 3"/>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90466" y="1313822"/>
            <a:ext cx="5466842" cy="4608786"/>
          </a:xfrm>
          <a:prstGeom prst="rect">
            <a:avLst/>
          </a:prstGeom>
        </p:spPr>
      </p:pic>
      <p:sp>
        <p:nvSpPr>
          <p:cNvPr id="5" name="TextBox 4"/>
          <p:cNvSpPr txBox="1"/>
          <p:nvPr/>
        </p:nvSpPr>
        <p:spPr>
          <a:xfrm>
            <a:off x="292294" y="2983254"/>
            <a:ext cx="1698172" cy="584775"/>
          </a:xfrm>
          <a:prstGeom prst="rect">
            <a:avLst/>
          </a:prstGeom>
          <a:noFill/>
        </p:spPr>
        <p:txBody>
          <a:bodyPr wrap="square" rtlCol="0">
            <a:spAutoFit/>
          </a:bodyPr>
          <a:lstStyle/>
          <a:p>
            <a:r>
              <a:rPr lang="en-US" sz="1600" dirty="0">
                <a:latin typeface="+mj-lt"/>
                <a:cs typeface="Arial" pitchFamily="34" charset="0"/>
              </a:rPr>
              <a:t>Detector cooling  radiator</a:t>
            </a:r>
          </a:p>
        </p:txBody>
      </p:sp>
      <p:cxnSp>
        <p:nvCxnSpPr>
          <p:cNvPr id="9" name="Straight Arrow Connector 8"/>
          <p:cNvCxnSpPr/>
          <p:nvPr/>
        </p:nvCxnSpPr>
        <p:spPr>
          <a:xfrm>
            <a:off x="1571584" y="3383849"/>
            <a:ext cx="1558835" cy="522514"/>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18810" y="1846201"/>
            <a:ext cx="1289650" cy="830997"/>
          </a:xfrm>
          <a:prstGeom prst="rect">
            <a:avLst/>
          </a:prstGeom>
          <a:noFill/>
        </p:spPr>
        <p:txBody>
          <a:bodyPr wrap="square" rtlCol="0">
            <a:spAutoFit/>
          </a:bodyPr>
          <a:lstStyle/>
          <a:p>
            <a:r>
              <a:rPr lang="en-US" sz="1600" dirty="0" smtClean="0">
                <a:latin typeface="+mj-lt"/>
                <a:cs typeface="Arial" pitchFamily="34" charset="0"/>
              </a:rPr>
              <a:t>Telescopes and detectors</a:t>
            </a:r>
            <a:endParaRPr lang="en-US" sz="1600" dirty="0">
              <a:latin typeface="+mj-lt"/>
              <a:cs typeface="Arial" pitchFamily="34" charset="0"/>
            </a:endParaRPr>
          </a:p>
        </p:txBody>
      </p:sp>
      <p:cxnSp>
        <p:nvCxnSpPr>
          <p:cNvPr id="12" name="Straight Arrow Connector 11"/>
          <p:cNvCxnSpPr/>
          <p:nvPr/>
        </p:nvCxnSpPr>
        <p:spPr>
          <a:xfrm flipH="1">
            <a:off x="5476800" y="2275347"/>
            <a:ext cx="2187316" cy="803702"/>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718810" y="3607329"/>
            <a:ext cx="1812654" cy="338554"/>
          </a:xfrm>
          <a:prstGeom prst="rect">
            <a:avLst/>
          </a:prstGeom>
          <a:noFill/>
        </p:spPr>
        <p:txBody>
          <a:bodyPr wrap="square" rtlCol="0">
            <a:spAutoFit/>
          </a:bodyPr>
          <a:lstStyle/>
          <a:p>
            <a:r>
              <a:rPr lang="en-US" sz="1600" dirty="0">
                <a:latin typeface="+mj-lt"/>
                <a:cs typeface="Arial" pitchFamily="34" charset="0"/>
              </a:rPr>
              <a:t>Baffles</a:t>
            </a:r>
          </a:p>
        </p:txBody>
      </p:sp>
      <p:cxnSp>
        <p:nvCxnSpPr>
          <p:cNvPr id="15" name="Straight Arrow Connector 14"/>
          <p:cNvCxnSpPr/>
          <p:nvPr/>
        </p:nvCxnSpPr>
        <p:spPr>
          <a:xfrm flipH="1">
            <a:off x="5063722" y="3776606"/>
            <a:ext cx="2600394" cy="129757"/>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5800" y="6324600"/>
            <a:ext cx="7543800" cy="523220"/>
          </a:xfrm>
          <a:prstGeom prst="rect">
            <a:avLst/>
          </a:prstGeom>
          <a:noFill/>
        </p:spPr>
        <p:txBody>
          <a:bodyPr wrap="square" rtlCol="0">
            <a:spAutoFit/>
          </a:bodyPr>
          <a:lstStyle/>
          <a:p>
            <a:r>
              <a:rPr lang="en-US" sz="1400" dirty="0" smtClean="0">
                <a:latin typeface="Arial Narrow" pitchFamily="34" charset="0"/>
              </a:rPr>
              <a:t>Jeremy Topaz   |  </a:t>
            </a:r>
            <a:r>
              <a:rPr lang="it-IT" sz="1400" dirty="0">
                <a:latin typeface="Arial Narrow" pitchFamily="34" charset="0"/>
              </a:rPr>
              <a:t>Weizmann Institute of Science</a:t>
            </a:r>
          </a:p>
          <a:p>
            <a:endParaRPr lang="it-IT" sz="1400" dirty="0">
              <a:latin typeface="Arial Narrow" pitchFamily="34" charset="0"/>
            </a:endParaRPr>
          </a:p>
        </p:txBody>
      </p:sp>
      <p:pic>
        <p:nvPicPr>
          <p:cNvPr id="14" name="Picture 1" descr="unELOP_Logo-E"/>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95720" y="6324600"/>
            <a:ext cx="1221832" cy="395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09476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143000" y="1295400"/>
            <a:ext cx="6764338" cy="50228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r>
              <a:rPr lang="en-US" dirty="0" smtClean="0">
                <a:solidFill>
                  <a:srgbClr val="003399"/>
                </a:solidFill>
              </a:rPr>
              <a:t>Orbit and FOV options</a:t>
            </a:r>
            <a:endParaRPr lang="en-US" dirty="0">
              <a:solidFill>
                <a:srgbClr val="003399"/>
              </a:solidFill>
            </a:endParaRPr>
          </a:p>
        </p:txBody>
      </p:sp>
      <p:sp>
        <p:nvSpPr>
          <p:cNvPr id="5" name="TextBox 28"/>
          <p:cNvSpPr txBox="1">
            <a:spLocks noChangeArrowheads="1"/>
          </p:cNvSpPr>
          <p:nvPr/>
        </p:nvSpPr>
        <p:spPr bwMode="auto">
          <a:xfrm>
            <a:off x="458787" y="1325563"/>
            <a:ext cx="1685925" cy="70788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eaLnBrk="1" hangingPunct="1"/>
            <a:r>
              <a:rPr lang="en-US" sz="2000" dirty="0">
                <a:latin typeface="+mj-lt"/>
              </a:rPr>
              <a:t>Equatorial</a:t>
            </a:r>
            <a:endParaRPr lang="he-IL" sz="2000" dirty="0">
              <a:latin typeface="+mj-lt"/>
            </a:endParaRPr>
          </a:p>
          <a:p>
            <a:pPr algn="l" eaLnBrk="1" hangingPunct="1"/>
            <a:endParaRPr lang="he-IL" sz="2000" dirty="0">
              <a:latin typeface="+mj-lt"/>
            </a:endParaRPr>
          </a:p>
        </p:txBody>
      </p:sp>
      <p:sp>
        <p:nvSpPr>
          <p:cNvPr id="6" name="TextBox 29"/>
          <p:cNvSpPr txBox="1">
            <a:spLocks noChangeArrowheads="1"/>
          </p:cNvSpPr>
          <p:nvPr/>
        </p:nvSpPr>
        <p:spPr bwMode="auto">
          <a:xfrm>
            <a:off x="4427538" y="1327150"/>
            <a:ext cx="1685925" cy="10156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eaLnBrk="1" hangingPunct="1"/>
            <a:r>
              <a:rPr lang="en-US" sz="2000" dirty="0">
                <a:latin typeface="+mj-lt"/>
              </a:rPr>
              <a:t>Sun Sync. 06:00</a:t>
            </a:r>
            <a:endParaRPr lang="he-IL" sz="2000" dirty="0">
              <a:latin typeface="+mj-lt"/>
            </a:endParaRPr>
          </a:p>
          <a:p>
            <a:pPr algn="l" eaLnBrk="1" hangingPunct="1"/>
            <a:endParaRPr lang="he-IL" sz="2000" dirty="0">
              <a:latin typeface="+mj-lt"/>
            </a:endParaRPr>
          </a:p>
        </p:txBody>
      </p:sp>
      <p:sp>
        <p:nvSpPr>
          <p:cNvPr id="7" name="TextBox 30"/>
          <p:cNvSpPr txBox="1">
            <a:spLocks noChangeArrowheads="1"/>
          </p:cNvSpPr>
          <p:nvPr/>
        </p:nvSpPr>
        <p:spPr bwMode="auto">
          <a:xfrm>
            <a:off x="2339975" y="1358900"/>
            <a:ext cx="1685925" cy="10156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eaLnBrk="1" hangingPunct="1"/>
            <a:r>
              <a:rPr lang="en-US" sz="2000">
                <a:latin typeface="+mj-lt"/>
              </a:rPr>
              <a:t>Sun Sync. 12:00</a:t>
            </a:r>
            <a:endParaRPr lang="he-IL" sz="2000">
              <a:latin typeface="+mj-lt"/>
            </a:endParaRPr>
          </a:p>
          <a:p>
            <a:pPr algn="l" eaLnBrk="1" hangingPunct="1"/>
            <a:endParaRPr lang="he-IL" sz="2000">
              <a:latin typeface="+mj-lt"/>
            </a:endParaRPr>
          </a:p>
        </p:txBody>
      </p:sp>
      <p:pic>
        <p:nvPicPr>
          <p:cNvPr id="8"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2787" y="3230563"/>
            <a:ext cx="1096963" cy="10398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9" name="Straight Connector 9"/>
          <p:cNvCxnSpPr>
            <a:cxnSpLocks noChangeShapeType="1"/>
          </p:cNvCxnSpPr>
          <p:nvPr/>
        </p:nvCxnSpPr>
        <p:spPr bwMode="auto">
          <a:xfrm>
            <a:off x="479425" y="3752850"/>
            <a:ext cx="1620837" cy="0"/>
          </a:xfrm>
          <a:prstGeom prst="line">
            <a:avLst/>
          </a:prstGeom>
          <a:noFill/>
          <a:ln w="25400"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12" name="TextBox 26"/>
          <p:cNvSpPr txBox="1">
            <a:spLocks noChangeArrowheads="1"/>
          </p:cNvSpPr>
          <p:nvPr/>
        </p:nvSpPr>
        <p:spPr bwMode="auto">
          <a:xfrm>
            <a:off x="1860550" y="3248025"/>
            <a:ext cx="349250" cy="2571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eaLnBrk="1" hangingPunct="1"/>
            <a:r>
              <a:rPr lang="en-US" sz="1800"/>
              <a:t>fov</a:t>
            </a:r>
            <a:endParaRPr lang="he-IL" sz="1800"/>
          </a:p>
        </p:txBody>
      </p:sp>
      <p:cxnSp>
        <p:nvCxnSpPr>
          <p:cNvPr id="13" name="Straight Connector 32"/>
          <p:cNvCxnSpPr>
            <a:cxnSpLocks noChangeShapeType="1"/>
          </p:cNvCxnSpPr>
          <p:nvPr/>
        </p:nvCxnSpPr>
        <p:spPr bwMode="auto">
          <a:xfrm>
            <a:off x="61912" y="3248025"/>
            <a:ext cx="1274763" cy="501650"/>
          </a:xfrm>
          <a:prstGeom prst="line">
            <a:avLst/>
          </a:prstGeom>
          <a:noFill/>
          <a:ln w="9525"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14" name="Straight Connector 33"/>
          <p:cNvCxnSpPr>
            <a:cxnSpLocks noChangeShapeType="1"/>
          </p:cNvCxnSpPr>
          <p:nvPr/>
        </p:nvCxnSpPr>
        <p:spPr bwMode="auto">
          <a:xfrm flipV="1">
            <a:off x="76200" y="3759200"/>
            <a:ext cx="1273175" cy="503238"/>
          </a:xfrm>
          <a:prstGeom prst="line">
            <a:avLst/>
          </a:prstGeom>
          <a:noFill/>
          <a:ln w="9525"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pic>
        <p:nvPicPr>
          <p:cNvPr id="15"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98963" y="3236913"/>
            <a:ext cx="1103312" cy="10382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16" name="Straight Connector 47"/>
          <p:cNvCxnSpPr>
            <a:cxnSpLocks noChangeShapeType="1"/>
          </p:cNvCxnSpPr>
          <p:nvPr/>
        </p:nvCxnSpPr>
        <p:spPr bwMode="auto">
          <a:xfrm rot="16200000" flipV="1">
            <a:off x="4190206" y="3593307"/>
            <a:ext cx="1620837" cy="215900"/>
          </a:xfrm>
          <a:prstGeom prst="line">
            <a:avLst/>
          </a:prstGeom>
          <a:noFill/>
          <a:ln w="25400"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17" name="TextBox 50"/>
          <p:cNvSpPr txBox="1">
            <a:spLocks noChangeArrowheads="1"/>
          </p:cNvSpPr>
          <p:nvPr/>
        </p:nvSpPr>
        <p:spPr bwMode="auto">
          <a:xfrm>
            <a:off x="4241800" y="2717800"/>
            <a:ext cx="347663" cy="2571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eaLnBrk="1" hangingPunct="1"/>
            <a:r>
              <a:rPr lang="en-US" sz="1800"/>
              <a:t>fov</a:t>
            </a:r>
            <a:endParaRPr lang="he-IL" sz="1800"/>
          </a:p>
        </p:txBody>
      </p:sp>
      <p:cxnSp>
        <p:nvCxnSpPr>
          <p:cNvPr id="18" name="Straight Connector 52"/>
          <p:cNvCxnSpPr>
            <a:cxnSpLocks noChangeShapeType="1"/>
          </p:cNvCxnSpPr>
          <p:nvPr/>
        </p:nvCxnSpPr>
        <p:spPr bwMode="auto">
          <a:xfrm flipV="1">
            <a:off x="5018088" y="3273425"/>
            <a:ext cx="1238250" cy="493713"/>
          </a:xfrm>
          <a:prstGeom prst="line">
            <a:avLst/>
          </a:prstGeom>
          <a:noFill/>
          <a:ln w="9525"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19" name="TextBox 53"/>
          <p:cNvSpPr txBox="1">
            <a:spLocks noChangeArrowheads="1"/>
          </p:cNvSpPr>
          <p:nvPr/>
        </p:nvSpPr>
        <p:spPr bwMode="auto">
          <a:xfrm>
            <a:off x="5867400" y="3568700"/>
            <a:ext cx="698500" cy="368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eaLnBrk="1" hangingPunct="1"/>
            <a:r>
              <a:rPr lang="en-US" sz="1800"/>
              <a:t>Sun</a:t>
            </a:r>
            <a:endParaRPr lang="he-IL"/>
          </a:p>
        </p:txBody>
      </p:sp>
      <p:cxnSp>
        <p:nvCxnSpPr>
          <p:cNvPr id="20" name="Straight Connector 51"/>
          <p:cNvCxnSpPr>
            <a:cxnSpLocks noChangeShapeType="1"/>
            <a:stCxn id="21" idx="2"/>
          </p:cNvCxnSpPr>
          <p:nvPr/>
        </p:nvCxnSpPr>
        <p:spPr bwMode="auto">
          <a:xfrm rot="5400000" flipH="1">
            <a:off x="5383213" y="3414713"/>
            <a:ext cx="469900" cy="1206500"/>
          </a:xfrm>
          <a:prstGeom prst="line">
            <a:avLst/>
          </a:prstGeom>
          <a:noFill/>
          <a:ln w="9525"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21" name="Arc 20"/>
          <p:cNvSpPr/>
          <p:nvPr/>
        </p:nvSpPr>
        <p:spPr bwMode="auto">
          <a:xfrm rot="3130953">
            <a:off x="4788694" y="2936081"/>
            <a:ext cx="1565275" cy="1738313"/>
          </a:xfrm>
          <a:prstGeom prst="arc">
            <a:avLst>
              <a:gd name="adj1" fmla="val 16200000"/>
              <a:gd name="adj2" fmla="val 20546153"/>
            </a:avLst>
          </a:prstGeom>
          <a:solidFill>
            <a:schemeClr val="bg1">
              <a:alpha val="0"/>
            </a:schemeClr>
          </a:solidFill>
          <a:ln w="9525" cap="flat" cmpd="sng" algn="ctr">
            <a:solidFill>
              <a:schemeClr val="tx1"/>
            </a:solidFill>
            <a:prstDash val="solid"/>
            <a:round/>
            <a:headEnd type="stealth" w="med" len="med"/>
            <a:tailEnd type="stealth" w="med" len="med"/>
          </a:ln>
          <a:effectLst/>
        </p:spPr>
        <p:txBody>
          <a:bodyPr rtlCol="1"/>
          <a:lstStyle/>
          <a:p>
            <a:pPr algn="l">
              <a:defRPr/>
            </a:pPr>
            <a:endParaRPr lang="he-IL" dirty="0">
              <a:cs typeface="+mn-cs"/>
            </a:endParaRPr>
          </a:p>
        </p:txBody>
      </p:sp>
      <p:grpSp>
        <p:nvGrpSpPr>
          <p:cNvPr id="2" name="Group 59"/>
          <p:cNvGrpSpPr>
            <a:grpSpLocks/>
          </p:cNvGrpSpPr>
          <p:nvPr/>
        </p:nvGrpSpPr>
        <p:grpSpPr bwMode="auto">
          <a:xfrm>
            <a:off x="2463800" y="2689225"/>
            <a:ext cx="1349375" cy="1833563"/>
            <a:chOff x="4769035" y="2639161"/>
            <a:chExt cx="1349138" cy="1833683"/>
          </a:xfrm>
        </p:grpSpPr>
        <p:pic>
          <p:nvPicPr>
            <p:cNvPr id="23"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69035" y="3190295"/>
              <a:ext cx="1084286" cy="103905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24" name="Straight Connector 61"/>
            <p:cNvCxnSpPr>
              <a:cxnSpLocks noChangeShapeType="1"/>
            </p:cNvCxnSpPr>
            <p:nvPr/>
          </p:nvCxnSpPr>
          <p:spPr bwMode="auto">
            <a:xfrm rot="16200000" flipV="1">
              <a:off x="4536667" y="3554844"/>
              <a:ext cx="1620000" cy="216000"/>
            </a:xfrm>
            <a:prstGeom prst="line">
              <a:avLst/>
            </a:prstGeom>
            <a:noFill/>
            <a:ln w="25400"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25" name="TextBox 63"/>
            <p:cNvSpPr txBox="1">
              <a:spLocks noChangeArrowheads="1"/>
            </p:cNvSpPr>
            <p:nvPr/>
          </p:nvSpPr>
          <p:spPr bwMode="auto">
            <a:xfrm>
              <a:off x="5366446" y="2639161"/>
              <a:ext cx="348472" cy="25790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eaLnBrk="1" hangingPunct="1"/>
              <a:r>
                <a:rPr lang="en-US" sz="1800"/>
                <a:t>fov</a:t>
              </a:r>
              <a:endParaRPr lang="he-IL" sz="1800"/>
            </a:p>
          </p:txBody>
        </p:sp>
        <p:sp>
          <p:nvSpPr>
            <p:cNvPr id="26" name="TextBox 66"/>
            <p:cNvSpPr txBox="1">
              <a:spLocks noChangeArrowheads="1"/>
            </p:cNvSpPr>
            <p:nvPr/>
          </p:nvSpPr>
          <p:spPr bwMode="auto">
            <a:xfrm>
              <a:off x="5419725" y="3491860"/>
              <a:ext cx="698448"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eaLnBrk="1" hangingPunct="1"/>
              <a:r>
                <a:rPr lang="en-US" sz="1800"/>
                <a:t>Sun</a:t>
              </a:r>
              <a:endParaRPr lang="he-IL"/>
            </a:p>
          </p:txBody>
        </p:sp>
      </p:grpSp>
      <p:sp>
        <p:nvSpPr>
          <p:cNvPr id="27" name="Up-Down Arrow 72"/>
          <p:cNvSpPr>
            <a:spLocks noChangeArrowheads="1"/>
          </p:cNvSpPr>
          <p:nvPr/>
        </p:nvSpPr>
        <p:spPr bwMode="auto">
          <a:xfrm>
            <a:off x="2916238" y="3481388"/>
            <a:ext cx="238125" cy="447675"/>
          </a:xfrm>
          <a:prstGeom prst="upDownArrow">
            <a:avLst>
              <a:gd name="adj1" fmla="val 50000"/>
              <a:gd name="adj2" fmla="val 50003"/>
            </a:avLst>
          </a:prstGeom>
          <a:solidFill>
            <a:srgbClr val="FFFF00"/>
          </a:solidFill>
          <a:ln w="9525" algn="ctr">
            <a:solidFill>
              <a:schemeClr val="tx1"/>
            </a:solidFill>
            <a:round/>
            <a:headEnd/>
            <a:tailEnd/>
          </a:ln>
        </p:spPr>
        <p:txBody>
          <a:bodyPr/>
          <a:lstStyle/>
          <a:p>
            <a:pPr algn="l"/>
            <a:endParaRPr lang="he-IL"/>
          </a:p>
        </p:txBody>
      </p:sp>
      <p:grpSp>
        <p:nvGrpSpPr>
          <p:cNvPr id="3" name="Group 83"/>
          <p:cNvGrpSpPr>
            <a:grpSpLocks/>
          </p:cNvGrpSpPr>
          <p:nvPr/>
        </p:nvGrpSpPr>
        <p:grpSpPr bwMode="auto">
          <a:xfrm>
            <a:off x="1982787" y="3563938"/>
            <a:ext cx="209550" cy="190500"/>
            <a:chOff x="2971801" y="4743449"/>
            <a:chExt cx="533401" cy="534848"/>
          </a:xfrm>
        </p:grpSpPr>
        <p:cxnSp>
          <p:nvCxnSpPr>
            <p:cNvPr id="29" name="Straight Connector 77"/>
            <p:cNvCxnSpPr>
              <a:cxnSpLocks noChangeShapeType="1"/>
            </p:cNvCxnSpPr>
            <p:nvPr/>
          </p:nvCxnSpPr>
          <p:spPr bwMode="auto">
            <a:xfrm rot="16200000" flipH="1">
              <a:off x="2839623" y="4885152"/>
              <a:ext cx="525323" cy="260968"/>
            </a:xfrm>
            <a:prstGeom prst="line">
              <a:avLst/>
            </a:prstGeom>
            <a:noFill/>
            <a:ln w="25400"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30" name="Straight Connector 78"/>
            <p:cNvCxnSpPr>
              <a:cxnSpLocks noChangeShapeType="1"/>
            </p:cNvCxnSpPr>
            <p:nvPr/>
          </p:nvCxnSpPr>
          <p:spPr bwMode="auto">
            <a:xfrm rot="5400000">
              <a:off x="3101565" y="4874660"/>
              <a:ext cx="534847" cy="272426"/>
            </a:xfrm>
            <a:prstGeom prst="line">
              <a:avLst/>
            </a:prstGeom>
            <a:noFill/>
            <a:ln w="25400"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grpSp>
      <p:grpSp>
        <p:nvGrpSpPr>
          <p:cNvPr id="4" name="Group 84"/>
          <p:cNvGrpSpPr>
            <a:grpSpLocks/>
          </p:cNvGrpSpPr>
          <p:nvPr/>
        </p:nvGrpSpPr>
        <p:grpSpPr bwMode="auto">
          <a:xfrm rot="4920000">
            <a:off x="2922588" y="2820988"/>
            <a:ext cx="209550" cy="190500"/>
            <a:chOff x="2971801" y="4743449"/>
            <a:chExt cx="533401" cy="534848"/>
          </a:xfrm>
        </p:grpSpPr>
        <p:cxnSp>
          <p:nvCxnSpPr>
            <p:cNvPr id="32" name="Straight Connector 85"/>
            <p:cNvCxnSpPr>
              <a:cxnSpLocks noChangeShapeType="1"/>
            </p:cNvCxnSpPr>
            <p:nvPr/>
          </p:nvCxnSpPr>
          <p:spPr bwMode="auto">
            <a:xfrm rot="16200000" flipH="1">
              <a:off x="2839623" y="4885152"/>
              <a:ext cx="525323" cy="260968"/>
            </a:xfrm>
            <a:prstGeom prst="line">
              <a:avLst/>
            </a:prstGeom>
            <a:noFill/>
            <a:ln w="25400"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33" name="Straight Connector 86"/>
            <p:cNvCxnSpPr>
              <a:cxnSpLocks noChangeShapeType="1"/>
            </p:cNvCxnSpPr>
            <p:nvPr/>
          </p:nvCxnSpPr>
          <p:spPr bwMode="auto">
            <a:xfrm rot="5400000">
              <a:off x="3101565" y="4874660"/>
              <a:ext cx="534847" cy="272426"/>
            </a:xfrm>
            <a:prstGeom prst="line">
              <a:avLst/>
            </a:prstGeom>
            <a:noFill/>
            <a:ln w="25400"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grpSp>
      <p:grpSp>
        <p:nvGrpSpPr>
          <p:cNvPr id="11" name="Group 88"/>
          <p:cNvGrpSpPr>
            <a:grpSpLocks/>
          </p:cNvGrpSpPr>
          <p:nvPr/>
        </p:nvGrpSpPr>
        <p:grpSpPr bwMode="auto">
          <a:xfrm rot="-5989827">
            <a:off x="4684713" y="2824163"/>
            <a:ext cx="209550" cy="190500"/>
            <a:chOff x="2971801" y="4743449"/>
            <a:chExt cx="533401" cy="534848"/>
          </a:xfrm>
        </p:grpSpPr>
        <p:cxnSp>
          <p:nvCxnSpPr>
            <p:cNvPr id="35" name="Straight Connector 89"/>
            <p:cNvCxnSpPr>
              <a:cxnSpLocks noChangeShapeType="1"/>
            </p:cNvCxnSpPr>
            <p:nvPr/>
          </p:nvCxnSpPr>
          <p:spPr bwMode="auto">
            <a:xfrm rot="16200000" flipH="1">
              <a:off x="2839623" y="4885152"/>
              <a:ext cx="525323" cy="260968"/>
            </a:xfrm>
            <a:prstGeom prst="line">
              <a:avLst/>
            </a:prstGeom>
            <a:noFill/>
            <a:ln w="25400"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36" name="Straight Connector 90"/>
            <p:cNvCxnSpPr>
              <a:cxnSpLocks noChangeShapeType="1"/>
            </p:cNvCxnSpPr>
            <p:nvPr/>
          </p:nvCxnSpPr>
          <p:spPr bwMode="auto">
            <a:xfrm rot="5400000">
              <a:off x="3101565" y="4874660"/>
              <a:ext cx="534847" cy="272426"/>
            </a:xfrm>
            <a:prstGeom prst="line">
              <a:avLst/>
            </a:prstGeom>
            <a:noFill/>
            <a:ln w="25400"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grpSp>
      <p:pic>
        <p:nvPicPr>
          <p:cNvPr id="37"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43713" y="3246438"/>
            <a:ext cx="1101725" cy="10382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38" name="Straight Connector 39"/>
          <p:cNvCxnSpPr>
            <a:cxnSpLocks noChangeShapeType="1"/>
          </p:cNvCxnSpPr>
          <p:nvPr/>
        </p:nvCxnSpPr>
        <p:spPr bwMode="auto">
          <a:xfrm rot="5400000" flipH="1" flipV="1">
            <a:off x="6570662" y="3746501"/>
            <a:ext cx="1673225" cy="0"/>
          </a:xfrm>
          <a:prstGeom prst="line">
            <a:avLst/>
          </a:prstGeom>
          <a:noFill/>
          <a:ln w="25400"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39" name="TextBox 40"/>
          <p:cNvSpPr txBox="1">
            <a:spLocks noChangeArrowheads="1"/>
          </p:cNvSpPr>
          <p:nvPr/>
        </p:nvSpPr>
        <p:spPr bwMode="auto">
          <a:xfrm>
            <a:off x="6756400" y="2714625"/>
            <a:ext cx="349250" cy="2587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eaLnBrk="1" hangingPunct="1"/>
            <a:r>
              <a:rPr lang="en-US" sz="1800" dirty="0" err="1"/>
              <a:t>fov</a:t>
            </a:r>
            <a:endParaRPr lang="he-IL" sz="1800" dirty="0"/>
          </a:p>
        </p:txBody>
      </p:sp>
      <p:cxnSp>
        <p:nvCxnSpPr>
          <p:cNvPr id="40" name="Straight Connector 56"/>
          <p:cNvCxnSpPr>
            <a:cxnSpLocks noChangeShapeType="1"/>
          </p:cNvCxnSpPr>
          <p:nvPr/>
        </p:nvCxnSpPr>
        <p:spPr bwMode="auto">
          <a:xfrm flipV="1">
            <a:off x="7205663" y="2927350"/>
            <a:ext cx="193675" cy="101600"/>
          </a:xfrm>
          <a:prstGeom prst="line">
            <a:avLst/>
          </a:prstGeom>
          <a:noFill/>
          <a:ln w="25400"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41" name="Straight Connector 57"/>
          <p:cNvCxnSpPr>
            <a:cxnSpLocks noChangeShapeType="1"/>
          </p:cNvCxnSpPr>
          <p:nvPr/>
        </p:nvCxnSpPr>
        <p:spPr bwMode="auto">
          <a:xfrm>
            <a:off x="7216775" y="2814638"/>
            <a:ext cx="182563" cy="112712"/>
          </a:xfrm>
          <a:prstGeom prst="line">
            <a:avLst/>
          </a:prstGeom>
          <a:noFill/>
          <a:ln w="25400"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pic>
        <p:nvPicPr>
          <p:cNvPr id="42"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3238" y="5105400"/>
            <a:ext cx="1101725" cy="10398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3" name="TextBox 73"/>
          <p:cNvSpPr txBox="1">
            <a:spLocks noChangeArrowheads="1"/>
          </p:cNvSpPr>
          <p:nvPr/>
        </p:nvSpPr>
        <p:spPr bwMode="auto">
          <a:xfrm>
            <a:off x="6789738" y="4586288"/>
            <a:ext cx="349250" cy="2571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eaLnBrk="1" hangingPunct="1"/>
            <a:r>
              <a:rPr lang="en-US" sz="1800"/>
              <a:t>fov</a:t>
            </a:r>
            <a:endParaRPr lang="he-IL" sz="1800"/>
          </a:p>
        </p:txBody>
      </p:sp>
      <p:cxnSp>
        <p:nvCxnSpPr>
          <p:cNvPr id="44" name="Straight Connector 80"/>
          <p:cNvCxnSpPr>
            <a:cxnSpLocks noChangeShapeType="1"/>
          </p:cNvCxnSpPr>
          <p:nvPr/>
        </p:nvCxnSpPr>
        <p:spPr bwMode="auto">
          <a:xfrm flipV="1">
            <a:off x="7215188" y="4786313"/>
            <a:ext cx="193675" cy="101600"/>
          </a:xfrm>
          <a:prstGeom prst="line">
            <a:avLst/>
          </a:prstGeom>
          <a:noFill/>
          <a:ln w="25400"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45" name="Straight Connector 81"/>
          <p:cNvCxnSpPr>
            <a:cxnSpLocks noChangeShapeType="1"/>
          </p:cNvCxnSpPr>
          <p:nvPr/>
        </p:nvCxnSpPr>
        <p:spPr bwMode="auto">
          <a:xfrm>
            <a:off x="7226300" y="4673600"/>
            <a:ext cx="182563" cy="112713"/>
          </a:xfrm>
          <a:prstGeom prst="line">
            <a:avLst/>
          </a:prstGeom>
          <a:noFill/>
          <a:ln w="25400"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46" name="TextBox 92"/>
          <p:cNvSpPr txBox="1">
            <a:spLocks noChangeArrowheads="1"/>
          </p:cNvSpPr>
          <p:nvPr/>
        </p:nvSpPr>
        <p:spPr bwMode="auto">
          <a:xfrm>
            <a:off x="8166100" y="5187950"/>
            <a:ext cx="1047750" cy="9223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eaLnBrk="1" hangingPunct="1"/>
            <a:r>
              <a:rPr lang="en-US" sz="1800"/>
              <a:t>Sun during half year</a:t>
            </a:r>
            <a:endParaRPr lang="he-IL"/>
          </a:p>
        </p:txBody>
      </p:sp>
      <p:sp>
        <p:nvSpPr>
          <p:cNvPr id="47" name="TextBox 95"/>
          <p:cNvSpPr txBox="1">
            <a:spLocks noChangeArrowheads="1"/>
          </p:cNvSpPr>
          <p:nvPr/>
        </p:nvSpPr>
        <p:spPr bwMode="auto">
          <a:xfrm>
            <a:off x="6623050" y="1301750"/>
            <a:ext cx="1685925" cy="10156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eaLnBrk="1" hangingPunct="1"/>
            <a:r>
              <a:rPr lang="en-US" sz="2000" dirty="0">
                <a:latin typeface="+mj-lt"/>
              </a:rPr>
              <a:t>Polar </a:t>
            </a:r>
          </a:p>
          <a:p>
            <a:pPr algn="l" eaLnBrk="1" hangingPunct="1"/>
            <a:r>
              <a:rPr lang="en-US" sz="2000" dirty="0">
                <a:latin typeface="+mj-lt"/>
              </a:rPr>
              <a:t>(incl. 90º)</a:t>
            </a:r>
            <a:endParaRPr lang="he-IL" sz="2000" dirty="0">
              <a:latin typeface="+mj-lt"/>
            </a:endParaRPr>
          </a:p>
          <a:p>
            <a:pPr algn="l" eaLnBrk="1" hangingPunct="1"/>
            <a:endParaRPr lang="he-IL" sz="2000" dirty="0">
              <a:latin typeface="+mj-lt"/>
            </a:endParaRPr>
          </a:p>
        </p:txBody>
      </p:sp>
      <p:sp>
        <p:nvSpPr>
          <p:cNvPr id="48" name="TextBox 55"/>
          <p:cNvSpPr txBox="1">
            <a:spLocks noChangeArrowheads="1"/>
          </p:cNvSpPr>
          <p:nvPr/>
        </p:nvSpPr>
        <p:spPr bwMode="auto">
          <a:xfrm>
            <a:off x="4353306" y="5480050"/>
            <a:ext cx="1571712"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eaLnBrk="1" hangingPunct="1"/>
            <a:r>
              <a:rPr lang="en-US" sz="1800" i="1" dirty="0"/>
              <a:t>Preferred orbit</a:t>
            </a:r>
            <a:endParaRPr lang="he-IL" sz="1800" i="1" dirty="0"/>
          </a:p>
        </p:txBody>
      </p:sp>
      <p:sp>
        <p:nvSpPr>
          <p:cNvPr id="49" name="Arc 48"/>
          <p:cNvSpPr/>
          <p:nvPr/>
        </p:nvSpPr>
        <p:spPr bwMode="auto">
          <a:xfrm rot="13930953">
            <a:off x="500856" y="2847182"/>
            <a:ext cx="1565275" cy="1738312"/>
          </a:xfrm>
          <a:prstGeom prst="arc">
            <a:avLst>
              <a:gd name="adj1" fmla="val 16200000"/>
              <a:gd name="adj2" fmla="val 20546153"/>
            </a:avLst>
          </a:prstGeom>
          <a:solidFill>
            <a:schemeClr val="bg1">
              <a:alpha val="0"/>
            </a:schemeClr>
          </a:solidFill>
          <a:ln w="9525" cap="flat" cmpd="sng" algn="ctr">
            <a:solidFill>
              <a:schemeClr val="tx1"/>
            </a:solidFill>
            <a:prstDash val="solid"/>
            <a:round/>
            <a:headEnd type="stealth" w="med" len="med"/>
            <a:tailEnd type="stealth" w="med" len="med"/>
          </a:ln>
          <a:effectLst/>
        </p:spPr>
        <p:txBody>
          <a:bodyPr rtlCol="1"/>
          <a:lstStyle/>
          <a:p>
            <a:pPr algn="l">
              <a:defRPr/>
            </a:pPr>
            <a:endParaRPr lang="he-IL" dirty="0">
              <a:cs typeface="+mn-cs"/>
            </a:endParaRPr>
          </a:p>
        </p:txBody>
      </p:sp>
      <p:sp>
        <p:nvSpPr>
          <p:cNvPr id="51" name="TextBox 35"/>
          <p:cNvSpPr txBox="1">
            <a:spLocks noChangeArrowheads="1"/>
          </p:cNvSpPr>
          <p:nvPr/>
        </p:nvSpPr>
        <p:spPr bwMode="auto">
          <a:xfrm>
            <a:off x="-76200" y="3287712"/>
            <a:ext cx="698500" cy="3698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eaLnBrk="1" hangingPunct="1"/>
            <a:r>
              <a:rPr lang="en-US" sz="1800" dirty="0"/>
              <a:t>Sun</a:t>
            </a:r>
            <a:endParaRPr lang="he-IL" dirty="0"/>
          </a:p>
        </p:txBody>
      </p:sp>
      <p:grpSp>
        <p:nvGrpSpPr>
          <p:cNvPr id="22" name="Group 65"/>
          <p:cNvGrpSpPr>
            <a:grpSpLocks/>
          </p:cNvGrpSpPr>
          <p:nvPr/>
        </p:nvGrpSpPr>
        <p:grpSpPr bwMode="auto">
          <a:xfrm>
            <a:off x="6423024" y="4783138"/>
            <a:ext cx="1789113" cy="1792287"/>
            <a:chOff x="9622971" y="3586348"/>
            <a:chExt cx="1888177" cy="1888177"/>
          </a:xfrm>
        </p:grpSpPr>
        <p:sp>
          <p:nvSpPr>
            <p:cNvPr id="54" name="Arc 53"/>
            <p:cNvSpPr/>
            <p:nvPr/>
          </p:nvSpPr>
          <p:spPr bwMode="auto">
            <a:xfrm>
              <a:off x="9678260" y="3586348"/>
              <a:ext cx="1829537" cy="1888177"/>
            </a:xfrm>
            <a:prstGeom prst="arc">
              <a:avLst/>
            </a:prstGeom>
            <a:noFill/>
            <a:ln w="9525" cap="flat" cmpd="sng" algn="ctr">
              <a:solidFill>
                <a:schemeClr val="tx1"/>
              </a:solidFill>
              <a:prstDash val="solid"/>
              <a:round/>
              <a:headEnd type="none" w="med" len="med"/>
              <a:tailEnd type="none" w="med" len="med"/>
            </a:ln>
            <a:effectLst/>
          </p:spPr>
          <p:txBody>
            <a:bodyPr rtlCol="1"/>
            <a:lstStyle/>
            <a:p>
              <a:pPr algn="l">
                <a:defRPr/>
              </a:pPr>
              <a:endParaRPr lang="he-IL">
                <a:cs typeface="+mn-cs"/>
              </a:endParaRPr>
            </a:p>
          </p:txBody>
        </p:sp>
        <p:sp>
          <p:nvSpPr>
            <p:cNvPr id="55" name="Arc 54"/>
            <p:cNvSpPr/>
            <p:nvPr/>
          </p:nvSpPr>
          <p:spPr bwMode="auto">
            <a:xfrm rot="5400000">
              <a:off x="9653075" y="3596383"/>
              <a:ext cx="1827969" cy="1888177"/>
            </a:xfrm>
            <a:prstGeom prst="arc">
              <a:avLst/>
            </a:prstGeom>
            <a:noFill/>
            <a:ln w="9525" cap="flat" cmpd="sng" algn="ctr">
              <a:solidFill>
                <a:schemeClr val="tx1"/>
              </a:solidFill>
              <a:prstDash val="solid"/>
              <a:round/>
              <a:headEnd type="none" w="med" len="med"/>
              <a:tailEnd type="none" w="med" len="med"/>
            </a:ln>
            <a:effectLst/>
          </p:spPr>
          <p:txBody>
            <a:bodyPr rtlCol="1"/>
            <a:lstStyle/>
            <a:p>
              <a:pPr algn="l">
                <a:defRPr/>
              </a:pPr>
              <a:endParaRPr lang="he-IL">
                <a:cs typeface="+mn-cs"/>
              </a:endParaRPr>
            </a:p>
          </p:txBody>
        </p:sp>
      </p:grpSp>
      <p:cxnSp>
        <p:nvCxnSpPr>
          <p:cNvPr id="56" name="Straight Connector 71"/>
          <p:cNvCxnSpPr>
            <a:cxnSpLocks noChangeShapeType="1"/>
          </p:cNvCxnSpPr>
          <p:nvPr/>
        </p:nvCxnSpPr>
        <p:spPr bwMode="auto">
          <a:xfrm rot="10800000" flipH="1">
            <a:off x="7367587" y="4783138"/>
            <a:ext cx="23813" cy="1773237"/>
          </a:xfrm>
          <a:prstGeom prst="line">
            <a:avLst/>
          </a:prstGeom>
          <a:noFill/>
          <a:ln w="25400" algn="ctr">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52" name="Rounded Rectangle 49"/>
          <p:cNvSpPr>
            <a:spLocks noChangeArrowheads="1"/>
          </p:cNvSpPr>
          <p:nvPr/>
        </p:nvSpPr>
        <p:spPr bwMode="auto">
          <a:xfrm>
            <a:off x="4038600" y="1301750"/>
            <a:ext cx="2436812" cy="4641850"/>
          </a:xfrm>
          <a:prstGeom prst="roundRect">
            <a:avLst>
              <a:gd name="adj" fmla="val 16667"/>
            </a:avLst>
          </a:prstGeom>
          <a:solidFill>
            <a:srgbClr val="FFC000">
              <a:alpha val="50000"/>
            </a:srgbClr>
          </a:solidFill>
          <a:ln w="9525" algn="ctr">
            <a:solidFill>
              <a:srgbClr val="000000"/>
            </a:solidFill>
            <a:round/>
            <a:headEnd/>
            <a:tailEnd/>
          </a:ln>
          <a:extLst/>
        </p:spPr>
        <p:txBody>
          <a:bodyPr/>
          <a:lstStyle/>
          <a:p>
            <a:endParaRPr lang="he-IL"/>
          </a:p>
        </p:txBody>
      </p:sp>
      <p:sp>
        <p:nvSpPr>
          <p:cNvPr id="58" name="TextBox 57"/>
          <p:cNvSpPr txBox="1"/>
          <p:nvPr/>
        </p:nvSpPr>
        <p:spPr>
          <a:xfrm>
            <a:off x="685800" y="6324600"/>
            <a:ext cx="7543800" cy="307777"/>
          </a:xfrm>
          <a:prstGeom prst="rect">
            <a:avLst/>
          </a:prstGeom>
          <a:noFill/>
        </p:spPr>
        <p:txBody>
          <a:bodyPr wrap="square" rtlCol="0">
            <a:spAutoFit/>
          </a:bodyPr>
          <a:lstStyle/>
          <a:p>
            <a:r>
              <a:rPr lang="en-US" sz="1400" dirty="0" err="1" smtClean="0">
                <a:latin typeface="Arial Narrow" pitchFamily="34" charset="0"/>
              </a:rPr>
              <a:t>Yoram</a:t>
            </a:r>
            <a:r>
              <a:rPr lang="en-US" sz="1400" dirty="0" smtClean="0">
                <a:latin typeface="Arial Narrow" pitchFamily="34" charset="0"/>
              </a:rPr>
              <a:t> </a:t>
            </a:r>
            <a:r>
              <a:rPr lang="en-US" sz="1400" dirty="0" err="1" smtClean="0">
                <a:latin typeface="Arial Narrow" pitchFamily="34" charset="0"/>
              </a:rPr>
              <a:t>Yaniv</a:t>
            </a:r>
            <a:r>
              <a:rPr lang="en-US" sz="1400" dirty="0" smtClean="0">
                <a:latin typeface="Arial Narrow" pitchFamily="34" charset="0"/>
              </a:rPr>
              <a:t>  </a:t>
            </a:r>
            <a:r>
              <a:rPr lang="en-US" sz="1400" dirty="0">
                <a:latin typeface="Arial Narrow" pitchFamily="34" charset="0"/>
              </a:rPr>
              <a:t>|  </a:t>
            </a:r>
            <a:r>
              <a:rPr lang="it-IT" sz="1400" dirty="0" smtClean="0">
                <a:latin typeface="Arial Narrow" pitchFamily="34" charset="0"/>
              </a:rPr>
              <a:t>Israel Aerospace Industries MBT Space Division</a:t>
            </a:r>
            <a:endParaRPr lang="it-IT" sz="1400" dirty="0">
              <a:latin typeface="Arial Narrow"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221103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758825" y="609600"/>
            <a:ext cx="7546975" cy="609600"/>
          </a:xfrm>
        </p:spPr>
        <p:txBody>
          <a:bodyPr/>
          <a:lstStyle/>
          <a:p>
            <a:pPr>
              <a:buFont typeface="Arial" pitchFamily="34" charset="0"/>
              <a:buNone/>
              <a:defRPr/>
            </a:pPr>
            <a:r>
              <a:rPr lang="en-US" dirty="0" smtClean="0"/>
              <a:t>What will we see in the LIM Field of View? </a:t>
            </a:r>
            <a:endParaRPr lang="en-US" dirty="0"/>
          </a:p>
        </p:txBody>
      </p:sp>
      <p:sp>
        <p:nvSpPr>
          <p:cNvPr id="11" name="Content Placeholder 10"/>
          <p:cNvSpPr>
            <a:spLocks noGrp="1"/>
          </p:cNvSpPr>
          <p:nvPr>
            <p:ph sz="half" idx="2"/>
          </p:nvPr>
        </p:nvSpPr>
        <p:spPr>
          <a:xfrm>
            <a:off x="762000" y="1371600"/>
            <a:ext cx="7546975" cy="2478088"/>
          </a:xfrm>
        </p:spPr>
        <p:txBody>
          <a:bodyPr>
            <a:noAutofit/>
          </a:bodyPr>
          <a:lstStyle/>
          <a:p>
            <a:pP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dirty="0" smtClean="0">
                <a:solidFill>
                  <a:schemeClr val="tx1"/>
                </a:solidFill>
              </a:rPr>
              <a:t>~10</a:t>
            </a:r>
            <a:r>
              <a:rPr lang="en-US" sz="1800" baseline="46000" dirty="0" smtClean="0">
                <a:solidFill>
                  <a:schemeClr val="tx1"/>
                </a:solidFill>
              </a:rPr>
              <a:t>5</a:t>
            </a:r>
            <a:r>
              <a:rPr lang="en-US" sz="1800" dirty="0" smtClean="0">
                <a:solidFill>
                  <a:schemeClr val="tx1"/>
                </a:solidFill>
              </a:rPr>
              <a:t> </a:t>
            </a:r>
            <a:r>
              <a:rPr lang="en-US" sz="1800" dirty="0">
                <a:solidFill>
                  <a:schemeClr val="tx1"/>
                </a:solidFill>
              </a:rPr>
              <a:t>sources in 1 exposure (NUV~18</a:t>
            </a:r>
            <a:r>
              <a:rPr lang="en-US" sz="1800" dirty="0" smtClean="0">
                <a:solidFill>
                  <a:schemeClr val="tx1"/>
                </a:solidFill>
              </a:rPr>
              <a:t>)</a:t>
            </a:r>
            <a:endParaRPr lang="en-US" sz="1800" dirty="0">
              <a:solidFill>
                <a:schemeClr val="tx1"/>
              </a:solidFill>
            </a:endParaRPr>
          </a:p>
          <a:p>
            <a:pP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dirty="0" smtClean="0">
                <a:solidFill>
                  <a:schemeClr val="tx1"/>
                </a:solidFill>
              </a:rPr>
              <a:t>~3x10</a:t>
            </a:r>
            <a:r>
              <a:rPr lang="en-US" sz="1800" baseline="46000" dirty="0" smtClean="0">
                <a:solidFill>
                  <a:schemeClr val="tx1"/>
                </a:solidFill>
              </a:rPr>
              <a:t>5</a:t>
            </a:r>
            <a:r>
              <a:rPr lang="en-US" sz="1800" dirty="0" smtClean="0">
                <a:solidFill>
                  <a:schemeClr val="tx1"/>
                </a:solidFill>
              </a:rPr>
              <a:t> </a:t>
            </a:r>
            <a:r>
              <a:rPr lang="en-US" sz="1800" dirty="0">
                <a:solidFill>
                  <a:schemeClr val="tx1"/>
                </a:solidFill>
              </a:rPr>
              <a:t>sources in 20 </a:t>
            </a:r>
            <a:r>
              <a:rPr lang="en-US" sz="1800" dirty="0" smtClean="0">
                <a:solidFill>
                  <a:schemeClr val="tx1"/>
                </a:solidFill>
              </a:rPr>
              <a:t>co-added </a:t>
            </a:r>
            <a:r>
              <a:rPr lang="en-US" sz="1800" dirty="0">
                <a:solidFill>
                  <a:schemeClr val="tx1"/>
                </a:solidFill>
              </a:rPr>
              <a:t>(NUV~19.6</a:t>
            </a:r>
            <a:r>
              <a:rPr lang="en-US" sz="1800" dirty="0" smtClean="0">
                <a:solidFill>
                  <a:schemeClr val="tx1"/>
                </a:solidFill>
              </a:rPr>
              <a:t>)</a:t>
            </a:r>
            <a:endParaRPr lang="en-US" sz="1800" dirty="0">
              <a:solidFill>
                <a:schemeClr val="tx1"/>
              </a:solidFill>
            </a:endParaRPr>
          </a:p>
          <a:p>
            <a:pP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dirty="0">
                <a:solidFill>
                  <a:schemeClr val="tx1"/>
                </a:solidFill>
              </a:rPr>
              <a:t>~30,000 stars (with photometry &lt;1</a:t>
            </a:r>
            <a:r>
              <a:rPr lang="en-US" sz="1800" dirty="0" smtClean="0">
                <a:solidFill>
                  <a:schemeClr val="tx1"/>
                </a:solidFill>
              </a:rPr>
              <a:t>% in 6-hr integration)</a:t>
            </a:r>
            <a:endParaRPr lang="en-US" sz="1800" dirty="0">
              <a:solidFill>
                <a:schemeClr val="tx1"/>
              </a:solidFill>
            </a:endParaRPr>
          </a:p>
          <a:p>
            <a:pP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dirty="0">
                <a:solidFill>
                  <a:schemeClr val="tx1"/>
                </a:solidFill>
              </a:rPr>
              <a:t>~600 RR </a:t>
            </a:r>
            <a:r>
              <a:rPr lang="en-US" sz="1800" dirty="0" err="1">
                <a:solidFill>
                  <a:schemeClr val="tx1"/>
                </a:solidFill>
              </a:rPr>
              <a:t>Lyr</a:t>
            </a:r>
            <a:r>
              <a:rPr lang="en-US" sz="1800" dirty="0">
                <a:solidFill>
                  <a:schemeClr val="tx1"/>
                </a:solidFill>
              </a:rPr>
              <a:t> </a:t>
            </a:r>
            <a:r>
              <a:rPr lang="en-US" sz="1800" dirty="0" smtClean="0">
                <a:solidFill>
                  <a:schemeClr val="tx1"/>
                </a:solidFill>
              </a:rPr>
              <a:t>stars (Galactic halo structure and extinction maps)</a:t>
            </a:r>
            <a:endParaRPr lang="en-US" sz="1800" dirty="0">
              <a:solidFill>
                <a:schemeClr val="tx1"/>
              </a:solidFill>
            </a:endParaRPr>
          </a:p>
          <a:p>
            <a:pP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dirty="0">
                <a:solidFill>
                  <a:schemeClr val="tx1"/>
                </a:solidFill>
              </a:rPr>
              <a:t>~30 White </a:t>
            </a:r>
            <a:r>
              <a:rPr lang="en-US" sz="1800" dirty="0" smtClean="0">
                <a:solidFill>
                  <a:schemeClr val="tx1"/>
                </a:solidFill>
              </a:rPr>
              <a:t>Dwarfs</a:t>
            </a:r>
            <a:endParaRPr lang="en-US" sz="1800" dirty="0">
              <a:solidFill>
                <a:schemeClr val="tx1"/>
              </a:solidFill>
            </a:endParaRPr>
          </a:p>
          <a:p>
            <a:pP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dirty="0">
                <a:solidFill>
                  <a:schemeClr val="tx1"/>
                </a:solidFill>
              </a:rPr>
              <a:t>~6000 </a:t>
            </a:r>
            <a:r>
              <a:rPr lang="en-US" sz="1800" dirty="0" smtClean="0">
                <a:solidFill>
                  <a:schemeClr val="tx1"/>
                </a:solidFill>
              </a:rPr>
              <a:t>QSOs (BH mass measurements, accretion disk sizes)</a:t>
            </a:r>
            <a:endParaRPr lang="en-US" sz="1800" dirty="0">
              <a:solidFill>
                <a:schemeClr val="tx1"/>
              </a:solidFill>
            </a:endParaRPr>
          </a:p>
          <a:p>
            <a:pP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dirty="0">
                <a:solidFill>
                  <a:schemeClr val="tx1"/>
                </a:solidFill>
              </a:rPr>
              <a:t>A few very small NEOs per </a:t>
            </a:r>
            <a:r>
              <a:rPr lang="en-US" sz="1800" dirty="0" smtClean="0">
                <a:solidFill>
                  <a:schemeClr val="tx1"/>
                </a:solidFill>
              </a:rPr>
              <a:t>year</a:t>
            </a:r>
          </a:p>
          <a:p>
            <a:pP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dirty="0" smtClean="0">
                <a:solidFill>
                  <a:schemeClr val="tx1"/>
                </a:solidFill>
              </a:rPr>
              <a:t>~10 GRBs per year + orphan GRBs?</a:t>
            </a:r>
            <a:endParaRPr lang="en-US" sz="1800" dirty="0">
              <a:solidFill>
                <a:schemeClr val="tx1"/>
              </a:solidFill>
            </a:endParaRPr>
          </a:p>
          <a:p>
            <a:pPr marL="0" indent="0">
              <a:buFont typeface="Arial" pitchFamily="34" charset="0"/>
              <a:buNone/>
              <a:defRPr/>
            </a:pPr>
            <a:endParaRPr lang="en-US" sz="1800" dirty="0">
              <a:solidFill>
                <a:schemeClr val="tx1"/>
              </a:solidFill>
            </a:endParaRPr>
          </a:p>
          <a:p>
            <a:pPr marL="320040" lvl="1" indent="0">
              <a:buFont typeface="Arial" pitchFamily="34" charset="0"/>
              <a:buNone/>
              <a:defRPr/>
            </a:pPr>
            <a:endParaRPr lang="en-US" dirty="0">
              <a:solidFill>
                <a:schemeClr val="tx1"/>
              </a:solidFill>
            </a:endParaRPr>
          </a:p>
          <a:p>
            <a:pPr>
              <a:buFont typeface="Arial" pitchFamily="34" charset="0"/>
              <a:buChar char="•"/>
              <a:defRPr/>
            </a:pPr>
            <a:endParaRPr lang="en-US" sz="1800" dirty="0">
              <a:solidFill>
                <a:schemeClr val="tx1"/>
              </a:solidFill>
            </a:endParaRPr>
          </a:p>
        </p:txBody>
      </p:sp>
      <p:sp>
        <p:nvSpPr>
          <p:cNvPr id="9220" name="TextBox 3"/>
          <p:cNvSpPr txBox="1">
            <a:spLocks noChangeArrowheads="1"/>
          </p:cNvSpPr>
          <p:nvPr/>
        </p:nvSpPr>
        <p:spPr bwMode="auto">
          <a:xfrm>
            <a:off x="685800" y="6324600"/>
            <a:ext cx="7543800" cy="307975"/>
          </a:xfrm>
          <a:prstGeom prst="rect">
            <a:avLst/>
          </a:prstGeom>
          <a:noFill/>
          <a:ln w="9525">
            <a:noFill/>
            <a:miter lim="800000"/>
            <a:headEnd/>
            <a:tailEnd/>
          </a:ln>
        </p:spPr>
        <p:txBody>
          <a:bodyPr>
            <a:spAutoFit/>
          </a:bodyPr>
          <a:lstStyle/>
          <a:p>
            <a:r>
              <a:rPr lang="en-US" sz="1400">
                <a:latin typeface="Arial Narrow" pitchFamily="34" charset="0"/>
              </a:rPr>
              <a:t>Eran Ofek  |  Weizmann Institute of Science</a:t>
            </a:r>
          </a:p>
        </p:txBody>
      </p:sp>
      <p:pic>
        <p:nvPicPr>
          <p:cNvPr id="5" name="Picture 4" descr="opticalags.jpg"/>
          <p:cNvPicPr>
            <a:picLocks noChangeAspect="1"/>
          </p:cNvPicPr>
          <p:nvPr/>
        </p:nvPicPr>
        <p:blipFill>
          <a:blip r:embed="rId3" cstate="print"/>
          <a:srcRect/>
          <a:stretch>
            <a:fillRect/>
          </a:stretch>
        </p:blipFill>
        <p:spPr bwMode="auto">
          <a:xfrm>
            <a:off x="5203371" y="3215394"/>
            <a:ext cx="3641708" cy="2731282"/>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511334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71800" y="1126491"/>
            <a:ext cx="6581775" cy="4724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 name="Text Placeholder 9"/>
          <p:cNvSpPr>
            <a:spLocks noGrp="1"/>
          </p:cNvSpPr>
          <p:nvPr>
            <p:ph type="body" idx="1"/>
          </p:nvPr>
        </p:nvSpPr>
        <p:spPr>
          <a:xfrm>
            <a:off x="758952" y="609600"/>
            <a:ext cx="7546848" cy="609600"/>
          </a:xfrm>
        </p:spPr>
        <p:txBody>
          <a:bodyPr/>
          <a:lstStyle/>
          <a:p>
            <a:r>
              <a:rPr lang="en-US" dirty="0" smtClean="0">
                <a:solidFill>
                  <a:srgbClr val="003399"/>
                </a:solidFill>
              </a:rPr>
              <a:t>LIM System</a:t>
            </a:r>
            <a:endParaRPr lang="en-US" dirty="0">
              <a:solidFill>
                <a:srgbClr val="003399"/>
              </a:solidFill>
            </a:endParaRPr>
          </a:p>
        </p:txBody>
      </p:sp>
      <p:sp>
        <p:nvSpPr>
          <p:cNvPr id="11" name="Content Placeholder 10"/>
          <p:cNvSpPr>
            <a:spLocks noGrp="1"/>
          </p:cNvSpPr>
          <p:nvPr>
            <p:ph sz="half" idx="2"/>
          </p:nvPr>
        </p:nvSpPr>
        <p:spPr>
          <a:xfrm>
            <a:off x="758951" y="1306513"/>
            <a:ext cx="2682081" cy="4038600"/>
          </a:xfrm>
        </p:spPr>
        <p:txBody>
          <a:bodyPr>
            <a:normAutofit/>
          </a:bodyPr>
          <a:lstStyle/>
          <a:p>
            <a:pPr marL="0" indent="0">
              <a:buSzPct val="90000"/>
              <a:buNone/>
              <a:defRPr/>
            </a:pPr>
            <a:r>
              <a:rPr lang="en-US" sz="1800" dirty="0"/>
              <a:t>LIM Satellite (LIMSAT), injected into a Low Earth </a:t>
            </a:r>
            <a:r>
              <a:rPr lang="en-US" sz="1800" dirty="0" smtClean="0"/>
              <a:t>Orbit</a:t>
            </a:r>
          </a:p>
          <a:p>
            <a:pPr>
              <a:buSzPct val="90000"/>
              <a:defRPr/>
            </a:pPr>
            <a:r>
              <a:rPr lang="en-GB" sz="1800" dirty="0" smtClean="0"/>
              <a:t>Platform </a:t>
            </a:r>
            <a:r>
              <a:rPr lang="en-GB" sz="1800" dirty="0"/>
              <a:t>with SB-SAT </a:t>
            </a:r>
            <a:r>
              <a:rPr lang="en-GB" sz="1800" dirty="0" smtClean="0"/>
              <a:t>terminal</a:t>
            </a:r>
          </a:p>
          <a:p>
            <a:pPr>
              <a:buSzPct val="90000"/>
              <a:defRPr/>
            </a:pPr>
            <a:r>
              <a:rPr lang="en-GB" sz="1800" dirty="0" smtClean="0"/>
              <a:t>UV Camera</a:t>
            </a:r>
            <a:endParaRPr lang="en-GB" sz="1800" dirty="0"/>
          </a:p>
        </p:txBody>
      </p:sp>
      <p:sp>
        <p:nvSpPr>
          <p:cNvPr id="5" name="Rounded Rectangle 8"/>
          <p:cNvSpPr>
            <a:spLocks noChangeArrowheads="1"/>
          </p:cNvSpPr>
          <p:nvPr/>
        </p:nvSpPr>
        <p:spPr bwMode="auto">
          <a:xfrm>
            <a:off x="5769428" y="1110342"/>
            <a:ext cx="936171" cy="957943"/>
          </a:xfrm>
          <a:prstGeom prst="roundRect">
            <a:avLst>
              <a:gd name="adj" fmla="val 16667"/>
            </a:avLst>
          </a:prstGeom>
          <a:solidFill>
            <a:srgbClr val="FFC000">
              <a:alpha val="50000"/>
            </a:srgbClr>
          </a:solidFill>
          <a:ln w="9525" algn="ctr">
            <a:solidFill>
              <a:srgbClr val="000000"/>
            </a:solidFill>
            <a:round/>
            <a:headEnd/>
            <a:tailEnd/>
          </a:ln>
        </p:spPr>
        <p:txBody>
          <a:bodyPr/>
          <a:lstStyle/>
          <a:p>
            <a:pPr algn="l"/>
            <a:endParaRPr lang="he-IL"/>
          </a:p>
        </p:txBody>
      </p:sp>
      <p:sp>
        <p:nvSpPr>
          <p:cNvPr id="7" name="TextBox 6"/>
          <p:cNvSpPr txBox="1"/>
          <p:nvPr/>
        </p:nvSpPr>
        <p:spPr>
          <a:xfrm>
            <a:off x="685800" y="6324600"/>
            <a:ext cx="7543800" cy="307777"/>
          </a:xfrm>
          <a:prstGeom prst="rect">
            <a:avLst/>
          </a:prstGeom>
          <a:noFill/>
        </p:spPr>
        <p:txBody>
          <a:bodyPr wrap="square" rtlCol="0">
            <a:spAutoFit/>
          </a:bodyPr>
          <a:lstStyle/>
          <a:p>
            <a:r>
              <a:rPr lang="en-US" sz="1400" dirty="0" err="1" smtClean="0">
                <a:latin typeface="Arial Narrow" pitchFamily="34" charset="0"/>
              </a:rPr>
              <a:t>Yoram</a:t>
            </a:r>
            <a:r>
              <a:rPr lang="en-US" sz="1400" dirty="0" smtClean="0">
                <a:latin typeface="Arial Narrow" pitchFamily="34" charset="0"/>
              </a:rPr>
              <a:t> </a:t>
            </a:r>
            <a:r>
              <a:rPr lang="en-US" sz="1400" dirty="0" err="1" smtClean="0">
                <a:latin typeface="Arial Narrow" pitchFamily="34" charset="0"/>
              </a:rPr>
              <a:t>Yaniv</a:t>
            </a:r>
            <a:r>
              <a:rPr lang="en-US" sz="1400" dirty="0" smtClean="0">
                <a:latin typeface="Arial Narrow" pitchFamily="34" charset="0"/>
              </a:rPr>
              <a:t>  |  </a:t>
            </a:r>
            <a:r>
              <a:rPr lang="it-IT" sz="1400" dirty="0" smtClean="0">
                <a:latin typeface="Arial Narrow" pitchFamily="34" charset="0"/>
              </a:rPr>
              <a:t>Israel Aerospace Industries MBT Space Division</a:t>
            </a:r>
            <a:endParaRPr lang="it-IT" sz="1400" dirty="0">
              <a:latin typeface="Arial Narrow"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363567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r>
              <a:rPr lang="en-US" dirty="0" smtClean="0">
                <a:solidFill>
                  <a:srgbClr val="003399"/>
                </a:solidFill>
              </a:rPr>
              <a:t>Communication – SB-SAT</a:t>
            </a:r>
            <a:endParaRPr lang="en-US" dirty="0">
              <a:solidFill>
                <a:srgbClr val="003399"/>
              </a:solidFill>
            </a:endParaRPr>
          </a:p>
        </p:txBody>
      </p:sp>
      <p:pic>
        <p:nvPicPr>
          <p:cNvPr id="5" name="Content Placeholder 4"/>
          <p:cNvPicPr>
            <a:picLocks noGrp="1"/>
          </p:cNvPicPr>
          <p:nvPr>
            <p:ph idx="1"/>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709860" y="2761990"/>
            <a:ext cx="3609474" cy="2820392"/>
          </a:xfrm>
        </p:spPr>
      </p:pic>
      <p:sp>
        <p:nvSpPr>
          <p:cNvPr id="3" name="Rectangle 2"/>
          <p:cNvSpPr/>
          <p:nvPr/>
        </p:nvSpPr>
        <p:spPr>
          <a:xfrm>
            <a:off x="685798" y="5487465"/>
            <a:ext cx="4572000" cy="584775"/>
          </a:xfrm>
          <a:prstGeom prst="rect">
            <a:avLst/>
          </a:prstGeom>
        </p:spPr>
        <p:txBody>
          <a:bodyPr>
            <a:spAutoFit/>
          </a:bodyPr>
          <a:lstStyle/>
          <a:p>
            <a:r>
              <a:rPr lang="en-US" sz="1600" dirty="0">
                <a:latin typeface="+mj-lt"/>
              </a:rPr>
              <a:t>Polar View of Inmarsat I4 Constellation and Composite Coverage</a:t>
            </a:r>
            <a:endParaRPr lang="he-IL" sz="1600" dirty="0">
              <a:latin typeface="+mj-lt"/>
            </a:endParaRPr>
          </a:p>
        </p:txBody>
      </p:sp>
      <p:pic>
        <p:nvPicPr>
          <p:cNvPr id="7" name="Picture 4"/>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15579" y="1303684"/>
            <a:ext cx="6076950" cy="14081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 name="Rectangle 7"/>
          <p:cNvSpPr>
            <a:spLocks noChangeArrowheads="1"/>
          </p:cNvSpPr>
          <p:nvPr/>
        </p:nvSpPr>
        <p:spPr bwMode="auto">
          <a:xfrm>
            <a:off x="5534526" y="2780058"/>
            <a:ext cx="2858003" cy="5847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p>
            <a:pPr algn="r"/>
            <a:r>
              <a:rPr lang="en-US" sz="1600" dirty="0">
                <a:latin typeface="+mj-lt"/>
              </a:rPr>
              <a:t>Service Coverage for a Standard SB-SAT Terminal</a:t>
            </a:r>
            <a:endParaRPr lang="he-IL" sz="1600" dirty="0">
              <a:latin typeface="+mj-lt"/>
            </a:endParaRPr>
          </a:p>
        </p:txBody>
      </p:sp>
      <p:sp>
        <p:nvSpPr>
          <p:cNvPr id="9" name="TextBox 8"/>
          <p:cNvSpPr txBox="1"/>
          <p:nvPr/>
        </p:nvSpPr>
        <p:spPr>
          <a:xfrm>
            <a:off x="685800" y="6324600"/>
            <a:ext cx="7543800" cy="307777"/>
          </a:xfrm>
          <a:prstGeom prst="rect">
            <a:avLst/>
          </a:prstGeom>
          <a:noFill/>
        </p:spPr>
        <p:txBody>
          <a:bodyPr wrap="square" rtlCol="0">
            <a:spAutoFit/>
          </a:bodyPr>
          <a:lstStyle/>
          <a:p>
            <a:r>
              <a:rPr lang="en-US" sz="1400" dirty="0" err="1" smtClean="0">
                <a:latin typeface="Arial Narrow" pitchFamily="34" charset="0"/>
              </a:rPr>
              <a:t>Yoram</a:t>
            </a:r>
            <a:r>
              <a:rPr lang="en-US" sz="1400" dirty="0" smtClean="0">
                <a:latin typeface="Arial Narrow" pitchFamily="34" charset="0"/>
              </a:rPr>
              <a:t> </a:t>
            </a:r>
            <a:r>
              <a:rPr lang="en-US" sz="1400" dirty="0" err="1" smtClean="0">
                <a:latin typeface="Arial Narrow" pitchFamily="34" charset="0"/>
              </a:rPr>
              <a:t>Yaniv</a:t>
            </a:r>
            <a:r>
              <a:rPr lang="en-US" sz="1400" dirty="0" smtClean="0">
                <a:latin typeface="Arial Narrow" pitchFamily="34" charset="0"/>
              </a:rPr>
              <a:t> </a:t>
            </a:r>
            <a:r>
              <a:rPr lang="en-US" sz="1400" dirty="0">
                <a:latin typeface="Arial Narrow" pitchFamily="34" charset="0"/>
              </a:rPr>
              <a:t>|  </a:t>
            </a:r>
            <a:r>
              <a:rPr lang="it-IT" sz="1400" dirty="0" smtClean="0">
                <a:latin typeface="Arial Narrow" pitchFamily="34" charset="0"/>
              </a:rPr>
              <a:t>Israel Aerospace Industries MBT Space Division</a:t>
            </a:r>
            <a:endParaRPr lang="it-IT" sz="1400" dirty="0">
              <a:latin typeface="Arial Narrow"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22110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601788" y="1446213"/>
            <a:ext cx="5943600" cy="3962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295400" y="990600"/>
            <a:ext cx="6426200" cy="54768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914400" y="1524000"/>
            <a:ext cx="6856413" cy="45704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Shock breakout</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1295400" y="192088"/>
            <a:ext cx="6383338" cy="771525"/>
          </a:xfrm>
          <a:prstGeom prst="rect">
            <a:avLst/>
          </a:prstGeom>
          <a:noFill/>
          <a:ln w="9525">
            <a:noFill/>
            <a:round/>
            <a:headEnd/>
            <a:tailEnd/>
          </a:ln>
        </p:spPr>
        <p:txBody>
          <a:bodyPr wrap="none" lIns="90000" tIns="46800" rIns="90000" bIns="46800">
            <a:prstTxWarp prst="textNoShape">
              <a:avLst/>
            </a:prstTxWarp>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solidFill>
                  <a:srgbClr val="66FF33"/>
                </a:solidFill>
                <a:latin typeface="Comic Sans MS" pitchFamily="-84" charset="0"/>
              </a:rPr>
              <a:t>Shock breakout / Intro</a:t>
            </a:r>
          </a:p>
        </p:txBody>
      </p:sp>
      <p:sp>
        <p:nvSpPr>
          <p:cNvPr id="41986" name="Text Box 3"/>
          <p:cNvSpPr txBox="1">
            <a:spLocks noChangeArrowheads="1"/>
          </p:cNvSpPr>
          <p:nvPr/>
        </p:nvSpPr>
        <p:spPr bwMode="auto">
          <a:xfrm>
            <a:off x="685800" y="1371600"/>
            <a:ext cx="8229600" cy="4114800"/>
          </a:xfrm>
          <a:prstGeom prst="rect">
            <a:avLst/>
          </a:prstGeom>
          <a:noFill/>
          <a:ln w="9525">
            <a:noFill/>
            <a:round/>
            <a:headEnd/>
            <a:tailEnd/>
          </a:ln>
        </p:spPr>
        <p:txBody>
          <a:bodyPr lIns="90000" tIns="45000" rIns="90000" bIns="45000">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latin typeface="Comic Sans MS" pitchFamily="-84" charset="0"/>
              </a:rPr>
              <a:t>First photons emerge from the </a:t>
            </a:r>
            <a:r>
              <a:rPr lang="en-US" sz="2800" dirty="0" err="1">
                <a:latin typeface="Comic Sans MS" pitchFamily="-84" charset="0"/>
              </a:rPr>
              <a:t>SNe</a:t>
            </a:r>
            <a:endParaRPr lang="en-US" sz="2800" dirty="0">
              <a:latin typeface="Comic Sans MS" pitchFamily="-84"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latin typeface="Comic Sans MS" pitchFamily="-84" charset="0"/>
              </a:rPr>
              <a:t>when the photon diffusion time scale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latin typeface="Comic Sans MS" pitchFamily="-84" charset="0"/>
              </a:rPr>
              <a:t>become shorter than the </a:t>
            </a:r>
            <a:r>
              <a:rPr lang="en-US" sz="2800" dirty="0" err="1">
                <a:latin typeface="Comic Sans MS" pitchFamily="-84" charset="0"/>
              </a:rPr>
              <a:t>hydrodynamical</a:t>
            </a:r>
            <a:endParaRPr lang="en-US" sz="2800" dirty="0">
              <a:latin typeface="Comic Sans MS" pitchFamily="-84"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latin typeface="Comic Sans MS" pitchFamily="-84" charset="0"/>
              </a:rPr>
              <a:t>time scale (i.e., photons are</a:t>
            </a:r>
            <a:r>
              <a:rPr lang="en-US" sz="2800" dirty="0" smtClean="0">
                <a:latin typeface="Comic Sans MS" pitchFamily="-84" charset="0"/>
              </a:rPr>
              <a:t> diffusing </a:t>
            </a:r>
            <a:r>
              <a:rPr lang="en-US" sz="2800" dirty="0">
                <a:latin typeface="Comic Sans MS" pitchFamily="-84" charset="0"/>
              </a:rPr>
              <a:t>faster than the </a:t>
            </a:r>
            <a:r>
              <a:rPr lang="en-US" sz="2800" dirty="0" err="1">
                <a:latin typeface="Comic Sans MS" pitchFamily="-84" charset="0"/>
              </a:rPr>
              <a:t>ejecta</a:t>
            </a:r>
            <a:r>
              <a:rPr lang="en-US" sz="2800" dirty="0">
                <a:latin typeface="Comic Sans MS" pitchFamily="-84" charset="0"/>
              </a:rPr>
              <a:t>).</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dirty="0">
              <a:latin typeface="Comic Sans MS" pitchFamily="-84"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latin typeface="Comic Sans MS" pitchFamily="-84" charset="0"/>
              </a:rPr>
              <a:t>Time scale and luminosity sensitive probes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latin typeface="Comic Sans MS" pitchFamily="-84" charset="0"/>
              </a:rPr>
              <a:t>of progenitor </a:t>
            </a:r>
            <a:r>
              <a:rPr lang="en-US" sz="2800" dirty="0" smtClean="0">
                <a:latin typeface="Comic Sans MS" pitchFamily="-84" charset="0"/>
              </a:rPr>
              <a:t>radius. The same applies to shock cooling radiation</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dirty="0">
              <a:solidFill>
                <a:srgbClr val="FFFF00"/>
              </a:solidFill>
              <a:latin typeface="Comic Sans MS" pitchFamily="-84"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dirty="0">
              <a:solidFill>
                <a:srgbClr val="FFFF00"/>
              </a:solidFill>
              <a:latin typeface="Comic Sans MS" pitchFamily="-84"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FF0000"/>
                </a:solidFill>
                <a:latin typeface="Comic Sans MS" pitchFamily="-84" charset="0"/>
              </a:rPr>
              <a:t>e.g., Colgate 1974; </a:t>
            </a:r>
            <a:r>
              <a:rPr lang="en-US" sz="2000" dirty="0" err="1">
                <a:solidFill>
                  <a:srgbClr val="FF0000"/>
                </a:solidFill>
                <a:latin typeface="Comic Sans MS" pitchFamily="-84" charset="0"/>
              </a:rPr>
              <a:t>Matzner</a:t>
            </a:r>
            <a:r>
              <a:rPr lang="en-US" sz="2000" dirty="0">
                <a:solidFill>
                  <a:srgbClr val="FF0000"/>
                </a:solidFill>
                <a:latin typeface="Comic Sans MS" pitchFamily="-84" charset="0"/>
              </a:rPr>
              <a:t> &amp; McKee 1999</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err="1">
                <a:solidFill>
                  <a:srgbClr val="FF0000"/>
                </a:solidFill>
                <a:latin typeface="Comic Sans MS" pitchFamily="-84" charset="0"/>
              </a:rPr>
              <a:t>Nakar</a:t>
            </a:r>
            <a:r>
              <a:rPr lang="en-US" sz="2000" dirty="0">
                <a:solidFill>
                  <a:srgbClr val="FF0000"/>
                </a:solidFill>
                <a:latin typeface="Comic Sans MS" pitchFamily="-84" charset="0"/>
              </a:rPr>
              <a:t> &amp; Sari 2010; </a:t>
            </a:r>
            <a:r>
              <a:rPr lang="en-US" sz="2000" dirty="0" err="1">
                <a:solidFill>
                  <a:srgbClr val="FF0000"/>
                </a:solidFill>
                <a:latin typeface="Comic Sans MS" pitchFamily="-84" charset="0"/>
              </a:rPr>
              <a:t>Rabinak</a:t>
            </a:r>
            <a:r>
              <a:rPr lang="en-US" sz="2000" dirty="0">
                <a:solidFill>
                  <a:srgbClr val="FF0000"/>
                </a:solidFill>
                <a:latin typeface="Comic Sans MS" pitchFamily="-84" charset="0"/>
              </a:rPr>
              <a:t> &amp; Waxman </a:t>
            </a:r>
            <a:r>
              <a:rPr lang="en-US" sz="2000" dirty="0" smtClean="0">
                <a:solidFill>
                  <a:srgbClr val="FF0000"/>
                </a:solidFill>
                <a:latin typeface="Comic Sans MS" pitchFamily="-84" charset="0"/>
              </a:rPr>
              <a:t>2011</a:t>
            </a:r>
            <a:endParaRPr lang="en-US" sz="2800" dirty="0" smtClean="0">
              <a:solidFill>
                <a:srgbClr val="FF0000"/>
              </a:solidFill>
              <a:latin typeface="Comic Sans MS" pitchFamily="-84"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a:solidFill>
                  <a:srgbClr val="FF0000"/>
                </a:solidFill>
                <a:latin typeface="Comic Sans MS" pitchFamily="-84" charset="0"/>
              </a:rPr>
              <a:t>Obs</a:t>
            </a:r>
            <a:r>
              <a:rPr lang="en-US" dirty="0">
                <a:solidFill>
                  <a:srgbClr val="FF0000"/>
                </a:solidFill>
                <a:latin typeface="Comic Sans MS" pitchFamily="-84" charset="0"/>
              </a:rPr>
              <a:t>: Soderberg+2008,…</a:t>
            </a:r>
            <a:endParaRPr lang="en-US" sz="1400" dirty="0">
              <a:solidFill>
                <a:srgbClr val="FF0000"/>
              </a:solidFill>
              <a:latin typeface="Comic Sans MS" pitchFamily="-84"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dirty="0">
              <a:solidFill>
                <a:srgbClr val="FFFF00"/>
              </a:solidFill>
              <a:latin typeface="Comic Sans MS" pitchFamily="-84" charset="0"/>
            </a:endParaRPr>
          </a:p>
        </p:txBody>
      </p:sp>
      <p:sp>
        <p:nvSpPr>
          <p:cNvPr id="8" name="5-Point Star 7"/>
          <p:cNvSpPr/>
          <p:nvPr/>
        </p:nvSpPr>
        <p:spPr bwMode="auto">
          <a:xfrm>
            <a:off x="304800" y="1371600"/>
            <a:ext cx="304800" cy="3048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endParaRPr lang="en-US">
              <a:latin typeface="Arial" charset="0"/>
              <a:ea typeface="+mn-ea"/>
              <a:cs typeface="+mn-cs"/>
            </a:endParaRPr>
          </a:p>
        </p:txBody>
      </p:sp>
      <p:sp>
        <p:nvSpPr>
          <p:cNvPr id="5" name="5-Point Star 4"/>
          <p:cNvSpPr/>
          <p:nvPr/>
        </p:nvSpPr>
        <p:spPr bwMode="auto">
          <a:xfrm>
            <a:off x="304800" y="3581400"/>
            <a:ext cx="304800" cy="3048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endParaRPr lang="en-US">
              <a:latin typeface="Arial" charset="0"/>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242</TotalTime>
  <Words>2448</Words>
  <Application>Microsoft Macintosh PowerPoint</Application>
  <PresentationFormat>On-screen Show (4:3)</PresentationFormat>
  <Paragraphs>264</Paragraphs>
  <Slides>44</Slides>
  <Notes>15</Notes>
  <HiddenSlides>18</HiddenSlides>
  <MMClips>0</MMClips>
  <ScaleCrop>false</ScaleCrop>
  <HeadingPairs>
    <vt:vector size="4" baseType="variant">
      <vt:variant>
        <vt:lpstr>Design Template</vt:lpstr>
      </vt:variant>
      <vt:variant>
        <vt:i4>2</vt:i4>
      </vt:variant>
      <vt:variant>
        <vt:lpstr>Slide Titles</vt:lpstr>
      </vt:variant>
      <vt:variant>
        <vt:i4>44</vt:i4>
      </vt:variant>
    </vt:vector>
  </HeadingPairs>
  <TitlesOfParts>
    <vt:vector size="46" baseType="lpstr">
      <vt:lpstr>Office Theme</vt:lpstr>
      <vt:lpstr>1_Office Theme</vt:lpstr>
      <vt:lpstr>LIMSAT  (Hopefully a revolution in 2 ways)</vt:lpstr>
      <vt:lpstr>Some thoughts on Darwinian evolution </vt:lpstr>
      <vt:lpstr>Slide 3</vt:lpstr>
      <vt:lpstr>Slide 4</vt:lpstr>
      <vt:lpstr>Slide 5</vt:lpstr>
      <vt:lpstr>Slide 6</vt:lpstr>
      <vt:lpstr>Slide 7</vt:lpstr>
      <vt:lpstr>Shock breakout</vt:lpstr>
      <vt:lpstr>Slide 9</vt:lpstr>
      <vt:lpstr>Slide 10</vt:lpstr>
      <vt:lpstr>PTF: SN Early Emission</vt:lpstr>
      <vt:lpstr>Slide 12</vt:lpstr>
      <vt:lpstr>Slide 13</vt:lpstr>
      <vt:lpstr>Slide 14</vt:lpstr>
      <vt:lpstr>Slide 15</vt:lpstr>
      <vt:lpstr>Slide 16</vt:lpstr>
      <vt:lpstr>Slide 17</vt:lpstr>
      <vt:lpstr>Slide 18</vt:lpstr>
      <vt:lpstr>The LIM EFFORT</vt:lpstr>
      <vt:lpstr>LIMSAT Philosophy</vt:lpstr>
      <vt:lpstr>LIM Group</vt:lpstr>
      <vt:lpstr>LIM Activities</vt:lpstr>
      <vt:lpstr>LIMSAT Discussion</vt:lpstr>
      <vt:lpstr>LIM Strategy</vt:lpstr>
      <vt:lpstr>The Work Began </vt:lpstr>
      <vt:lpstr>Slide 26</vt:lpstr>
      <vt:lpstr>Slide 27</vt:lpstr>
      <vt:lpstr>Slide 28</vt:lpstr>
      <vt:lpstr>Slide 29</vt:lpstr>
      <vt:lpstr>And we needED a go</vt:lpstr>
      <vt:lpstr>Slide 31</vt:lpstr>
      <vt:lpstr>Wide field UV: Requirements </vt:lpstr>
      <vt:lpstr>Proposed System – Summary (1)</vt:lpstr>
      <vt:lpstr>Proposed System – Summary (2)</vt:lpstr>
      <vt:lpstr>Proposed System – Summary (3)</vt:lpstr>
      <vt:lpstr>Proposed System – Summary (4)</vt:lpstr>
      <vt:lpstr>Slide 37</vt:lpstr>
      <vt:lpstr>Slide 38</vt:lpstr>
      <vt:lpstr>Preliminary Mechanical Layout</vt:lpstr>
      <vt:lpstr>Slide 40</vt:lpstr>
      <vt:lpstr>Slide 41</vt:lpstr>
      <vt:lpstr>Slide 42</vt:lpstr>
      <vt:lpstr>Slide 43</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LIMSAT  (Hopefully a revolution in 2 ways)</dc:title>
  <dc:creator>S Kulkarni</dc:creator>
  <cp:lastModifiedBy>S Kulkarni</cp:lastModifiedBy>
  <cp:revision>8</cp:revision>
  <dcterms:created xsi:type="dcterms:W3CDTF">2012-10-28T22:04:30Z</dcterms:created>
  <dcterms:modified xsi:type="dcterms:W3CDTF">2012-10-28T22:55:22Z</dcterms:modified>
</cp:coreProperties>
</file>