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Layouts/slideLayout8.xml" ContentType="application/vnd.openxmlformats-officedocument.presentationml.slideLayout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theme/theme5.xml" ContentType="application/vnd.openxmlformats-officedocument.theme+xml"/>
  <Override PartName="/ppt/slides/slide11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6.xml" ContentType="application/vnd.openxmlformats-officedocument.presentationml.slide+xml"/>
  <Override PartName="/ppt/embeddings/oleObject2.bin" ContentType="application/vnd.openxmlformats-officedocument.oleObject"/>
  <Override PartName="/ppt/slideLayouts/slideLayout1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s/slide53.xml" ContentType="application/vnd.openxmlformats-officedocument.presentationml.slide+xml"/>
  <Override PartName="/ppt/slides/slide34.xml" ContentType="application/vnd.openxmlformats-officedocument.presentationml.slide+xml"/>
  <Override PartName="/ppt/theme/theme9.xml" ContentType="application/vnd.openxmlformats-officedocument.them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Default Extension="xls" ContentType="application/vnd.ms-exce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28.xml" ContentType="application/vnd.openxmlformats-officedocument.presentationml.slide+xml"/>
  <Override PartName="/ppt/theme/theme6.xml" ContentType="application/vnd.openxmlformats-officedocument.them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embeddings/oleObject3.bin" ContentType="application/vnd.openxmlformats-officedocument.oleObject"/>
  <Override PartName="/ppt/theme/theme10.xml" ContentType="application/vnd.openxmlformats-officedocument.theme+xml"/>
  <Override PartName="/ppt/slideLayouts/slideLayout15.xml" ContentType="application/vnd.openxmlformats-officedocument.presentationml.slideLayout+xml"/>
  <Default Extension="emf" ContentType="image/x-emf"/>
  <Default Extension="rels" ContentType="application/vnd.openxmlformats-package.relationships+xml"/>
  <Override PartName="/ppt/slideMasters/slideMaster8.xml" ContentType="application/vnd.openxmlformats-officedocument.presentationml.slideMaster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theme/theme7.xml" ContentType="application/vnd.openxmlformats-officedocument.theme+xml"/>
  <Override PartName="/ppt/slides/slide51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9.xml" ContentType="application/vnd.openxmlformats-officedocument.presentationml.slideMaster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theme/theme4.xml" ContentType="application/vnd.openxmlformats-officedocument.theme+xml"/>
  <Override PartName="/ppt/slides/slide10.xml" ContentType="application/vnd.openxmlformats-officedocument.presentationml.slide+xml"/>
  <Override PartName="/ppt/embeddings/oleObject1.bin" ContentType="application/vnd.openxmlformats-officedocument.oleObject"/>
  <Default Extension="pdf" ContentType="application/pdf"/>
  <Override PartName="/ppt/slideLayouts/slideLayout13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  <p:sldMasterId id="2147483672" r:id="rId8"/>
    <p:sldMasterId id="2147483674" r:id="rId9"/>
    <p:sldMasterId id="2147483676" r:id="rId10"/>
  </p:sldMasterIdLst>
  <p:notesMasterIdLst>
    <p:notesMasterId r:id="rId65"/>
  </p:notesMasterIdLst>
  <p:handoutMasterIdLst>
    <p:handoutMasterId r:id="rId66"/>
  </p:handoutMasterIdLst>
  <p:sldIdLst>
    <p:sldId id="567" r:id="rId11"/>
    <p:sldId id="413" r:id="rId12"/>
    <p:sldId id="574" r:id="rId13"/>
    <p:sldId id="568" r:id="rId14"/>
    <p:sldId id="558" r:id="rId15"/>
    <p:sldId id="561" r:id="rId16"/>
    <p:sldId id="554" r:id="rId17"/>
    <p:sldId id="555" r:id="rId18"/>
    <p:sldId id="414" r:id="rId19"/>
    <p:sldId id="556" r:id="rId20"/>
    <p:sldId id="566" r:id="rId21"/>
    <p:sldId id="563" r:id="rId22"/>
    <p:sldId id="445" r:id="rId23"/>
    <p:sldId id="437" r:id="rId24"/>
    <p:sldId id="438" r:id="rId25"/>
    <p:sldId id="439" r:id="rId26"/>
    <p:sldId id="446" r:id="rId27"/>
    <p:sldId id="449" r:id="rId28"/>
    <p:sldId id="465" r:id="rId29"/>
    <p:sldId id="466" r:id="rId30"/>
    <p:sldId id="467" r:id="rId31"/>
    <p:sldId id="468" r:id="rId32"/>
    <p:sldId id="440" r:id="rId33"/>
    <p:sldId id="484" r:id="rId34"/>
    <p:sldId id="565" r:id="rId35"/>
    <p:sldId id="471" r:id="rId36"/>
    <p:sldId id="472" r:id="rId37"/>
    <p:sldId id="473" r:id="rId38"/>
    <p:sldId id="474" r:id="rId39"/>
    <p:sldId id="475" r:id="rId40"/>
    <p:sldId id="476" r:id="rId41"/>
    <p:sldId id="477" r:id="rId42"/>
    <p:sldId id="478" r:id="rId43"/>
    <p:sldId id="479" r:id="rId44"/>
    <p:sldId id="480" r:id="rId45"/>
    <p:sldId id="481" r:id="rId46"/>
    <p:sldId id="551" r:id="rId47"/>
    <p:sldId id="482" r:id="rId48"/>
    <p:sldId id="448" r:id="rId49"/>
    <p:sldId id="424" r:id="rId50"/>
    <p:sldId id="444" r:id="rId51"/>
    <p:sldId id="451" r:id="rId52"/>
    <p:sldId id="562" r:id="rId53"/>
    <p:sldId id="450" r:id="rId54"/>
    <p:sldId id="461" r:id="rId55"/>
    <p:sldId id="463" r:id="rId56"/>
    <p:sldId id="569" r:id="rId57"/>
    <p:sldId id="564" r:id="rId58"/>
    <p:sldId id="571" r:id="rId59"/>
    <p:sldId id="573" r:id="rId60"/>
    <p:sldId id="570" r:id="rId61"/>
    <p:sldId id="572" r:id="rId62"/>
    <p:sldId id="560" r:id="rId63"/>
    <p:sldId id="442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FFFF"/>
    <a:srgbClr val="008941"/>
    <a:srgbClr val="000000"/>
    <a:srgbClr val="BBE0E3"/>
    <a:srgbClr val="FF8000"/>
    <a:srgbClr val="FF0000"/>
    <a:srgbClr val="666666"/>
    <a:srgbClr val="FFC529"/>
    <a:srgbClr val="D2750F"/>
    <a:srgbClr val="EAE55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82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ict"/><Relationship Id="rId2" Type="http://schemas.openxmlformats.org/officeDocument/2006/relationships/image" Target="../media/image22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6B23A626-5B1D-2849-9BCC-AB33ED80581D}" type="datetime1">
              <a:rPr lang="en-US"/>
              <a:pPr>
                <a:defRPr/>
              </a:pPr>
              <a:t>10/24/12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pitchFamily="1" charset="0"/>
              </a:defRPr>
            </a:lvl1pPr>
          </a:lstStyle>
          <a:p>
            <a:pPr>
              <a:defRPr/>
            </a:pPr>
            <a:fld id="{539B0F04-A7A3-6F42-B187-7324534C7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2135D9E-70B6-184E-A552-9E7DAD4E9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481FEA-B485-3D4F-96E6-BE0F1F9565E6}" type="slidenum">
              <a:rPr lang="en-US"/>
              <a:pPr/>
              <a:t>45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Uniformly analyzed for 1st time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CDDA3-B0AC-3D45-8CE1-C60359433031}" type="slidenum">
              <a:rPr lang="en-US"/>
              <a:pPr/>
              <a:t>46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Uniformly analyzed for 1st time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35D9E-70B6-184E-A552-9E7DAD4E95B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1AF50-F5A4-9148-A89A-F785F4C9D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5C523-00F4-BD43-9315-0EB89E6F7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12AB2-F8D0-6444-B9A1-6EDE57E9C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09/24/12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PHYSPAG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FBAE-8E88-E249-B175-CFE828B720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09/24/12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PHYSPAG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FBAE-8E88-E249-B175-CFE828B720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09/24/12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PHYSPAG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FBAE-8E88-E249-B175-CFE828B720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09/24/12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PHYSPAG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FBAE-8E88-E249-B175-CFE828B720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80ECA-332D-374D-B723-EE101F5CA5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80ECA-332D-374D-B723-EE101F5CA5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B9BE-9DE7-DB4A-9E8E-3DE60C5C1A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3B9BE-9DE7-DB4A-9E8E-3DE60C5C1A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7B5F-DACC-4943-BD3F-BC657A6FD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7B3D3-B59C-F441-A201-81974121D8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478D3-B6E5-094C-9652-F72E30EFE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C5369-CE26-964D-9267-487CCC237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6998E-F8BD-7D49-BC17-06C93119D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F5763-212E-9244-B6E4-D1D67A96B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06B66-5FEE-6E42-8983-0E5527ED1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71DBA-00A5-A84F-87CB-AC5FB6B24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24DB3-466E-DE4C-9733-51CC40756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r>
              <a:rPr lang="en-US" smtClean="0"/>
              <a:t>09/24/12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r>
              <a:rPr lang="en-US" smtClean="0"/>
              <a:t>PHYSPAG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ED49686C-6CA7-144A-A7A1-B42BD0C28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9814345-BB91-9A45-993E-2373E19ED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66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09/24/12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PHYSPAG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8EAFBAE-8E88-E249-B175-CFE828B720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66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09/24/12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PHYSPAG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8EAFBAE-8E88-E249-B175-CFE828B720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66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09/24/12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PHYSPAG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8EAFBAE-8E88-E249-B175-CFE828B720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66FF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09/24/12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PHYSPAG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78EAFBAE-8E88-E249-B175-CFE828B7205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6275ECF-587D-D147-BB3E-2A3DF42777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6275ECF-587D-D147-BB3E-2A3DF42777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3AF27E57-32AE-534E-B916-F58469D632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3AF27E57-32AE-534E-B916-F58469D632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Chart1.xls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jpeg"/><Relationship Id="rId7" Type="http://schemas.openxmlformats.org/officeDocument/2006/relationships/image" Target="../media/image2.jpeg"/><Relationship Id="rId8" Type="http://schemas.openxmlformats.org/officeDocument/2006/relationships/image" Target="../media/image6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video" Target="file://localhost/Users/alg/Talks/120621.doe_review/PTF11kly_TE.avi" TargetMode="External"/><Relationship Id="rId2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lg/Talks/110425.scitheather/Final/Slide23Twinkle_v2_5Xfaster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9.pd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lg/Talks/120621.doe_review/PTF11kly_TE.avi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oleObject" Target="../embeddings/oleObject4.bin"/><Relationship Id="rId5" Type="http://schemas.openxmlformats.org/officeDocument/2006/relationships/image" Target="../media/image23.pdf"/><Relationship Id="rId6" Type="http://schemas.openxmlformats.org/officeDocument/2006/relationships/image" Target="../media/image24.png"/><Relationship Id="rId7" Type="http://schemas.openxmlformats.org/officeDocument/2006/relationships/image" Target="../media/image2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4350" y="1223963"/>
            <a:ext cx="2163763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3179250" y="1381125"/>
            <a:ext cx="152717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     LBL</a:t>
            </a: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G. Aldering</a:t>
            </a: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S. Bailey</a:t>
            </a:r>
          </a:p>
          <a:p>
            <a:pPr marL="457200" indent="-457200"/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(M. Childress)</a:t>
            </a:r>
          </a:p>
          <a:p>
            <a:pPr marL="457200" indent="-457200"/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H. </a:t>
            </a:r>
            <a:r>
              <a:rPr lang="en-US" sz="1400" dirty="0" err="1">
                <a:solidFill>
                  <a:srgbClr val="FFC529"/>
                </a:solidFill>
                <a:latin typeface="Calibri" charset="0"/>
              </a:rPr>
              <a:t>Fakhouri</a:t>
            </a:r>
            <a:endParaRPr lang="en-US" sz="1400" dirty="0">
              <a:solidFill>
                <a:srgbClr val="FFC529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A. Kim</a:t>
            </a:r>
          </a:p>
          <a:p>
            <a:pPr marL="457200" indent="-457200"/>
            <a:r>
              <a:rPr lang="en-US" sz="1400" dirty="0">
                <a:solidFill>
                  <a:srgbClr val="FFFF66"/>
                </a:solidFill>
                <a:latin typeface="Calibri" charset="0"/>
              </a:rPr>
              <a:t>J. </a:t>
            </a:r>
            <a:r>
              <a:rPr lang="en-US" sz="1400" dirty="0" err="1">
                <a:solidFill>
                  <a:srgbClr val="FFFF66"/>
                </a:solidFill>
                <a:latin typeface="Calibri" charset="0"/>
              </a:rPr>
              <a:t>Nordin</a:t>
            </a:r>
            <a:endParaRPr lang="en-US" sz="1400" dirty="0">
              <a:solidFill>
                <a:srgbClr val="FFFF66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S.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Perlmutter</a:t>
            </a:r>
            <a:endParaRPr lang="en-US" sz="1400" dirty="0">
              <a:solidFill>
                <a:srgbClr val="00FFFF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P. Nugent</a:t>
            </a:r>
          </a:p>
          <a:p>
            <a:pPr marL="457200" indent="-457200"/>
            <a:r>
              <a:rPr lang="en-US" sz="1400" dirty="0">
                <a:solidFill>
                  <a:srgbClr val="EAE55C"/>
                </a:solidFill>
                <a:latin typeface="Calibri" charset="0"/>
              </a:rPr>
              <a:t>(R. </a:t>
            </a:r>
            <a:r>
              <a:rPr lang="en-US" sz="1400" dirty="0" err="1">
                <a:solidFill>
                  <a:srgbClr val="EAE55C"/>
                </a:solidFill>
                <a:latin typeface="Calibri" charset="0"/>
              </a:rPr>
              <a:t>Scalzo</a:t>
            </a:r>
            <a:r>
              <a:rPr lang="en-US" sz="1400" dirty="0">
                <a:solidFill>
                  <a:srgbClr val="EAE55C"/>
                </a:solidFill>
                <a:latin typeface="Calibri" charset="0"/>
              </a:rPr>
              <a:t>)</a:t>
            </a:r>
          </a:p>
          <a:p>
            <a:pPr marL="457200" indent="-457200"/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C. Saunders</a:t>
            </a:r>
          </a:p>
          <a:p>
            <a:pPr marL="457200" indent="-457200"/>
            <a:r>
              <a:rPr lang="en-US" sz="1400" dirty="0">
                <a:solidFill>
                  <a:srgbClr val="EAE55C"/>
                </a:solidFill>
                <a:latin typeface="Calibri" charset="0"/>
              </a:rPr>
              <a:t>N. Suzuki</a:t>
            </a: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R. Thomas</a:t>
            </a:r>
            <a:endParaRPr lang="en-US" sz="1400" dirty="0">
              <a:solidFill>
                <a:srgbClr val="00FFFF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F6600"/>
                </a:solidFill>
                <a:latin typeface="Calibri" charset="0"/>
              </a:rPr>
              <a:t>K. </a:t>
            </a:r>
            <a:r>
              <a:rPr lang="en-US" sz="1400" dirty="0" err="1">
                <a:solidFill>
                  <a:srgbClr val="FF6600"/>
                </a:solidFill>
                <a:latin typeface="Calibri" charset="0"/>
              </a:rPr>
              <a:t>Runge</a:t>
            </a:r>
            <a:endParaRPr lang="en-US" sz="1400" dirty="0"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endParaRPr lang="en-US" sz="1400" dirty="0">
              <a:solidFill>
                <a:srgbClr val="FFFF66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  Yale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C.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Baltay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D. </a:t>
            </a:r>
            <a:r>
              <a:rPr lang="en-US" sz="1400" dirty="0" err="1" smtClean="0">
                <a:solidFill>
                  <a:schemeClr val="bg1"/>
                </a:solidFill>
                <a:latin typeface="Calibri" charset="0"/>
              </a:rPr>
              <a:t>Rabinowitz</a:t>
            </a:r>
            <a:endParaRPr lang="en-US" sz="1400" dirty="0">
              <a:solidFill>
                <a:srgbClr val="FFFF66"/>
              </a:solidFill>
              <a:latin typeface="Calibri" charset="0"/>
            </a:endParaRP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4797900" y="1387475"/>
            <a:ext cx="1393819" cy="52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   IPNL</a:t>
            </a:r>
            <a:endParaRPr lang="en-US" sz="1400" dirty="0" smtClean="0">
              <a:solidFill>
                <a:srgbClr val="00FFFF"/>
              </a:solidFill>
              <a:latin typeface="Calibri" charset="0"/>
            </a:endParaRPr>
          </a:p>
          <a:p>
            <a:pPr marL="457200" indent="-457200"/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C. </a:t>
            </a:r>
            <a:r>
              <a:rPr lang="en-US" sz="1400" dirty="0" err="1" smtClean="0">
                <a:solidFill>
                  <a:schemeClr val="bg1"/>
                </a:solidFill>
                <a:latin typeface="Calibri" charset="0"/>
              </a:rPr>
              <a:t>Buton</a:t>
            </a:r>
            <a:endParaRPr lang="en-US" sz="1400" dirty="0" smtClean="0">
              <a:solidFill>
                <a:schemeClr val="bg1"/>
              </a:solidFill>
              <a:latin typeface="Calibri" charset="0"/>
            </a:endParaRPr>
          </a:p>
          <a:p>
            <a:pPr marL="457200" indent="-457200"/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N. </a:t>
            </a:r>
            <a:r>
              <a:rPr lang="en-US" sz="1400" dirty="0" err="1" smtClean="0">
                <a:solidFill>
                  <a:schemeClr val="bg1"/>
                </a:solidFill>
                <a:latin typeface="Calibri" charset="0"/>
              </a:rPr>
              <a:t>Chotard</a:t>
            </a:r>
            <a:endParaRPr lang="en-US" sz="1400" dirty="0" smtClean="0">
              <a:solidFill>
                <a:schemeClr val="bg1"/>
              </a:solidFill>
              <a:latin typeface="Calibri" charset="0"/>
            </a:endParaRPr>
          </a:p>
          <a:p>
            <a:pPr marL="457200" indent="-457200"/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Y</a:t>
            </a: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Copin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E.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Gangler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G.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Smadja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rgbClr val="FFFF66"/>
                </a:solidFill>
                <a:latin typeface="Calibri" charset="0"/>
              </a:rPr>
              <a:t>R. Pereira</a:t>
            </a:r>
          </a:p>
          <a:p>
            <a:pPr marL="457200" indent="-457200"/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M. </a:t>
            </a:r>
            <a:r>
              <a:rPr lang="en-US" sz="1400" dirty="0" err="1">
                <a:solidFill>
                  <a:srgbClr val="FFC529"/>
                </a:solidFill>
                <a:latin typeface="Calibri" charset="0"/>
              </a:rPr>
              <a:t>Rigault</a:t>
            </a:r>
            <a:endParaRPr lang="en-US" sz="1400" dirty="0">
              <a:solidFill>
                <a:srgbClr val="FFC529"/>
              </a:solidFill>
              <a:latin typeface="Calibri" charset="0"/>
            </a:endParaRPr>
          </a:p>
          <a:p>
            <a:pPr marL="457200" indent="-457200"/>
            <a:endParaRPr lang="en-US" sz="1400" dirty="0">
              <a:solidFill>
                <a:srgbClr val="00FFFF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  LPNHE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P.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Antilogus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C.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Balland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S.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Bongard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F. </a:t>
            </a:r>
            <a:r>
              <a:rPr lang="en-US" sz="1400" dirty="0" err="1">
                <a:solidFill>
                  <a:srgbClr val="FFC529"/>
                </a:solidFill>
                <a:latin typeface="Calibri" charset="0"/>
              </a:rPr>
              <a:t>Cellier-Holzem</a:t>
            </a:r>
            <a:endParaRPr lang="en-US" sz="1400" dirty="0">
              <a:solidFill>
                <a:srgbClr val="FFC529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A. Canto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J. Guy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R. </a:t>
            </a:r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Pain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C. Wu</a:t>
            </a:r>
            <a:endParaRPr lang="en-US" sz="1400" dirty="0" smtClean="0"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  </a:t>
            </a:r>
            <a:r>
              <a:rPr lang="en-US" sz="1400" dirty="0" smtClean="0">
                <a:solidFill>
                  <a:srgbClr val="00FFFF"/>
                </a:solidFill>
                <a:latin typeface="Calibri" charset="0"/>
              </a:rPr>
              <a:t>CRAL</a:t>
            </a:r>
            <a:endParaRPr lang="en-US" sz="1400" dirty="0">
              <a:solidFill>
                <a:srgbClr val="00FFFF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E. </a:t>
            </a:r>
            <a:r>
              <a:rPr lang="en-US" sz="1400" dirty="0" err="1" smtClean="0">
                <a:solidFill>
                  <a:schemeClr val="bg1"/>
                </a:solidFill>
                <a:latin typeface="Calibri" charset="0"/>
              </a:rPr>
              <a:t>Pecontal</a:t>
            </a:r>
            <a:endParaRPr lang="en-US" sz="1400" dirty="0" smtClean="0">
              <a:solidFill>
                <a:schemeClr val="bg1"/>
              </a:solidFill>
              <a:latin typeface="Calibri" charset="0"/>
            </a:endParaRPr>
          </a:p>
          <a:p>
            <a:pPr marL="457200" indent="-457200"/>
            <a:endParaRPr lang="en-US" sz="1400" dirty="0" smtClean="0">
              <a:solidFill>
                <a:schemeClr val="bg1"/>
              </a:solidFill>
              <a:latin typeface="Calibri" charset="0"/>
            </a:endParaRPr>
          </a:p>
          <a:p>
            <a:pPr marL="457200" indent="-457200" algn="ctr"/>
            <a:r>
              <a:rPr lang="en-US" sz="1400" dirty="0" smtClean="0">
                <a:solidFill>
                  <a:srgbClr val="008941"/>
                </a:solidFill>
                <a:latin typeface="Calibri" charset="0"/>
              </a:rPr>
              <a:t>  </a:t>
            </a:r>
            <a:r>
              <a:rPr lang="en-US" sz="1400" dirty="0" smtClean="0">
                <a:solidFill>
                  <a:srgbClr val="00FFFF"/>
                </a:solidFill>
                <a:latin typeface="Calibri" charset="0"/>
              </a:rPr>
              <a:t>CPPM</a:t>
            </a:r>
          </a:p>
          <a:p>
            <a:pPr marL="457200" indent="-457200"/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C. Tao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41990" name="Picture 5" descr="snifs_on_scope.jpg                                             000588A1 harddrive                      C12DA28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" y="10541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6" descr="&#10;Slide1.png                                                     00059292 harddrive                      C12DA280:"/>
          <p:cNvPicPr>
            <a:picLocks noChangeAspect="1" noChangeArrowheads="1"/>
          </p:cNvPicPr>
          <p:nvPr/>
        </p:nvPicPr>
        <p:blipFill>
          <a:blip r:embed="rId5"/>
          <a:srcRect l="5002" t="5336" r="6001" b="5336"/>
          <a:stretch>
            <a:fillRect/>
          </a:stretch>
        </p:blipFill>
        <p:spPr bwMode="auto">
          <a:xfrm>
            <a:off x="6823075" y="4516438"/>
            <a:ext cx="22780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015360" y="85725"/>
            <a:ext cx="5113281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alisto MT" charset="0"/>
                <a:ea typeface="Monotype Corsiva" charset="0"/>
                <a:cs typeface="Calisto MT" charset="0"/>
              </a:rPr>
              <a:t>  Nearby Supernova </a:t>
            </a:r>
            <a:r>
              <a:rPr lang="en-US" sz="3200" dirty="0" smtClean="0">
                <a:solidFill>
                  <a:srgbClr val="FFFFFF"/>
                </a:solidFill>
                <a:latin typeface="Calisto MT" charset="0"/>
                <a:ea typeface="Monotype Corsiva" charset="0"/>
                <a:cs typeface="Calisto MT" charset="0"/>
              </a:rPr>
              <a:t>Factory</a:t>
            </a:r>
            <a:endParaRPr lang="en-US" sz="3200" dirty="0">
              <a:solidFill>
                <a:srgbClr val="FFFFFF"/>
              </a:solidFill>
              <a:latin typeface="Calisto MT" charset="0"/>
              <a:ea typeface="Monotype Corsiva" charset="0"/>
              <a:cs typeface="Calisto MT" charset="0"/>
            </a:endParaRP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387350" y="3582988"/>
          <a:ext cx="2157413" cy="2709862"/>
        </p:xfrm>
        <a:graphic>
          <a:graphicData uri="http://schemas.openxmlformats.org/presentationml/2006/ole">
            <p:oleObj spid="_x0000_s114690" name="Photo Editor Photo" r:id="rId6" imgW="9142857" imgH="12193702" progId="MSPhotoEd.3">
              <p:embed/>
            </p:oleObj>
          </a:graphicData>
        </a:graphic>
      </p:graphicFrame>
      <p:pic>
        <p:nvPicPr>
          <p:cNvPr id="41993" name="Picture 11" descr="snhosts2.jpg                                                   000E8D00 harddrive                      C12DA280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5400000">
            <a:off x="-500062" y="3627438"/>
            <a:ext cx="37131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ChangeArrowheads="1"/>
          </p:cNvSpPr>
          <p:nvPr/>
        </p:nvSpPr>
        <p:spPr bwMode="auto">
          <a:xfrm>
            <a:off x="5553075" y="1254125"/>
            <a:ext cx="2840038" cy="4613275"/>
          </a:xfrm>
          <a:prstGeom prst="rect">
            <a:avLst/>
          </a:prstGeom>
          <a:solidFill>
            <a:schemeClr val="bg2">
              <a:alpha val="1882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latin typeface="Calibri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838200" y="1104900"/>
          <a:ext cx="7731125" cy="5327650"/>
        </p:xfrm>
        <a:graphic>
          <a:graphicData uri="http://schemas.openxmlformats.org/presentationml/2006/ole">
            <p:oleObj spid="_x0000_s43010" name="Chart" r:id="rId3" imgW="7729089" imgH="5327464" progId="Excel.Chart.8">
              <p:embed/>
            </p:oleObj>
          </a:graphicData>
        </a:graphic>
      </p:graphicFrame>
      <p:sp>
        <p:nvSpPr>
          <p:cNvPr id="43012" name="Text Box 4"/>
          <p:cNvSpPr txBox="1">
            <a:spLocks noChangeArrowheads="1"/>
          </p:cNvSpPr>
          <p:nvPr/>
        </p:nvSpPr>
        <p:spPr bwMode="auto">
          <a:xfrm rot="-5400000">
            <a:off x="-488156" y="3067844"/>
            <a:ext cx="2287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Calibri" charset="0"/>
              </a:rPr>
              <a:t>Etendue (m</a:t>
            </a:r>
            <a:r>
              <a:rPr lang="en-US" sz="2000" b="1" baseline="30000">
                <a:solidFill>
                  <a:srgbClr val="FFFFFF"/>
                </a:solidFill>
                <a:latin typeface="Calibri" charset="0"/>
              </a:rPr>
              <a:t>2</a:t>
            </a:r>
            <a:r>
              <a:rPr lang="en-US" sz="2000" b="1">
                <a:solidFill>
                  <a:srgbClr val="FFFFFF"/>
                </a:solidFill>
                <a:latin typeface="Calibri" charset="0"/>
              </a:rPr>
              <a:t> - deg</a:t>
            </a:r>
            <a:r>
              <a:rPr lang="en-US" sz="2000" b="1" baseline="30000">
                <a:solidFill>
                  <a:srgbClr val="FFFFFF"/>
                </a:solidFill>
                <a:latin typeface="Calibri" charset="0"/>
              </a:rPr>
              <a:t>2</a:t>
            </a:r>
            <a:r>
              <a:rPr lang="en-US" sz="2000" b="1">
                <a:solidFill>
                  <a:srgbClr val="FFFFFF"/>
                </a:solidFill>
                <a:latin typeface="Calibri" charset="0"/>
              </a:rPr>
              <a:t>)</a:t>
            </a: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1327150" y="225425"/>
            <a:ext cx="6489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Calibri" charset="0"/>
                <a:ea typeface="Geneva" charset="0"/>
                <a:cs typeface="Geneva" charset="0"/>
              </a:rPr>
              <a:t>SNfactory &amp; SNfactory-II Searches</a:t>
            </a:r>
          </a:p>
        </p:txBody>
      </p:sp>
      <p:sp>
        <p:nvSpPr>
          <p:cNvPr id="43014" name="TextBox 11"/>
          <p:cNvSpPr txBox="1">
            <a:spLocks noChangeArrowheads="1"/>
          </p:cNvSpPr>
          <p:nvPr/>
        </p:nvSpPr>
        <p:spPr bwMode="auto">
          <a:xfrm rot="-2412692">
            <a:off x="4306888" y="3875088"/>
            <a:ext cx="1198562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 charset="0"/>
              </a:rPr>
              <a:t>SNfactory</a:t>
            </a:r>
          </a:p>
        </p:txBody>
      </p:sp>
      <p:sp>
        <p:nvSpPr>
          <p:cNvPr id="43015" name="TextBox 12"/>
          <p:cNvSpPr txBox="1">
            <a:spLocks noChangeArrowheads="1"/>
          </p:cNvSpPr>
          <p:nvPr/>
        </p:nvSpPr>
        <p:spPr bwMode="auto">
          <a:xfrm rot="19187308">
            <a:off x="5255061" y="3822994"/>
            <a:ext cx="1278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SNfactory-II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5260181" y="4414044"/>
            <a:ext cx="188913" cy="180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3834" y="1135687"/>
            <a:ext cx="6662335" cy="52206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5416485" y="1280231"/>
            <a:ext cx="1827510" cy="459436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517764" y="1280230"/>
            <a:ext cx="1693286" cy="45943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3376247" y="1280231"/>
            <a:ext cx="1827510" cy="45943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1100" y="345868"/>
            <a:ext cx="1496359" cy="6297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7925" y="43362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Searches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72637" y="1528015"/>
            <a:ext cx="1404188" cy="578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6152" y="1612963"/>
            <a:ext cx="104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Selection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72637" y="2516688"/>
            <a:ext cx="1404188" cy="578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4852" y="2622284"/>
            <a:ext cx="120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Scheduling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hape 11"/>
          <p:cNvCxnSpPr>
            <a:stCxn id="5" idx="3"/>
            <a:endCxn id="7" idx="0"/>
          </p:cNvCxnSpPr>
          <p:nvPr/>
        </p:nvCxnSpPr>
        <p:spPr>
          <a:xfrm>
            <a:off x="2077459" y="660763"/>
            <a:ext cx="297272" cy="867252"/>
          </a:xfrm>
          <a:prstGeom prst="bentConnector2">
            <a:avLst/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2"/>
            <a:endCxn id="10" idx="0"/>
          </p:cNvCxnSpPr>
          <p:nvPr/>
        </p:nvCxnSpPr>
        <p:spPr>
          <a:xfrm rot="5400000">
            <a:off x="2169479" y="2311435"/>
            <a:ext cx="410505" cy="1588"/>
          </a:xfrm>
          <a:prstGeom prst="line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2" name="Group 24"/>
          <p:cNvGrpSpPr/>
          <p:nvPr/>
        </p:nvGrpSpPr>
        <p:grpSpPr>
          <a:xfrm>
            <a:off x="3581048" y="1521796"/>
            <a:ext cx="1404188" cy="584776"/>
            <a:chOff x="3410898" y="1521796"/>
            <a:chExt cx="1404188" cy="584776"/>
          </a:xfrm>
        </p:grpSpPr>
        <p:sp>
          <p:nvSpPr>
            <p:cNvPr id="16" name="Rounded Rectangle 15"/>
            <p:cNvSpPr/>
            <p:nvPr/>
          </p:nvSpPr>
          <p:spPr>
            <a:xfrm>
              <a:off x="3410898" y="1528015"/>
              <a:ext cx="1404188" cy="57816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58105" y="1521796"/>
              <a:ext cx="130977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US0: Daytime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Calibration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23"/>
          <p:cNvGrpSpPr/>
          <p:nvPr/>
        </p:nvGrpSpPr>
        <p:grpSpPr>
          <a:xfrm>
            <a:off x="3581048" y="2665329"/>
            <a:ext cx="1404188" cy="595505"/>
            <a:chOff x="3410898" y="2500145"/>
            <a:chExt cx="1404188" cy="595505"/>
          </a:xfrm>
        </p:grpSpPr>
        <p:sp>
          <p:nvSpPr>
            <p:cNvPr id="18" name="Rounded Rectangle 17"/>
            <p:cNvSpPr/>
            <p:nvPr/>
          </p:nvSpPr>
          <p:spPr>
            <a:xfrm>
              <a:off x="3410898" y="2517482"/>
              <a:ext cx="1404188" cy="57816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81349" y="2500145"/>
              <a:ext cx="12632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US0: Evening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Setup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22"/>
          <p:cNvGrpSpPr/>
          <p:nvPr/>
        </p:nvGrpSpPr>
        <p:grpSpPr>
          <a:xfrm>
            <a:off x="3581048" y="3813804"/>
            <a:ext cx="1404188" cy="596163"/>
            <a:chOff x="3441449" y="3431816"/>
            <a:chExt cx="1404188" cy="596163"/>
          </a:xfrm>
        </p:grpSpPr>
        <p:sp>
          <p:nvSpPr>
            <p:cNvPr id="21" name="Rounded Rectangle 20"/>
            <p:cNvSpPr/>
            <p:nvPr/>
          </p:nvSpPr>
          <p:spPr>
            <a:xfrm>
              <a:off x="3441449" y="3449811"/>
              <a:ext cx="1404188" cy="57816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09821" y="3431816"/>
              <a:ext cx="12525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FR1+2: Night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Operations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629623" y="4976361"/>
            <a:ext cx="1404188" cy="578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4003764" y="2385950"/>
            <a:ext cx="558757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002175" y="3539419"/>
            <a:ext cx="558757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hape 33"/>
          <p:cNvCxnSpPr>
            <a:stCxn id="10" idx="2"/>
          </p:cNvCxnSpPr>
          <p:nvPr/>
        </p:nvCxnSpPr>
        <p:spPr>
          <a:xfrm rot="16200000" flipH="1">
            <a:off x="3098577" y="2371009"/>
            <a:ext cx="456746" cy="1904439"/>
          </a:xfrm>
          <a:prstGeom prst="bentConnector2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hape 35"/>
          <p:cNvCxnSpPr/>
          <p:nvPr/>
        </p:nvCxnSpPr>
        <p:spPr>
          <a:xfrm rot="10800000" flipH="1">
            <a:off x="1629623" y="3094857"/>
            <a:ext cx="447836" cy="2170588"/>
          </a:xfrm>
          <a:prstGeom prst="bentConnector4">
            <a:avLst>
              <a:gd name="adj1" fmla="val -51045"/>
              <a:gd name="adj2" fmla="val 56659"/>
            </a:avLst>
          </a:prstGeom>
          <a:ln w="25400" cap="flat" cmpd="sng" algn="ctr">
            <a:solidFill>
              <a:srgbClr val="77933C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36"/>
          <p:cNvGrpSpPr/>
          <p:nvPr/>
        </p:nvGrpSpPr>
        <p:grpSpPr>
          <a:xfrm>
            <a:off x="5628146" y="4380198"/>
            <a:ext cx="1404188" cy="578168"/>
            <a:chOff x="3441449" y="3449811"/>
            <a:chExt cx="1404188" cy="578168"/>
          </a:xfrm>
        </p:grpSpPr>
        <p:sp>
          <p:nvSpPr>
            <p:cNvPr id="38" name="Rounded Rectangle 37"/>
            <p:cNvSpPr/>
            <p:nvPr/>
          </p:nvSpPr>
          <p:spPr>
            <a:xfrm>
              <a:off x="3441449" y="3449811"/>
              <a:ext cx="1404188" cy="57816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91940" y="3545380"/>
              <a:ext cx="1288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Data Transfer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 rot="10800000">
            <a:off x="4279170" y="4669282"/>
            <a:ext cx="1348976" cy="158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triangl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44"/>
          <p:cNvGrpSpPr/>
          <p:nvPr/>
        </p:nvGrpSpPr>
        <p:grpSpPr>
          <a:xfrm>
            <a:off x="5597708" y="3421480"/>
            <a:ext cx="1465065" cy="578168"/>
            <a:chOff x="3403577" y="3346571"/>
            <a:chExt cx="1465065" cy="578168"/>
          </a:xfrm>
        </p:grpSpPr>
        <p:sp>
          <p:nvSpPr>
            <p:cNvPr id="46" name="Rounded Rectangle 45"/>
            <p:cNvSpPr/>
            <p:nvPr/>
          </p:nvSpPr>
          <p:spPr>
            <a:xfrm>
              <a:off x="3431124" y="3346571"/>
              <a:ext cx="1404188" cy="57816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403577" y="3442140"/>
              <a:ext cx="1465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DB Registration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 rot="16200000" flipH="1">
            <a:off x="6138519" y="4188477"/>
            <a:ext cx="380550" cy="2891"/>
          </a:xfrm>
          <a:prstGeom prst="line">
            <a:avLst/>
          </a:prstGeom>
          <a:ln>
            <a:solidFill>
              <a:srgbClr val="604A7B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53"/>
          <p:cNvGrpSpPr/>
          <p:nvPr/>
        </p:nvGrpSpPr>
        <p:grpSpPr>
          <a:xfrm>
            <a:off x="7103169" y="345868"/>
            <a:ext cx="1724464" cy="629790"/>
            <a:chOff x="6204894" y="345868"/>
            <a:chExt cx="1724464" cy="629790"/>
          </a:xfrm>
        </p:grpSpPr>
        <p:sp>
          <p:nvSpPr>
            <p:cNvPr id="52" name="Rounded Rectangle 51"/>
            <p:cNvSpPr/>
            <p:nvPr/>
          </p:nvSpPr>
          <p:spPr>
            <a:xfrm>
              <a:off x="6204894" y="345868"/>
              <a:ext cx="1661243" cy="62979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230681" y="370234"/>
              <a:ext cx="169867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 (Body)"/>
                  <a:cs typeface="Calibri (Body)"/>
                </a:rPr>
                <a:t>Ancillary Data: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 (Body)"/>
                  <a:cs typeface="Calibri (Body)"/>
                </a:rPr>
                <a:t>weather, </a:t>
              </a:r>
              <a:r>
                <a:rPr lang="en-US" sz="1200" dirty="0" err="1">
                  <a:solidFill>
                    <a:prstClr val="black"/>
                  </a:solidFill>
                  <a:latin typeface="Calibri (Body)"/>
                  <a:cs typeface="Calibri (Body)"/>
                </a:rPr>
                <a:t>Skyprobe</a:t>
              </a:r>
              <a:r>
                <a:rPr lang="en-US" sz="1200" dirty="0">
                  <a:solidFill>
                    <a:prstClr val="black"/>
                  </a:solidFill>
                  <a:latin typeface="Calibri (Body)"/>
                  <a:cs typeface="Calibri (Body)"/>
                </a:rPr>
                <a:t>, …</a:t>
              </a:r>
              <a:endParaRPr lang="en-US" sz="1200" dirty="0">
                <a:solidFill>
                  <a:prstClr val="black"/>
                </a:solidFill>
                <a:latin typeface="Calibri (Body)"/>
                <a:cs typeface="Calibri (Body)"/>
              </a:endParaRPr>
            </a:p>
          </p:txBody>
        </p:sp>
      </p:grpSp>
      <p:grpSp>
        <p:nvGrpSpPr>
          <p:cNvPr id="23" name="Group 54"/>
          <p:cNvGrpSpPr/>
          <p:nvPr/>
        </p:nvGrpSpPr>
        <p:grpSpPr>
          <a:xfrm>
            <a:off x="5531324" y="2458837"/>
            <a:ext cx="1501433" cy="578168"/>
            <a:chOff x="3375065" y="3449811"/>
            <a:chExt cx="1501433" cy="578168"/>
          </a:xfrm>
        </p:grpSpPr>
        <p:sp>
          <p:nvSpPr>
            <p:cNvPr id="56" name="Rounded Rectangle 55"/>
            <p:cNvSpPr/>
            <p:nvPr/>
          </p:nvSpPr>
          <p:spPr>
            <a:xfrm>
              <a:off x="3441449" y="3449811"/>
              <a:ext cx="1404188" cy="57816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75065" y="3545380"/>
              <a:ext cx="1501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Data Processing</a:t>
              </a:r>
            </a:p>
          </p:txBody>
        </p:sp>
      </p:grpSp>
      <p:cxnSp>
        <p:nvCxnSpPr>
          <p:cNvPr id="58" name="Straight Connector 57"/>
          <p:cNvCxnSpPr/>
          <p:nvPr/>
        </p:nvCxnSpPr>
        <p:spPr>
          <a:xfrm rot="16200000" flipH="1">
            <a:off x="6135628" y="3229760"/>
            <a:ext cx="380550" cy="289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hape 59"/>
          <p:cNvCxnSpPr/>
          <p:nvPr/>
        </p:nvCxnSpPr>
        <p:spPr>
          <a:xfrm rot="5400000">
            <a:off x="6137786" y="1890321"/>
            <a:ext cx="2710668" cy="881343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547183" y="5400640"/>
            <a:ext cx="1405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SNIFS+telescope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0" name="Shape 69"/>
          <p:cNvCxnSpPr/>
          <p:nvPr/>
        </p:nvCxnSpPr>
        <p:spPr>
          <a:xfrm rot="5400000">
            <a:off x="3230738" y="4213041"/>
            <a:ext cx="855478" cy="1249331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4000586" y="4687489"/>
            <a:ext cx="558757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815886" y="4321878"/>
            <a:ext cx="122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SNwarehouse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97708" y="1521796"/>
            <a:ext cx="1528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CCIN2P3 &amp; NERSC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560686" y="5965981"/>
            <a:ext cx="137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FFFFFF"/>
                </a:solidFill>
                <a:latin typeface="Calibri"/>
              </a:rPr>
              <a:t>SNfactory-II</a:t>
            </a:r>
            <a:endParaRPr lang="en-US" sz="1800" b="1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457200" y="371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rgbClr val="0F6FC6"/>
                </a:solidFill>
                <a:latin typeface="Calibri"/>
              </a:rPr>
              <a:t>SNF-II Operations</a:t>
            </a:r>
            <a:endParaRPr lang="en-US" sz="4400" dirty="0">
              <a:solidFill>
                <a:srgbClr val="0F6FC6"/>
              </a:solidFill>
              <a:latin typeface="Calibri"/>
            </a:endParaRPr>
          </a:p>
        </p:txBody>
      </p:sp>
      <p:cxnSp>
        <p:nvCxnSpPr>
          <p:cNvPr id="81" name="Shape 80"/>
          <p:cNvCxnSpPr>
            <a:stCxn id="38" idx="2"/>
          </p:cNvCxnSpPr>
          <p:nvPr/>
        </p:nvCxnSpPr>
        <p:spPr>
          <a:xfrm rot="5400000">
            <a:off x="3827171" y="3462911"/>
            <a:ext cx="1007615" cy="3998524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27" idx="2"/>
          </p:cNvCxnSpPr>
          <p:nvPr/>
        </p:nvCxnSpPr>
        <p:spPr>
          <a:xfrm rot="5400000">
            <a:off x="2125991" y="5760255"/>
            <a:ext cx="411452" cy="1"/>
          </a:xfrm>
          <a:prstGeom prst="line">
            <a:avLst/>
          </a:prstGeom>
          <a:ln>
            <a:solidFill>
              <a:srgbClr val="604A7B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ounded Rectangle 89"/>
          <p:cNvSpPr/>
          <p:nvPr/>
        </p:nvSpPr>
        <p:spPr>
          <a:xfrm>
            <a:off x="77987" y="5908017"/>
            <a:ext cx="949550" cy="48175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3423" y="5954841"/>
            <a:ext cx="103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Telegram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8" name="Elbow Connector 87"/>
          <p:cNvCxnSpPr>
            <a:stCxn id="27" idx="1"/>
            <a:endCxn id="91" idx="0"/>
          </p:cNvCxnSpPr>
          <p:nvPr/>
        </p:nvCxnSpPr>
        <p:spPr>
          <a:xfrm rot="10800000" flipV="1">
            <a:off x="552763" y="5265445"/>
            <a:ext cx="1076861" cy="689396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1696338" y="4958365"/>
            <a:ext cx="12930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Postmortem: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QA &amp; Classify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0F6FC6"/>
                </a:solidFill>
              </a:rPr>
              <a:t>SNfactory</a:t>
            </a:r>
            <a:r>
              <a:rPr lang="en-US" dirty="0" smtClean="0">
                <a:solidFill>
                  <a:srgbClr val="0F6FC6"/>
                </a:solidFill>
              </a:rPr>
              <a:t> Sample</a:t>
            </a:r>
            <a:endParaRPr lang="en-US" dirty="0">
              <a:solidFill>
                <a:srgbClr val="0F6FC6"/>
              </a:solidFill>
            </a:endParaRPr>
          </a:p>
        </p:txBody>
      </p:sp>
      <p:pic>
        <p:nvPicPr>
          <p:cNvPr id="6" name="Content Placeholder 5" descr="Screen shot 2012-09-11 at 8.53.22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66" r="-2066"/>
          <a:stretch>
            <a:fillRect/>
          </a:stretch>
        </p:blipFill>
        <p:spPr>
          <a:xfrm>
            <a:off x="457200" y="1393720"/>
            <a:ext cx="8229600" cy="4525963"/>
          </a:xfrm>
        </p:spPr>
      </p:pic>
      <p:pic>
        <p:nvPicPr>
          <p:cNvPr id="7" name="Picture 6" descr="SNf-01-19_LCs_BVR.png"/>
          <p:cNvPicPr>
            <a:picLocks noChangeAspect="1"/>
          </p:cNvPicPr>
          <p:nvPr/>
        </p:nvPicPr>
        <p:blipFill>
          <a:blip r:embed="rId3"/>
          <a:srcRect l="7701" t="37061" r="8343" b="34859"/>
          <a:stretch>
            <a:fillRect/>
          </a:stretch>
        </p:blipFill>
        <p:spPr>
          <a:xfrm>
            <a:off x="538990" y="5458119"/>
            <a:ext cx="8065210" cy="1190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504950" y="2857500"/>
            <a:ext cx="6134100" cy="13843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few words about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New Mauna Kea Extinction Curve</a:t>
            </a:r>
          </a:p>
        </p:txBody>
      </p:sp>
      <p:pic>
        <p:nvPicPr>
          <p:cNvPr id="49155" name="Picture 23" descr="Screen shot 2012-07-19 at 9.31.4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6950"/>
            <a:ext cx="7307263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5922125" y="6469063"/>
            <a:ext cx="31941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Buton</a:t>
            </a:r>
            <a:r>
              <a:rPr lang="en-US" sz="1600" dirty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et al. </a:t>
            </a:r>
            <a:r>
              <a:rPr lang="en-US" sz="1600" dirty="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2012 </a:t>
            </a:r>
            <a:r>
              <a:rPr lang="en-US" sz="1600" dirty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(</a:t>
            </a:r>
            <a:r>
              <a:rPr lang="en-US" sz="1600" i="1" dirty="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</a:t>
            </a:r>
            <a:r>
              <a:rPr lang="en-US" sz="1600" dirty="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)</a:t>
            </a:r>
            <a:endParaRPr lang="en-US" sz="1600" dirty="0">
              <a:solidFill>
                <a:srgbClr val="FFFFFF"/>
              </a:solidFill>
              <a:latin typeface="Geneva" charset="0"/>
              <a:ea typeface="Geneva" charset="0"/>
              <a:cs typeface="Geneva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Extinction Parameter Correlations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5919750" y="6469063"/>
            <a:ext cx="31941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Buton</a:t>
            </a:r>
            <a:r>
              <a:rPr lang="en-US" sz="1600" dirty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et al. </a:t>
            </a:r>
            <a:r>
              <a:rPr lang="en-US" sz="1600" dirty="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2012 </a:t>
            </a:r>
            <a:r>
              <a:rPr lang="en-US" sz="1600" dirty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(</a:t>
            </a:r>
            <a:r>
              <a:rPr lang="en-US" sz="1600" i="1" dirty="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</a:t>
            </a:r>
            <a:r>
              <a:rPr lang="en-US" sz="1600" dirty="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)</a:t>
            </a:r>
            <a:endParaRPr lang="en-US" sz="1600" dirty="0">
              <a:solidFill>
                <a:srgbClr val="FFFFFF"/>
              </a:solidFill>
              <a:latin typeface="Geneva" charset="0"/>
              <a:ea typeface="Geneva" charset="0"/>
              <a:cs typeface="Geneva" charset="0"/>
            </a:endParaRPr>
          </a:p>
        </p:txBody>
      </p:sp>
      <p:pic>
        <p:nvPicPr>
          <p:cNvPr id="50180" name="Picture 4" descr="Screen shot 2012-07-19 at 9.36.44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3813" y="1016000"/>
            <a:ext cx="6524625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Extinction Parameter Covariance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878450" y="6456363"/>
            <a:ext cx="31941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Buton</a:t>
            </a:r>
            <a:r>
              <a:rPr lang="en-US" sz="1600" dirty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et al. </a:t>
            </a:r>
            <a:r>
              <a:rPr lang="en-US" sz="1600" dirty="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2012 </a:t>
            </a:r>
            <a:r>
              <a:rPr lang="en-US" sz="1600" dirty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(</a:t>
            </a:r>
            <a:r>
              <a:rPr lang="en-US" sz="1600" i="1" dirty="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</a:t>
            </a:r>
            <a:r>
              <a:rPr lang="en-US" sz="1600" dirty="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)</a:t>
            </a:r>
            <a:endParaRPr lang="en-US" sz="1600" dirty="0">
              <a:solidFill>
                <a:srgbClr val="FFFFFF"/>
              </a:solidFill>
              <a:latin typeface="Geneva" charset="0"/>
              <a:ea typeface="Geneva" charset="0"/>
              <a:cs typeface="Geneva" charset="0"/>
            </a:endParaRPr>
          </a:p>
        </p:txBody>
      </p:sp>
      <p:pic>
        <p:nvPicPr>
          <p:cNvPr id="51204" name="Picture 5" descr="Screen shot 2012-07-19 at 9.36.30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0" y="971550"/>
            <a:ext cx="5883275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4"/>
          <p:cNvGrpSpPr>
            <a:grpSpLocks/>
          </p:cNvGrpSpPr>
          <p:nvPr/>
        </p:nvGrpSpPr>
        <p:grpSpPr bwMode="auto">
          <a:xfrm>
            <a:off x="427038" y="1460500"/>
            <a:ext cx="5894387" cy="1931988"/>
            <a:chOff x="1495464" y="1285449"/>
            <a:chExt cx="5893973" cy="1932033"/>
          </a:xfrm>
        </p:grpSpPr>
        <p:pic>
          <p:nvPicPr>
            <p:cNvPr id="8" name="Picture 7" descr="Screen shot 2012-02-02 at 8.24.55 PM.png"/>
            <p:cNvPicPr>
              <a:picLocks noChangeAspect="1"/>
            </p:cNvPicPr>
            <p:nvPr/>
          </p:nvPicPr>
          <p:blipFill>
            <a:blip r:embed="rId2"/>
            <a:srcRect l="6757" r="5255" b="23802"/>
            <a:stretch>
              <a:fillRect/>
            </a:stretch>
          </p:blipFill>
          <p:spPr>
            <a:xfrm>
              <a:off x="1495464" y="1285449"/>
              <a:ext cx="5893973" cy="1932033"/>
            </a:xfrm>
            <a:prstGeom prst="rect">
              <a:avLst/>
            </a:prstGeom>
            <a:effectLst>
              <a:outerShdw blurRad="266700" dist="139700" dir="2700000" algn="br">
                <a:srgbClr val="000000">
                  <a:alpha val="65000"/>
                </a:srgbClr>
              </a:outerShdw>
            </a:effectLst>
          </p:spPr>
        </p:pic>
        <p:sp>
          <p:nvSpPr>
            <p:cNvPr id="52234" name="TextBox 9"/>
            <p:cNvSpPr txBox="1">
              <a:spLocks noChangeArrowheads="1"/>
            </p:cNvSpPr>
            <p:nvPr/>
          </p:nvSpPr>
          <p:spPr bwMode="auto">
            <a:xfrm>
              <a:off x="1817199" y="1285449"/>
              <a:ext cx="11859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Bongard </a:t>
              </a:r>
              <a:r>
                <a:rPr lang="en-US" sz="1400" i="1"/>
                <a:t>et al</a:t>
              </a:r>
            </a:p>
            <a:p>
              <a:r>
                <a:rPr lang="en-US" sz="1400"/>
                <a:t>2011</a:t>
              </a:r>
            </a:p>
          </p:txBody>
        </p:sp>
        <p:sp>
          <p:nvSpPr>
            <p:cNvPr id="52235" name="TextBox 11"/>
            <p:cNvSpPr txBox="1">
              <a:spLocks noChangeArrowheads="1"/>
            </p:cNvSpPr>
            <p:nvPr/>
          </p:nvSpPr>
          <p:spPr bwMode="auto">
            <a:xfrm>
              <a:off x="2178558" y="2643063"/>
              <a:ext cx="726380" cy="400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" charset="0"/>
                  <a:ea typeface="Arial" charset="0"/>
                  <a:cs typeface="Arial" charset="0"/>
                </a:rPr>
                <a:t>Data</a:t>
              </a:r>
            </a:p>
          </p:txBody>
        </p:sp>
        <p:sp>
          <p:nvSpPr>
            <p:cNvPr id="52236" name="TextBox 12"/>
            <p:cNvSpPr txBox="1">
              <a:spLocks noChangeArrowheads="1"/>
            </p:cNvSpPr>
            <p:nvPr/>
          </p:nvSpPr>
          <p:spPr bwMode="auto">
            <a:xfrm>
              <a:off x="4023554" y="2663711"/>
              <a:ext cx="883163" cy="400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Model</a:t>
              </a:r>
            </a:p>
          </p:txBody>
        </p:sp>
        <p:sp>
          <p:nvSpPr>
            <p:cNvPr id="52237" name="TextBox 13"/>
            <p:cNvSpPr txBox="1">
              <a:spLocks noChangeArrowheads="1"/>
            </p:cNvSpPr>
            <p:nvPr/>
          </p:nvSpPr>
          <p:spPr bwMode="auto">
            <a:xfrm>
              <a:off x="5970484" y="2663711"/>
              <a:ext cx="773716" cy="400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Truth</a:t>
              </a:r>
            </a:p>
          </p:txBody>
        </p:sp>
      </p:grpSp>
      <p:pic>
        <p:nvPicPr>
          <p:cNvPr id="9" name="Picture 8" descr="Screen shot 2012-02-02 at 8.25.12 PM.png"/>
          <p:cNvPicPr>
            <a:picLocks noChangeAspect="1"/>
          </p:cNvPicPr>
          <p:nvPr/>
        </p:nvPicPr>
        <p:blipFill>
          <a:blip r:embed="rId3"/>
          <a:srcRect r="50841" b="26944"/>
          <a:stretch>
            <a:fillRect/>
          </a:stretch>
        </p:blipFill>
        <p:spPr>
          <a:xfrm>
            <a:off x="6124575" y="1466850"/>
            <a:ext cx="2598738" cy="1928813"/>
          </a:xfrm>
          <a:prstGeom prst="rect">
            <a:avLst/>
          </a:prstGeom>
          <a:effectLst>
            <a:outerShdw blurRad="266700" dist="139700" dir="2700000" algn="br">
              <a:srgbClr val="000000">
                <a:alpha val="65000"/>
              </a:srgbClr>
            </a:outerShdw>
          </a:effectLst>
        </p:spPr>
      </p:pic>
      <p:sp>
        <p:nvSpPr>
          <p:cNvPr id="52228" name="TextBox 15"/>
          <p:cNvSpPr txBox="1">
            <a:spLocks noChangeArrowheads="1"/>
          </p:cNvSpPr>
          <p:nvPr/>
        </p:nvSpPr>
        <p:spPr bwMode="auto">
          <a:xfrm>
            <a:off x="6762750" y="2838450"/>
            <a:ext cx="1311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Residuals</a:t>
            </a:r>
          </a:p>
        </p:txBody>
      </p:sp>
      <p:sp>
        <p:nvSpPr>
          <p:cNvPr id="52229" name="Rectangle 28"/>
          <p:cNvSpPr>
            <a:spLocks noChangeArrowheads="1"/>
          </p:cNvSpPr>
          <p:nvPr/>
        </p:nvSpPr>
        <p:spPr bwMode="auto">
          <a:xfrm>
            <a:off x="1739900" y="155575"/>
            <a:ext cx="56515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Hyperspectral host galaxy subtraction methodology</a:t>
            </a:r>
          </a:p>
        </p:txBody>
      </p:sp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5572125" y="6411913"/>
            <a:ext cx="3424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Bongard et al. 2011 (</a:t>
            </a:r>
            <a:r>
              <a:rPr lang="en-US" sz="1600" i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</a:t>
            </a:r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)</a:t>
            </a:r>
          </a:p>
        </p:txBody>
      </p:sp>
      <p:pic>
        <p:nvPicPr>
          <p:cNvPr id="52231" name="Picture 30" descr="Screen shot 2012-07-19 at 11.35.59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549650"/>
            <a:ext cx="6578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31" descr="Screen shot 2012-07-19 at 11.44.06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3" y="4495800"/>
            <a:ext cx="74961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Standardization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Calisto MT" charset="0"/>
                <a:ea typeface="Calisto MT" charset="0"/>
                <a:cs typeface="Calisto MT" charset="0"/>
              </a:rPr>
              <a:t>Unstandardized</a:t>
            </a:r>
          </a:p>
        </p:txBody>
      </p:sp>
      <p:pic>
        <p:nvPicPr>
          <p:cNvPr id="54275" name="Picture 4" descr="hubble_orig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8163" y="1189038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410325" y="3128963"/>
            <a:ext cx="2228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srgbClr val="000000"/>
                </a:solidFill>
                <a:latin typeface="Calibri" charset="0"/>
              </a:rPr>
              <a:t>Each point is a SN</a:t>
            </a:r>
          </a:p>
          <a:p>
            <a:pPr defTabSz="457200"/>
            <a:r>
              <a:rPr lang="en-US" sz="1800" i="1">
                <a:solidFill>
                  <a:srgbClr val="000000"/>
                </a:solidFill>
                <a:latin typeface="Calibri" charset="0"/>
              </a:rPr>
              <a:t>before any correction</a:t>
            </a:r>
          </a:p>
        </p:txBody>
      </p:sp>
      <p:grpSp>
        <p:nvGrpSpPr>
          <p:cNvPr id="54277" name="Group 6"/>
          <p:cNvGrpSpPr>
            <a:grpSpLocks/>
          </p:cNvGrpSpPr>
          <p:nvPr/>
        </p:nvGrpSpPr>
        <p:grpSpPr bwMode="auto">
          <a:xfrm>
            <a:off x="269875" y="1330325"/>
            <a:ext cx="3824288" cy="5237163"/>
            <a:chOff x="198121" y="1283488"/>
            <a:chExt cx="3110271" cy="4258029"/>
          </a:xfrm>
        </p:grpSpPr>
        <p:pic>
          <p:nvPicPr>
            <p:cNvPr id="54285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8121" y="1283488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6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81480" y="1283488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7" name="Picture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8121" y="2692400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8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01842" y="2702560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9" name="Picture 1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8438" y="4112767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90" name="Picture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20892" y="4103877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78" name="TextBox 13"/>
          <p:cNvSpPr txBox="1">
            <a:spLocks noChangeArrowheads="1"/>
          </p:cNvSpPr>
          <p:nvPr/>
        </p:nvSpPr>
        <p:spPr bwMode="auto">
          <a:xfrm>
            <a:off x="4398963" y="5127625"/>
            <a:ext cx="31289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>
                <a:solidFill>
                  <a:srgbClr val="000000"/>
                </a:solidFill>
                <a:latin typeface="Calibri" charset="0"/>
              </a:rPr>
              <a:t>Each point is synthesized photometry from a flux-calibrated spectrum</a:t>
            </a:r>
          </a:p>
        </p:txBody>
      </p:sp>
      <p:cxnSp>
        <p:nvCxnSpPr>
          <p:cNvPr id="15" name="Straight Arrow Connector 14"/>
          <p:cNvCxnSpPr>
            <a:stCxn id="54278" idx="1"/>
          </p:cNvCxnSpPr>
          <p:nvPr/>
        </p:nvCxnSpPr>
        <p:spPr>
          <a:xfrm rot="10800000">
            <a:off x="3444875" y="5586413"/>
            <a:ext cx="954088" cy="49212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6700838" y="2503487"/>
            <a:ext cx="863600" cy="447675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1" name="TextBox 19"/>
          <p:cNvSpPr txBox="1">
            <a:spLocks noChangeArrowheads="1"/>
          </p:cNvSpPr>
          <p:nvPr/>
        </p:nvSpPr>
        <p:spPr bwMode="auto">
          <a:xfrm>
            <a:off x="5262563" y="1350963"/>
            <a:ext cx="9318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400">
                <a:solidFill>
                  <a:srgbClr val="000000"/>
                </a:solidFill>
                <a:latin typeface="Calibri" charset="0"/>
              </a:rPr>
              <a:t>normal</a:t>
            </a:r>
          </a:p>
          <a:p>
            <a:pPr defTabSz="457200"/>
            <a:r>
              <a:rPr lang="en-US" sz="1400">
                <a:solidFill>
                  <a:srgbClr val="000000"/>
                </a:solidFill>
                <a:latin typeface="Calibri" charset="0"/>
              </a:rPr>
              <a:t>peculiar</a:t>
            </a:r>
          </a:p>
          <a:p>
            <a:pPr defTabSz="457200"/>
            <a:r>
              <a:rPr lang="en-US" sz="1400">
                <a:solidFill>
                  <a:srgbClr val="000000"/>
                </a:solidFill>
                <a:latin typeface="Calibri" charset="0"/>
              </a:rPr>
              <a:t>reddened</a:t>
            </a:r>
          </a:p>
        </p:txBody>
      </p:sp>
      <p:sp>
        <p:nvSpPr>
          <p:cNvPr id="54282" name="Oval 21"/>
          <p:cNvSpPr>
            <a:spLocks noChangeAspect="1"/>
          </p:cNvSpPr>
          <p:nvPr/>
        </p:nvSpPr>
        <p:spPr bwMode="auto">
          <a:xfrm flipH="1">
            <a:off x="5221288" y="1493838"/>
            <a:ext cx="82550" cy="82550"/>
          </a:xfrm>
          <a:prstGeom prst="ellips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4283" name="Oval 22"/>
          <p:cNvSpPr>
            <a:spLocks noChangeAspect="1"/>
          </p:cNvSpPr>
          <p:nvPr/>
        </p:nvSpPr>
        <p:spPr bwMode="auto">
          <a:xfrm flipH="1">
            <a:off x="5221288" y="1716088"/>
            <a:ext cx="82550" cy="82550"/>
          </a:xfrm>
          <a:prstGeom prst="ellipse">
            <a:avLst/>
          </a:prstGeom>
          <a:solidFill>
            <a:schemeClr val="tx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lIns="91435" tIns="45718" rIns="91435" bIns="4571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54284" name="Rectangle 23"/>
          <p:cNvSpPr>
            <a:spLocks noChangeAspect="1"/>
          </p:cNvSpPr>
          <p:nvPr/>
        </p:nvSpPr>
        <p:spPr bwMode="auto">
          <a:xfrm>
            <a:off x="5221288" y="1938338"/>
            <a:ext cx="71437" cy="69850"/>
          </a:xfrm>
          <a:prstGeom prst="rect">
            <a:avLst/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</p:spPr>
        <p:txBody>
          <a:bodyPr lIns="91435" tIns="45718" rIns="91435" bIns="45718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2714625" y="1381125"/>
            <a:ext cx="1527175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     LBL</a:t>
            </a: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G. Aldering</a:t>
            </a: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S. Bailey</a:t>
            </a:r>
          </a:p>
          <a:p>
            <a:pPr marL="457200" indent="-457200"/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(M. Childress)</a:t>
            </a:r>
          </a:p>
          <a:p>
            <a:pPr marL="457200" indent="-457200"/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H. </a:t>
            </a:r>
            <a:r>
              <a:rPr lang="en-US" sz="1400" dirty="0" err="1">
                <a:solidFill>
                  <a:srgbClr val="FFC529"/>
                </a:solidFill>
                <a:latin typeface="Calibri" charset="0"/>
              </a:rPr>
              <a:t>Fakhouri</a:t>
            </a:r>
            <a:endParaRPr lang="en-US" sz="1400" dirty="0">
              <a:solidFill>
                <a:srgbClr val="FFC529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A. Kim</a:t>
            </a:r>
          </a:p>
          <a:p>
            <a:pPr marL="457200" indent="-457200"/>
            <a:r>
              <a:rPr lang="en-US" sz="1400" dirty="0">
                <a:solidFill>
                  <a:srgbClr val="FFFF66"/>
                </a:solidFill>
                <a:latin typeface="Calibri" charset="0"/>
              </a:rPr>
              <a:t>J. </a:t>
            </a:r>
            <a:r>
              <a:rPr lang="en-US" sz="1400" dirty="0" err="1">
                <a:solidFill>
                  <a:srgbClr val="FFFF66"/>
                </a:solidFill>
                <a:latin typeface="Calibri" charset="0"/>
              </a:rPr>
              <a:t>Nordin</a:t>
            </a:r>
            <a:endParaRPr lang="en-US" sz="1400" dirty="0">
              <a:solidFill>
                <a:srgbClr val="FFFF66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S.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Perlmutter</a:t>
            </a:r>
            <a:endParaRPr lang="en-US" sz="1400" dirty="0">
              <a:solidFill>
                <a:srgbClr val="00FFFF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P. Nugent</a:t>
            </a:r>
          </a:p>
          <a:p>
            <a:pPr marL="457200" indent="-457200"/>
            <a:r>
              <a:rPr lang="en-US" sz="1400" dirty="0">
                <a:solidFill>
                  <a:srgbClr val="EAE55C"/>
                </a:solidFill>
                <a:latin typeface="Calibri" charset="0"/>
              </a:rPr>
              <a:t>(R. </a:t>
            </a:r>
            <a:r>
              <a:rPr lang="en-US" sz="1400" dirty="0" err="1">
                <a:solidFill>
                  <a:srgbClr val="EAE55C"/>
                </a:solidFill>
                <a:latin typeface="Calibri" charset="0"/>
              </a:rPr>
              <a:t>Scalzo</a:t>
            </a:r>
            <a:r>
              <a:rPr lang="en-US" sz="1400" dirty="0">
                <a:solidFill>
                  <a:srgbClr val="EAE55C"/>
                </a:solidFill>
                <a:latin typeface="Calibri" charset="0"/>
              </a:rPr>
              <a:t>)</a:t>
            </a:r>
          </a:p>
          <a:p>
            <a:pPr marL="457200" indent="-457200"/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C. Saunders</a:t>
            </a:r>
          </a:p>
          <a:p>
            <a:pPr marL="457200" indent="-457200"/>
            <a:r>
              <a:rPr lang="en-US" sz="1400" dirty="0">
                <a:solidFill>
                  <a:srgbClr val="EAE55C"/>
                </a:solidFill>
                <a:latin typeface="Calibri" charset="0"/>
              </a:rPr>
              <a:t>N. Suzuki</a:t>
            </a: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R. Thomas</a:t>
            </a:r>
            <a:endParaRPr lang="en-US" sz="1400" dirty="0">
              <a:solidFill>
                <a:srgbClr val="00FFFF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F6600"/>
                </a:solidFill>
                <a:latin typeface="Calibri" charset="0"/>
              </a:rPr>
              <a:t>K. </a:t>
            </a:r>
            <a:r>
              <a:rPr lang="en-US" sz="1400" dirty="0" err="1">
                <a:solidFill>
                  <a:srgbClr val="FF6600"/>
                </a:solidFill>
                <a:latin typeface="Calibri" charset="0"/>
              </a:rPr>
              <a:t>Runge</a:t>
            </a:r>
            <a:endParaRPr lang="en-US" sz="1400" dirty="0"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endParaRPr lang="en-US" sz="1400" dirty="0">
              <a:solidFill>
                <a:srgbClr val="FFFF66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  Yale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C.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Baltay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D. </a:t>
            </a:r>
            <a:r>
              <a:rPr lang="en-US" sz="1400" dirty="0" err="1" smtClean="0">
                <a:solidFill>
                  <a:schemeClr val="bg1"/>
                </a:solidFill>
                <a:latin typeface="Calibri" charset="0"/>
              </a:rPr>
              <a:t>Rabinowitz</a:t>
            </a:r>
            <a:endParaRPr lang="en-US" sz="1400" dirty="0" smtClean="0">
              <a:solidFill>
                <a:schemeClr val="bg1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 smtClean="0">
                <a:solidFill>
                  <a:srgbClr val="EAE55C"/>
                </a:solidFill>
                <a:latin typeface="Calibri" charset="0"/>
              </a:rPr>
              <a:t>E. </a:t>
            </a:r>
            <a:r>
              <a:rPr lang="en-US" sz="1400" dirty="0" err="1" smtClean="0">
                <a:solidFill>
                  <a:srgbClr val="EAE55C"/>
                </a:solidFill>
                <a:latin typeface="Calibri" charset="0"/>
              </a:rPr>
              <a:t>Hadjyska</a:t>
            </a:r>
            <a:endParaRPr lang="en-US" sz="1400" dirty="0">
              <a:solidFill>
                <a:srgbClr val="EAE55C"/>
              </a:solidFill>
              <a:latin typeface="Calibri" charset="0"/>
            </a:endParaRP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4013200" y="1387475"/>
            <a:ext cx="13938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400">
                <a:solidFill>
                  <a:srgbClr val="00FFFF"/>
                </a:solidFill>
                <a:latin typeface="Calibri" charset="0"/>
              </a:rPr>
              <a:t>    IPNL</a:t>
            </a:r>
          </a:p>
          <a:p>
            <a:pPr marL="457200" indent="-457200"/>
            <a:r>
              <a:rPr lang="en-US" sz="1400">
                <a:solidFill>
                  <a:schemeClr val="bg1"/>
                </a:solidFill>
                <a:latin typeface="Calibri" charset="0"/>
              </a:rPr>
              <a:t>Y. Copin</a:t>
            </a:r>
          </a:p>
          <a:p>
            <a:pPr marL="457200" indent="-457200"/>
            <a:r>
              <a:rPr lang="en-US" sz="1400">
                <a:solidFill>
                  <a:schemeClr val="bg1"/>
                </a:solidFill>
                <a:latin typeface="Calibri" charset="0"/>
              </a:rPr>
              <a:t>E. Gangler</a:t>
            </a:r>
          </a:p>
          <a:p>
            <a:pPr marL="457200" indent="-457200"/>
            <a:r>
              <a:rPr lang="en-US" sz="1400">
                <a:solidFill>
                  <a:schemeClr val="bg1"/>
                </a:solidFill>
                <a:latin typeface="Calibri" charset="0"/>
              </a:rPr>
              <a:t>G. Smadja</a:t>
            </a:r>
          </a:p>
          <a:p>
            <a:pPr marL="457200" indent="-457200"/>
            <a:r>
              <a:rPr lang="en-US" sz="1400">
                <a:solidFill>
                  <a:srgbClr val="FFFF66"/>
                </a:solidFill>
                <a:latin typeface="Calibri" charset="0"/>
              </a:rPr>
              <a:t>R. Pereira</a:t>
            </a:r>
          </a:p>
          <a:p>
            <a:pPr marL="457200" indent="-457200"/>
            <a:r>
              <a:rPr lang="en-US" sz="1400">
                <a:solidFill>
                  <a:srgbClr val="FFC529"/>
                </a:solidFill>
                <a:latin typeface="Calibri" charset="0"/>
              </a:rPr>
              <a:t>M. Rigault</a:t>
            </a:r>
          </a:p>
          <a:p>
            <a:pPr marL="457200" indent="-457200"/>
            <a:endParaRPr lang="en-US" sz="1400">
              <a:solidFill>
                <a:srgbClr val="00FFFF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>
                <a:solidFill>
                  <a:srgbClr val="00FFFF"/>
                </a:solidFill>
                <a:latin typeface="Calibri" charset="0"/>
              </a:rPr>
              <a:t>   LPNHE</a:t>
            </a:r>
          </a:p>
          <a:p>
            <a:pPr marL="457200" indent="-457200">
              <a:buFont typeface="Times" charset="0"/>
              <a:buNone/>
            </a:pPr>
            <a:r>
              <a:rPr lang="en-US" sz="1400">
                <a:solidFill>
                  <a:schemeClr val="bg1"/>
                </a:solidFill>
                <a:latin typeface="Calibri" charset="0"/>
              </a:rPr>
              <a:t>P. Antilogus</a:t>
            </a:r>
          </a:p>
          <a:p>
            <a:pPr marL="457200" indent="-457200">
              <a:buFont typeface="Times" charset="0"/>
              <a:buNone/>
            </a:pPr>
            <a:r>
              <a:rPr lang="en-US" sz="1400">
                <a:solidFill>
                  <a:schemeClr val="bg1"/>
                </a:solidFill>
                <a:latin typeface="Calibri" charset="0"/>
              </a:rPr>
              <a:t>C. Balland</a:t>
            </a:r>
          </a:p>
          <a:p>
            <a:pPr marL="457200" indent="-457200">
              <a:buFont typeface="Times" charset="0"/>
              <a:buNone/>
            </a:pPr>
            <a:r>
              <a:rPr lang="en-US" sz="1400">
                <a:solidFill>
                  <a:schemeClr val="bg1"/>
                </a:solidFill>
                <a:latin typeface="Calibri" charset="0"/>
              </a:rPr>
              <a:t>S. Bongard</a:t>
            </a:r>
          </a:p>
          <a:p>
            <a:pPr marL="457200" indent="-457200">
              <a:buFont typeface="Times" charset="0"/>
              <a:buNone/>
            </a:pPr>
            <a:r>
              <a:rPr lang="en-US" sz="1400">
                <a:solidFill>
                  <a:srgbClr val="FFC529"/>
                </a:solidFill>
                <a:latin typeface="Calibri" charset="0"/>
              </a:rPr>
              <a:t>F. Cellier-Holzem</a:t>
            </a:r>
          </a:p>
          <a:p>
            <a:pPr marL="457200" indent="-457200">
              <a:buFont typeface="Times" charset="0"/>
              <a:buNone/>
            </a:pPr>
            <a:r>
              <a:rPr lang="en-US" sz="1400">
                <a:solidFill>
                  <a:srgbClr val="FFC529"/>
                </a:solidFill>
                <a:latin typeface="Calibri" charset="0"/>
              </a:rPr>
              <a:t>A. Canto</a:t>
            </a:r>
          </a:p>
          <a:p>
            <a:pPr marL="457200" indent="-457200">
              <a:buFont typeface="Times" charset="0"/>
              <a:buNone/>
            </a:pPr>
            <a:r>
              <a:rPr lang="en-US" sz="1400">
                <a:solidFill>
                  <a:schemeClr val="bg1"/>
                </a:solidFill>
                <a:latin typeface="Calibri" charset="0"/>
              </a:rPr>
              <a:t>J. Guy</a:t>
            </a:r>
          </a:p>
          <a:p>
            <a:pPr marL="457200" indent="-457200">
              <a:buFont typeface="Times" charset="0"/>
              <a:buNone/>
            </a:pPr>
            <a:r>
              <a:rPr lang="en-US" sz="1400">
                <a:solidFill>
                  <a:schemeClr val="bg1"/>
                </a:solidFill>
                <a:latin typeface="Calibri" charset="0"/>
              </a:rPr>
              <a:t>R. Pain</a:t>
            </a:r>
            <a:endParaRPr lang="en-US" sz="1400">
              <a:latin typeface="Calibri" charset="0"/>
            </a:endParaRPr>
          </a:p>
          <a:p>
            <a:pPr marL="457200" indent="-457200"/>
            <a:r>
              <a:rPr lang="en-US" sz="1400">
                <a:solidFill>
                  <a:srgbClr val="00FFFF"/>
                </a:solidFill>
                <a:latin typeface="Calibri" charset="0"/>
              </a:rPr>
              <a:t> </a:t>
            </a:r>
            <a:endParaRPr lang="en-US" sz="1400">
              <a:solidFill>
                <a:schemeClr val="bg1"/>
              </a:solidFill>
              <a:latin typeface="Calibri" charset="0"/>
            </a:endParaRPr>
          </a:p>
          <a:p>
            <a:pPr marL="457200" indent="-457200"/>
            <a:r>
              <a:rPr lang="en-US" sz="1400">
                <a:solidFill>
                  <a:srgbClr val="00FFFF"/>
                </a:solidFill>
                <a:latin typeface="Calibri" charset="0"/>
              </a:rPr>
              <a:t>   CRAL</a:t>
            </a:r>
          </a:p>
          <a:p>
            <a:pPr marL="457200" indent="-457200"/>
            <a:r>
              <a:rPr lang="en-US" sz="1400">
                <a:solidFill>
                  <a:schemeClr val="bg1"/>
                </a:solidFill>
                <a:latin typeface="Calibri" charset="0"/>
              </a:rPr>
              <a:t>E. Pecontal</a:t>
            </a:r>
          </a:p>
        </p:txBody>
      </p:sp>
      <p:pic>
        <p:nvPicPr>
          <p:cNvPr id="41990" name="Picture 5" descr="snifs_on_scope.jpg                                             000588A1 harddrive                      C12DA28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10541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6" descr="&#10;Slide1.png                                                     00059292 harddrive                      C12DA280:"/>
          <p:cNvPicPr>
            <a:picLocks noChangeAspect="1" noChangeArrowheads="1"/>
          </p:cNvPicPr>
          <p:nvPr/>
        </p:nvPicPr>
        <p:blipFill>
          <a:blip r:embed="rId4"/>
          <a:srcRect l="5002" t="5336" r="6001" b="5336"/>
          <a:stretch>
            <a:fillRect/>
          </a:stretch>
        </p:blipFill>
        <p:spPr bwMode="auto">
          <a:xfrm>
            <a:off x="6823075" y="4516438"/>
            <a:ext cx="227806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443038" y="85725"/>
            <a:ext cx="625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Calisto MT" charset="0"/>
                <a:ea typeface="Monotype Corsiva" charset="0"/>
                <a:cs typeface="Calisto MT" charset="0"/>
              </a:rPr>
              <a:t>  Nearby Supernova Factory</a:t>
            </a:r>
            <a:r>
              <a:rPr lang="en-US" sz="3200" dirty="0" smtClean="0">
                <a:solidFill>
                  <a:srgbClr val="FFFFFF"/>
                </a:solidFill>
                <a:latin typeface="Calisto MT" charset="0"/>
                <a:ea typeface="Monotype Corsiva" charset="0"/>
                <a:cs typeface="Calisto MT" charset="0"/>
              </a:rPr>
              <a:t> II</a:t>
            </a:r>
            <a:endParaRPr lang="en-US" sz="3200" dirty="0">
              <a:solidFill>
                <a:srgbClr val="FFFFFF"/>
              </a:solidFill>
              <a:latin typeface="Calisto MT" charset="0"/>
              <a:ea typeface="Monotype Corsiva" charset="0"/>
              <a:cs typeface="Calisto MT" charset="0"/>
            </a:endParaRPr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387350" y="3582988"/>
          <a:ext cx="2157413" cy="2709862"/>
        </p:xfrm>
        <a:graphic>
          <a:graphicData uri="http://schemas.openxmlformats.org/presentationml/2006/ole">
            <p:oleObj spid="_x0000_s41986" name="Photo Editor Photo" r:id="rId5" imgW="9142857" imgH="12193702" progId="MSPhotoEd.3">
              <p:embed/>
            </p:oleObj>
          </a:graphicData>
        </a:graphic>
      </p:graphicFrame>
      <p:pic>
        <p:nvPicPr>
          <p:cNvPr id="41993" name="Picture 11" descr="snhosts2.jpg                                                   000E8D00 harddrive                      C12DA280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-500062" y="3627438"/>
            <a:ext cx="371316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 Box 4"/>
          <p:cNvSpPr txBox="1">
            <a:spLocks noChangeArrowheads="1"/>
          </p:cNvSpPr>
          <p:nvPr/>
        </p:nvSpPr>
        <p:spPr bwMode="auto">
          <a:xfrm>
            <a:off x="5448300" y="1173163"/>
            <a:ext cx="1511300" cy="486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1500" dirty="0">
                <a:solidFill>
                  <a:srgbClr val="00FFFF"/>
                </a:solidFill>
                <a:latin typeface="Calibri" charset="0"/>
              </a:rPr>
              <a:t> </a:t>
            </a:r>
          </a:p>
          <a:p>
            <a:pPr marL="457200" indent="-457200">
              <a:buFont typeface="Times" charset="0"/>
              <a:buNone/>
            </a:pPr>
            <a:r>
              <a:rPr lang="en-US" sz="1500" dirty="0">
                <a:solidFill>
                  <a:srgbClr val="00FFFF"/>
                </a:solidFill>
                <a:latin typeface="Calibri" charset="0"/>
              </a:rPr>
              <a:t>   </a:t>
            </a:r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CPPM/THCA</a:t>
            </a:r>
            <a:endParaRPr lang="en-US" sz="1400" dirty="0"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C. Tao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EAE55C"/>
                </a:solidFill>
                <a:latin typeface="Calibri" charset="0"/>
              </a:rPr>
              <a:t>N. </a:t>
            </a:r>
            <a:r>
              <a:rPr lang="en-US" sz="1400" dirty="0" err="1">
                <a:solidFill>
                  <a:srgbClr val="EAE55C"/>
                </a:solidFill>
                <a:latin typeface="Calibri" charset="0"/>
              </a:rPr>
              <a:t>Chotard</a:t>
            </a:r>
            <a:endParaRPr lang="en-US" sz="1400" dirty="0">
              <a:solidFill>
                <a:srgbClr val="EAE55C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J. Chen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D.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Fouchez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A.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Tilquin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endParaRPr lang="en-US" sz="1400" dirty="0">
              <a:solidFill>
                <a:srgbClr val="00FFFF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  Bonn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BFF66"/>
                </a:solidFill>
                <a:latin typeface="Calibri" charset="0"/>
              </a:rPr>
              <a:t>C. </a:t>
            </a:r>
            <a:r>
              <a:rPr lang="en-US" sz="1400" dirty="0" err="1">
                <a:solidFill>
                  <a:srgbClr val="FBFF66"/>
                </a:solidFill>
                <a:latin typeface="Calibri" charset="0"/>
              </a:rPr>
              <a:t>Buton</a:t>
            </a:r>
            <a:endParaRPr lang="en-US" sz="1400" dirty="0">
              <a:solidFill>
                <a:srgbClr val="FBFF66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U. </a:t>
            </a:r>
            <a:r>
              <a:rPr lang="en-US" sz="1400" dirty="0" err="1">
                <a:solidFill>
                  <a:srgbClr val="FFC529"/>
                </a:solidFill>
                <a:latin typeface="Calibri" charset="0"/>
              </a:rPr>
              <a:t>Feindt</a:t>
            </a:r>
            <a:endParaRPr lang="en-US" sz="1400" dirty="0">
              <a:solidFill>
                <a:srgbClr val="FFC529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FFF66"/>
                </a:solidFill>
                <a:latin typeface="Calibri" charset="0"/>
              </a:rPr>
              <a:t>M. </a:t>
            </a:r>
            <a:r>
              <a:rPr lang="en-US" sz="1400" dirty="0" err="1">
                <a:solidFill>
                  <a:srgbClr val="FFFF66"/>
                </a:solidFill>
                <a:latin typeface="Calibri" charset="0"/>
              </a:rPr>
              <a:t>Kerschlaggel</a:t>
            </a:r>
            <a:endParaRPr lang="en-US" sz="1400" dirty="0">
              <a:solidFill>
                <a:srgbClr val="FFFF66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M. Kowalski</a:t>
            </a:r>
            <a:endParaRPr lang="en-US" sz="1400" dirty="0" smtClean="0">
              <a:solidFill>
                <a:schemeClr val="bg1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endParaRPr lang="en-US" sz="1400" dirty="0">
              <a:solidFill>
                <a:srgbClr val="FFFF66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endParaRPr lang="en-US" sz="1400" dirty="0" smtClean="0">
              <a:solidFill>
                <a:srgbClr val="00FFFF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00FFFF"/>
                </a:solidFill>
                <a:latin typeface="Calibri" charset="0"/>
              </a:rPr>
              <a:t>   MPA</a:t>
            </a: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FC529"/>
                </a:solidFill>
                <a:latin typeface="Calibri" charset="0"/>
              </a:rPr>
              <a:t>S. Benitez</a:t>
            </a:r>
          </a:p>
          <a:p>
            <a:pPr marL="457200" indent="-457200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W. </a:t>
            </a:r>
            <a:r>
              <a:rPr lang="en-US" sz="1400" dirty="0" err="1">
                <a:solidFill>
                  <a:schemeClr val="bg1"/>
                </a:solidFill>
                <a:latin typeface="Calibri" charset="0"/>
              </a:rPr>
              <a:t>Hillebrandt</a:t>
            </a:r>
            <a:endParaRPr lang="en-US" sz="1400" dirty="0">
              <a:solidFill>
                <a:srgbClr val="FFC529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>
                <a:solidFill>
                  <a:srgbClr val="FBFF66"/>
                </a:solidFill>
                <a:latin typeface="Calibri" charset="0"/>
              </a:rPr>
              <a:t>M. </a:t>
            </a:r>
            <a:r>
              <a:rPr lang="en-US" sz="1400" dirty="0" err="1" smtClean="0">
                <a:solidFill>
                  <a:srgbClr val="EAE55C"/>
                </a:solidFill>
                <a:latin typeface="Calibri" charset="0"/>
              </a:rPr>
              <a:t>Kromer</a:t>
            </a:r>
            <a:endParaRPr lang="en-US" sz="1400" dirty="0" smtClean="0">
              <a:solidFill>
                <a:srgbClr val="EAE55C"/>
              </a:solidFill>
              <a:latin typeface="Calibri" charset="0"/>
            </a:endParaRPr>
          </a:p>
          <a:p>
            <a:pPr marL="457200" indent="-457200">
              <a:buFont typeface="Times" charset="0"/>
              <a:buNone/>
            </a:pPr>
            <a:r>
              <a:rPr lang="en-US" sz="1400" dirty="0" smtClean="0">
                <a:solidFill>
                  <a:srgbClr val="FFC529"/>
                </a:solidFill>
                <a:latin typeface="Calibri" charset="0"/>
              </a:rPr>
              <a:t>M. </a:t>
            </a:r>
            <a:r>
              <a:rPr lang="en-US" sz="1400" dirty="0" err="1" smtClean="0">
                <a:solidFill>
                  <a:srgbClr val="FFC529"/>
                </a:solidFill>
                <a:latin typeface="Calibri" charset="0"/>
              </a:rPr>
              <a:t>Sasdelli</a:t>
            </a:r>
            <a:endParaRPr lang="en-US" sz="1400" dirty="0" smtClean="0">
              <a:solidFill>
                <a:srgbClr val="FFC529"/>
              </a:solidFill>
              <a:latin typeface="Calibri" charset="0"/>
            </a:endParaRPr>
          </a:p>
          <a:p>
            <a:pPr marL="457200" indent="-457200"/>
            <a:r>
              <a:rPr lang="en-US" sz="1400" dirty="0">
                <a:solidFill>
                  <a:srgbClr val="EAE55C"/>
                </a:solidFill>
                <a:latin typeface="Calibri" charset="0"/>
              </a:rPr>
              <a:t>A. Sternberg</a:t>
            </a:r>
          </a:p>
          <a:p>
            <a:pPr marL="457200" indent="-457200"/>
            <a:r>
              <a:rPr lang="en-US" sz="1400" dirty="0">
                <a:solidFill>
                  <a:srgbClr val="FFFF00"/>
                </a:solidFill>
                <a:latin typeface="Calibri" charset="0"/>
              </a:rPr>
              <a:t>S. </a:t>
            </a:r>
            <a:r>
              <a:rPr lang="en-US" sz="1400" dirty="0" err="1">
                <a:solidFill>
                  <a:srgbClr val="EAE55C"/>
                </a:solidFill>
                <a:latin typeface="Calibri" charset="0"/>
              </a:rPr>
              <a:t>Taubenberger</a:t>
            </a:r>
            <a:endParaRPr lang="en-US" sz="1400" dirty="0">
              <a:solidFill>
                <a:srgbClr val="EAE55C"/>
              </a:solidFill>
              <a:latin typeface="Calibri" charset="0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749" y="1100074"/>
            <a:ext cx="1466967" cy="195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so_schmidt_telescop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9744" y="2632729"/>
            <a:ext cx="1429924" cy="17862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Calisto MT" charset="0"/>
                <a:ea typeface="Calisto MT" charset="0"/>
                <a:cs typeface="Calisto MT" charset="0"/>
              </a:rPr>
              <a:t>Lightcurve Standardization</a:t>
            </a:r>
          </a:p>
        </p:txBody>
      </p:sp>
      <p:pic>
        <p:nvPicPr>
          <p:cNvPr id="55299" name="Picture 5" descr="hubble_salt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8163" y="1189038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300" name="Group 18"/>
          <p:cNvGrpSpPr>
            <a:grpSpLocks/>
          </p:cNvGrpSpPr>
          <p:nvPr/>
        </p:nvGrpSpPr>
        <p:grpSpPr bwMode="auto">
          <a:xfrm>
            <a:off x="269875" y="1330325"/>
            <a:ext cx="3824288" cy="5237163"/>
            <a:chOff x="198121" y="1283488"/>
            <a:chExt cx="3110271" cy="4258029"/>
          </a:xfrm>
        </p:grpSpPr>
        <p:pic>
          <p:nvPicPr>
            <p:cNvPr id="55306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8121" y="1283488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7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81480" y="1283488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8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8121" y="2692400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9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01842" y="2702560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0" name="Picture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8438" y="4112767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1" name="Picture 17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20892" y="4103877"/>
              <a:ext cx="15875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1" name="TextBox 19"/>
          <p:cNvSpPr txBox="1">
            <a:spLocks noChangeArrowheads="1"/>
          </p:cNvSpPr>
          <p:nvPr/>
        </p:nvSpPr>
        <p:spPr bwMode="auto">
          <a:xfrm>
            <a:off x="4398963" y="5127625"/>
            <a:ext cx="31289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000">
                <a:solidFill>
                  <a:srgbClr val="000000"/>
                </a:solidFill>
                <a:latin typeface="Calibri" charset="0"/>
              </a:rPr>
              <a:t>Each point is synthesized photometry from a flux-calibrated spectrum</a:t>
            </a:r>
          </a:p>
        </p:txBody>
      </p:sp>
      <p:cxnSp>
        <p:nvCxnSpPr>
          <p:cNvPr id="22" name="Straight Arrow Connector 21"/>
          <p:cNvCxnSpPr>
            <a:stCxn id="55301" idx="1"/>
          </p:cNvCxnSpPr>
          <p:nvPr/>
        </p:nvCxnSpPr>
        <p:spPr>
          <a:xfrm rot="10800000">
            <a:off x="3444875" y="5586413"/>
            <a:ext cx="954088" cy="49212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03" name="TextBox 22"/>
          <p:cNvSpPr txBox="1">
            <a:spLocks noChangeArrowheads="1"/>
          </p:cNvSpPr>
          <p:nvPr/>
        </p:nvSpPr>
        <p:spPr bwMode="auto">
          <a:xfrm>
            <a:off x="5892800" y="3128963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srgbClr val="000000"/>
                </a:solidFill>
                <a:latin typeface="Calibri" charset="0"/>
              </a:rPr>
              <a:t>Each point is a SN</a:t>
            </a:r>
          </a:p>
          <a:p>
            <a:pPr defTabSz="457200"/>
            <a:r>
              <a:rPr lang="en-US" sz="1800" i="1">
                <a:solidFill>
                  <a:srgbClr val="000000"/>
                </a:solidFill>
                <a:latin typeface="Calibri" charset="0"/>
              </a:rPr>
              <a:t>After width-color correction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6700838" y="2503487"/>
            <a:ext cx="863600" cy="447675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05" name="TextBox 24"/>
          <p:cNvSpPr txBox="1">
            <a:spLocks noChangeArrowheads="1"/>
          </p:cNvSpPr>
          <p:nvPr/>
        </p:nvSpPr>
        <p:spPr bwMode="auto">
          <a:xfrm>
            <a:off x="5202238" y="1471613"/>
            <a:ext cx="1339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  <a:latin typeface="Symbol" charset="2"/>
              </a:rPr>
              <a:t>s(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d</a:t>
            </a:r>
            <a:r>
              <a:rPr lang="en-US" baseline="-25000">
                <a:solidFill>
                  <a:srgbClr val="000000"/>
                </a:solidFill>
                <a:latin typeface="Calibri" charset="0"/>
              </a:rPr>
              <a:t>L</a:t>
            </a:r>
            <a:r>
              <a:rPr lang="en-US">
                <a:solidFill>
                  <a:srgbClr val="000000"/>
                </a:solidFill>
                <a:latin typeface="Symbol" charset="2"/>
              </a:rPr>
              <a:t>)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 = 7.4%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Calisto MT" charset="0"/>
                <a:ea typeface="Calisto MT" charset="0"/>
                <a:cs typeface="Calisto MT" charset="0"/>
              </a:rPr>
              <a:t>Spectral Flux Ratio Standardization</a:t>
            </a:r>
          </a:p>
        </p:txBody>
      </p:sp>
      <p:pic>
        <p:nvPicPr>
          <p:cNvPr id="56323" name="Picture 4" descr="hubble_R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8163" y="1189038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5202238" y="147161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  <a:latin typeface="Symbol" charset="2"/>
              </a:rPr>
              <a:t>s(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d</a:t>
            </a:r>
            <a:r>
              <a:rPr lang="en-US" baseline="-25000">
                <a:solidFill>
                  <a:srgbClr val="000000"/>
                </a:solidFill>
                <a:latin typeface="Calibri" charset="0"/>
              </a:rPr>
              <a:t>L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) = 5.9%</a:t>
            </a:r>
          </a:p>
        </p:txBody>
      </p:sp>
      <p:pic>
        <p:nvPicPr>
          <p:cNvPr id="56325" name="Picture 6" descr="spec_train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985838"/>
            <a:ext cx="365125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1431925" y="1524000"/>
            <a:ext cx="180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u="sng">
                <a:solidFill>
                  <a:srgbClr val="000000"/>
                </a:solidFill>
                <a:latin typeface="Calibri" charset="0"/>
              </a:rPr>
              <a:t>Training</a:t>
            </a:r>
            <a:r>
              <a:rPr lang="en-US">
                <a:solidFill>
                  <a:srgbClr val="000000"/>
                </a:solidFill>
                <a:latin typeface="Calibri" charset="0"/>
              </a:rPr>
              <a:t> sample</a:t>
            </a:r>
          </a:p>
        </p:txBody>
      </p:sp>
      <p:sp>
        <p:nvSpPr>
          <p:cNvPr id="56327" name="TextBox 8"/>
          <p:cNvSpPr txBox="1">
            <a:spLocks noChangeArrowheads="1"/>
          </p:cNvSpPr>
          <p:nvPr/>
        </p:nvSpPr>
        <p:spPr bwMode="auto">
          <a:xfrm>
            <a:off x="5892800" y="3128963"/>
            <a:ext cx="242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srgbClr val="000000"/>
                </a:solidFill>
                <a:latin typeface="Calibri" charset="0"/>
              </a:rPr>
              <a:t>Each point is from a</a:t>
            </a:r>
          </a:p>
          <a:p>
            <a:pPr defTabSz="457200"/>
            <a:r>
              <a:rPr lang="en-US" sz="1800" i="1">
                <a:solidFill>
                  <a:srgbClr val="000000"/>
                </a:solidFill>
                <a:latin typeface="Calibri" charset="0"/>
              </a:rPr>
              <a:t>single at-max spectrum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700838" y="2503487"/>
            <a:ext cx="863600" cy="447675"/>
          </a:xfrm>
          <a:prstGeom prst="straightConnector1">
            <a:avLst/>
          </a:prstGeom>
          <a:ln w="63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115888" y="4060825"/>
            <a:ext cx="4338638" cy="1587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-1158080" y="3901281"/>
            <a:ext cx="4652962" cy="317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1" name="TextBox 14"/>
          <p:cNvSpPr txBox="1">
            <a:spLocks noChangeArrowheads="1"/>
          </p:cNvSpPr>
          <p:nvPr/>
        </p:nvSpPr>
        <p:spPr bwMode="auto">
          <a:xfrm>
            <a:off x="4849813" y="4519613"/>
            <a:ext cx="3595846" cy="143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>
              <a:spcAft>
                <a:spcPts val="6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sto MT" charset="0"/>
                <a:ea typeface="Calisto MT" charset="0"/>
                <a:cs typeface="Calisto MT" charset="0"/>
              </a:rPr>
              <a:t> Bailey, et al</a:t>
            </a:r>
            <a:r>
              <a:rPr lang="en-US" sz="1800" dirty="0" smtClean="0">
                <a:solidFill>
                  <a:srgbClr val="000000"/>
                </a:solidFill>
                <a:latin typeface="Calisto MT" charset="0"/>
                <a:ea typeface="Calisto MT" charset="0"/>
                <a:cs typeface="Calisto MT" charset="0"/>
              </a:rPr>
              <a:t>. 2009 (SNfactory</a:t>
            </a:r>
            <a:r>
              <a:rPr lang="en-US" sz="1800" dirty="0">
                <a:solidFill>
                  <a:srgbClr val="000000"/>
                </a:solidFill>
                <a:latin typeface="Calisto MT" charset="0"/>
                <a:ea typeface="Calisto MT" charset="0"/>
                <a:cs typeface="Calisto MT" charset="0"/>
              </a:rPr>
              <a:t>)</a:t>
            </a:r>
          </a:p>
          <a:p>
            <a:pPr defTabSz="457200">
              <a:spcAft>
                <a:spcPts val="6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sto MT" charset="0"/>
                <a:ea typeface="Calisto MT" charset="0"/>
                <a:cs typeface="Calisto MT" charset="0"/>
              </a:rPr>
              <a:t> Requires only 1 spectrum at peak</a:t>
            </a:r>
          </a:p>
          <a:p>
            <a:pPr defTabSz="457200">
              <a:spcAft>
                <a:spcPts val="6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sto MT" charset="0"/>
                <a:ea typeface="Calisto MT" charset="0"/>
                <a:cs typeface="Calisto MT" charset="0"/>
              </a:rPr>
              <a:t> S/N ~ 15 @ R ~ 100</a:t>
            </a:r>
          </a:p>
          <a:p>
            <a:pPr defTabSz="457200">
              <a:spcAft>
                <a:spcPts val="60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alisto MT" charset="0"/>
                <a:ea typeface="Calisto MT" charset="0"/>
                <a:cs typeface="Calisto MT" charset="0"/>
              </a:rPr>
              <a:t> Now tested on 2x larger sample!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SydneyGangler_Page_12_Image_00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9300" y="1257300"/>
            <a:ext cx="49355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5" descr="16723fg1.pdf"/>
          <p:cNvPicPr>
            <a:picLocks noChangeAspect="1"/>
          </p:cNvPicPr>
          <p:nvPr/>
        </p:nvPicPr>
        <p:blipFill>
          <a:blip r:embed="rId3"/>
          <a:srcRect l="2856" b="51601"/>
          <a:stretch>
            <a:fillRect/>
          </a:stretch>
        </p:blipFill>
        <p:spPr bwMode="auto">
          <a:xfrm>
            <a:off x="1249363" y="4114800"/>
            <a:ext cx="6218237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itle 1"/>
          <p:cNvSpPr>
            <a:spLocks noGrp="1"/>
          </p:cNvSpPr>
          <p:nvPr>
            <p:ph type="title"/>
          </p:nvPr>
        </p:nvSpPr>
        <p:spPr>
          <a:xfrm>
            <a:off x="685800" y="127000"/>
            <a:ext cx="7772400" cy="774700"/>
          </a:xfrm>
        </p:spPr>
        <p:txBody>
          <a:bodyPr/>
          <a:lstStyle/>
          <a:p>
            <a:r>
              <a:rPr lang="en-US" sz="36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EW</a:t>
            </a:r>
            <a:r>
              <a:rPr lang="en-US" sz="3600" baseline="-25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</a:t>
            </a:r>
            <a:r>
              <a:rPr lang="en-US" sz="36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EW</a:t>
            </a:r>
            <a:r>
              <a:rPr lang="en-US" sz="3600" baseline="-25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 </a:t>
            </a:r>
            <a:r>
              <a:rPr lang="en-US" sz="36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Color</a:t>
            </a:r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5422900" y="6421438"/>
            <a:ext cx="2952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Chotard et al 2011 (</a:t>
            </a:r>
            <a:r>
              <a:rPr lang="en-US" sz="16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SNfactory</a:t>
            </a:r>
            <a:r>
              <a:rPr lang="en-US" sz="16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0638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Calisto MT"/>
                <a:ea typeface="+mj-ea"/>
                <a:cs typeface="Calisto MT"/>
              </a:rPr>
              <a:t>EW(SiII 4000) Standardization</a:t>
            </a:r>
          </a:p>
        </p:txBody>
      </p:sp>
      <p:sp>
        <p:nvSpPr>
          <p:cNvPr id="57351" name="TextBox 6"/>
          <p:cNvSpPr txBox="1">
            <a:spLocks noChangeArrowheads="1"/>
          </p:cNvSpPr>
          <p:nvPr/>
        </p:nvSpPr>
        <p:spPr bwMode="auto">
          <a:xfrm>
            <a:off x="2368550" y="6337300"/>
            <a:ext cx="1300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sto MT" charset="0"/>
                <a:ea typeface="Calisto MT" charset="0"/>
                <a:cs typeface="Calisto MT" charset="0"/>
              </a:rPr>
              <a:t>EW(SiII 4000)</a:t>
            </a:r>
          </a:p>
        </p:txBody>
      </p:sp>
      <p:sp>
        <p:nvSpPr>
          <p:cNvPr id="57352" name="TextBox 7"/>
          <p:cNvSpPr txBox="1">
            <a:spLocks noChangeArrowheads="1"/>
          </p:cNvSpPr>
          <p:nvPr/>
        </p:nvSpPr>
        <p:spPr bwMode="auto">
          <a:xfrm>
            <a:off x="5497513" y="6337300"/>
            <a:ext cx="13001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sto MT" charset="0"/>
                <a:ea typeface="Calisto MT" charset="0"/>
                <a:cs typeface="Calisto MT" charset="0"/>
              </a:rPr>
              <a:t>EW(SiII 4000)</a:t>
            </a:r>
          </a:p>
        </p:txBody>
      </p:sp>
      <p:sp>
        <p:nvSpPr>
          <p:cNvPr id="57353" name="TextBox 8"/>
          <p:cNvSpPr txBox="1">
            <a:spLocks noChangeArrowheads="1"/>
          </p:cNvSpPr>
          <p:nvPr/>
        </p:nvSpPr>
        <p:spPr bwMode="auto">
          <a:xfrm rot="-5400000">
            <a:off x="515144" y="5258594"/>
            <a:ext cx="1287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sto MT" charset="0"/>
                <a:ea typeface="Calisto MT" charset="0"/>
                <a:cs typeface="Calisto MT" charset="0"/>
              </a:rPr>
              <a:t>Wider/Slower</a:t>
            </a:r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 rot="5400000">
            <a:off x="7085013" y="5192712"/>
            <a:ext cx="1504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sto MT" charset="0"/>
                <a:ea typeface="Calisto MT" charset="0"/>
                <a:cs typeface="Calisto MT" charset="0"/>
              </a:rPr>
              <a:t>Redder SN Color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873125" y="4508500"/>
            <a:ext cx="623888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7509669" y="4280694"/>
            <a:ext cx="625475" cy="1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7" name="TextBox 20"/>
          <p:cNvSpPr txBox="1">
            <a:spLocks noChangeArrowheads="1"/>
          </p:cNvSpPr>
          <p:nvPr/>
        </p:nvSpPr>
        <p:spPr bwMode="auto">
          <a:xfrm rot="-5400000">
            <a:off x="1303338" y="2320925"/>
            <a:ext cx="73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sto MT" charset="0"/>
                <a:ea typeface="Calisto MT" charset="0"/>
                <a:cs typeface="Calisto MT" charset="0"/>
              </a:rPr>
              <a:t>Fainter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1396206" y="1793082"/>
            <a:ext cx="625475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9" name="TextBox 22"/>
          <p:cNvSpPr txBox="1">
            <a:spLocks noChangeArrowheads="1"/>
          </p:cNvSpPr>
          <p:nvPr/>
        </p:nvSpPr>
        <p:spPr bwMode="auto">
          <a:xfrm>
            <a:off x="7170738" y="2106613"/>
            <a:ext cx="1441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Only requires</a:t>
            </a:r>
          </a:p>
          <a:p>
            <a:r>
              <a:rPr lang="en-US"/>
              <a:t>spectrum at</a:t>
            </a:r>
          </a:p>
          <a:p>
            <a:r>
              <a:rPr lang="en-US"/>
              <a:t>peak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0" descr="Screen shot 2012-07-19 at 10.06.24 PM.png"/>
          <p:cNvPicPr>
            <a:picLocks noChangeAspect="1"/>
          </p:cNvPicPr>
          <p:nvPr/>
        </p:nvPicPr>
        <p:blipFill>
          <a:blip r:embed="rId2"/>
          <a:srcRect l="986" r="986"/>
          <a:stretch>
            <a:fillRect/>
          </a:stretch>
        </p:blipFill>
        <p:spPr bwMode="auto">
          <a:xfrm>
            <a:off x="117475" y="1733550"/>
            <a:ext cx="89630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itle 1"/>
          <p:cNvSpPr>
            <a:spLocks noGrp="1"/>
          </p:cNvSpPr>
          <p:nvPr>
            <p:ph type="title" idx="4294967295"/>
          </p:nvPr>
        </p:nvSpPr>
        <p:spPr>
          <a:xfrm>
            <a:off x="466725" y="20638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Gaussian Process Standardization</a:t>
            </a:r>
          </a:p>
        </p:txBody>
      </p:sp>
      <p:sp>
        <p:nvSpPr>
          <p:cNvPr id="58372" name="TextBox 18"/>
          <p:cNvSpPr txBox="1">
            <a:spLocks noChangeArrowheads="1"/>
          </p:cNvSpPr>
          <p:nvPr/>
        </p:nvSpPr>
        <p:spPr bwMode="auto">
          <a:xfrm>
            <a:off x="190500" y="1143000"/>
            <a:ext cx="3159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Here is a SN lightcurve:</a:t>
            </a:r>
          </a:p>
        </p:txBody>
      </p:sp>
      <p:sp>
        <p:nvSpPr>
          <p:cNvPr id="58373" name="TextBox 19"/>
          <p:cNvSpPr txBox="1">
            <a:spLocks noChangeArrowheads="1"/>
          </p:cNvSpPr>
          <p:nvPr/>
        </p:nvSpPr>
        <p:spPr bwMode="auto">
          <a:xfrm>
            <a:off x="4292600" y="2895600"/>
            <a:ext cx="223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hyperparameters</a:t>
            </a:r>
          </a:p>
        </p:txBody>
      </p:sp>
      <p:cxnSp>
        <p:nvCxnSpPr>
          <p:cNvPr id="58374" name="Straight Arrow Connector 21"/>
          <p:cNvCxnSpPr>
            <a:cxnSpLocks noChangeShapeType="1"/>
            <a:stCxn id="58373" idx="0"/>
          </p:cNvCxnSpPr>
          <p:nvPr/>
        </p:nvCxnSpPr>
        <p:spPr bwMode="auto">
          <a:xfrm rot="16200000" flipV="1">
            <a:off x="4959350" y="2444750"/>
            <a:ext cx="647700" cy="254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8375" name="Straight Arrow Connector 22"/>
          <p:cNvCxnSpPr>
            <a:cxnSpLocks noChangeShapeType="1"/>
          </p:cNvCxnSpPr>
          <p:nvPr/>
        </p:nvCxnSpPr>
        <p:spPr bwMode="auto">
          <a:xfrm rot="5400000" flipH="1" flipV="1">
            <a:off x="5181600" y="2501900"/>
            <a:ext cx="762000" cy="254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8376" name="TextBox 24"/>
          <p:cNvSpPr txBox="1">
            <a:spLocks noChangeArrowheads="1"/>
          </p:cNvSpPr>
          <p:nvPr/>
        </p:nvSpPr>
        <p:spPr bwMode="auto">
          <a:xfrm>
            <a:off x="812800" y="2882900"/>
            <a:ext cx="1171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LC data</a:t>
            </a:r>
          </a:p>
        </p:txBody>
      </p:sp>
      <p:cxnSp>
        <p:nvCxnSpPr>
          <p:cNvPr id="58377" name="Straight Arrow Connector 25"/>
          <p:cNvCxnSpPr>
            <a:cxnSpLocks noChangeShapeType="1"/>
          </p:cNvCxnSpPr>
          <p:nvPr/>
        </p:nvCxnSpPr>
        <p:spPr bwMode="auto">
          <a:xfrm rot="16200000" flipV="1">
            <a:off x="584200" y="2463800"/>
            <a:ext cx="596900" cy="3683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8378" name="TextBox 27"/>
          <p:cNvSpPr txBox="1">
            <a:spLocks noChangeArrowheads="1"/>
          </p:cNvSpPr>
          <p:nvPr/>
        </p:nvSpPr>
        <p:spPr bwMode="auto">
          <a:xfrm>
            <a:off x="2247900" y="2705100"/>
            <a:ext cx="1517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covariance</a:t>
            </a:r>
          </a:p>
        </p:txBody>
      </p:sp>
      <p:cxnSp>
        <p:nvCxnSpPr>
          <p:cNvPr id="58379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3181350" y="2406650"/>
            <a:ext cx="508000" cy="2921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8380" name="TextBox 31"/>
          <p:cNvSpPr txBox="1">
            <a:spLocks noChangeArrowheads="1"/>
          </p:cNvSpPr>
          <p:nvPr/>
        </p:nvSpPr>
        <p:spPr bwMode="auto">
          <a:xfrm>
            <a:off x="6832600" y="2806700"/>
            <a:ext cx="835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noise</a:t>
            </a:r>
          </a:p>
        </p:txBody>
      </p:sp>
      <p:cxnSp>
        <p:nvCxnSpPr>
          <p:cNvPr id="58381" name="Straight Arrow Connector 32"/>
          <p:cNvCxnSpPr>
            <a:cxnSpLocks noChangeShapeType="1"/>
          </p:cNvCxnSpPr>
          <p:nvPr/>
        </p:nvCxnSpPr>
        <p:spPr bwMode="auto">
          <a:xfrm rot="16200000" flipV="1">
            <a:off x="6623050" y="2482850"/>
            <a:ext cx="647700" cy="254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8382" name="Text Box 5"/>
          <p:cNvSpPr txBox="1">
            <a:spLocks noChangeArrowheads="1"/>
          </p:cNvSpPr>
          <p:nvPr/>
        </p:nvSpPr>
        <p:spPr bwMode="auto">
          <a:xfrm>
            <a:off x="4822825" y="6456363"/>
            <a:ext cx="4186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Kim et al. 2012 (</a:t>
            </a:r>
            <a:r>
              <a:rPr lang="en-US" sz="1600" i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</a:t>
            </a:r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submitted)</a:t>
            </a:r>
          </a:p>
        </p:txBody>
      </p:sp>
      <p:pic>
        <p:nvPicPr>
          <p:cNvPr id="58383" name="Picture 34" descr="Screen shot 2012-07-19 at 10.13.1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3630613"/>
            <a:ext cx="4121150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1473200" y="4546600"/>
            <a:ext cx="2454518" cy="4462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chemeClr val="tx1">
                    <a:alpha val="15000"/>
                  </a:schemeClr>
                </a:solidFill>
                <a:latin typeface="Charlemagne Std Bold"/>
                <a:ea typeface="华文宋体"/>
                <a:cs typeface="Charlemagne Std Bold"/>
              </a:rPr>
              <a:t>PRELIMINARY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64200" y="4241800"/>
            <a:ext cx="2454518" cy="4462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chemeClr val="tx1">
                    <a:alpha val="15000"/>
                  </a:schemeClr>
                </a:solidFill>
                <a:latin typeface="Charlemagne Std Bold"/>
                <a:ea typeface="华文宋体"/>
                <a:cs typeface="Charlemagne Std Bold"/>
              </a:rPr>
              <a:t>PRELIMINARY</a:t>
            </a:r>
          </a:p>
        </p:txBody>
      </p:sp>
      <p:pic>
        <p:nvPicPr>
          <p:cNvPr id="58386" name="Picture 39" descr="Screen shot 2012-07-19 at 10.23.2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3450" y="3835400"/>
            <a:ext cx="416242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5715000" y="5118100"/>
            <a:ext cx="2454518" cy="4462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chemeClr val="tx1">
                    <a:alpha val="15000"/>
                  </a:schemeClr>
                </a:solidFill>
                <a:latin typeface="Charlemagne Std Bold"/>
                <a:ea typeface="华文宋体"/>
                <a:cs typeface="Charlemagne Std Bold"/>
              </a:rPr>
              <a:t>PRELIMINARY</a:t>
            </a:r>
          </a:p>
        </p:txBody>
      </p:sp>
      <p:sp>
        <p:nvSpPr>
          <p:cNvPr id="58388" name="Rectangle 41"/>
          <p:cNvSpPr>
            <a:spLocks noChangeArrowheads="1"/>
          </p:cNvSpPr>
          <p:nvPr/>
        </p:nvSpPr>
        <p:spPr bwMode="auto">
          <a:xfrm>
            <a:off x="4838700" y="4521200"/>
            <a:ext cx="3975100" cy="5207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89" name="Rectangle 42"/>
          <p:cNvSpPr>
            <a:spLocks noChangeArrowheads="1"/>
          </p:cNvSpPr>
          <p:nvPr/>
        </p:nvSpPr>
        <p:spPr bwMode="auto">
          <a:xfrm>
            <a:off x="6426200" y="4495800"/>
            <a:ext cx="469900" cy="571500"/>
          </a:xfrm>
          <a:prstGeom prst="rect">
            <a:avLst/>
          </a:prstGeom>
          <a:solidFill>
            <a:srgbClr val="3366FF">
              <a:alpha val="1098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57200" y="-123825"/>
            <a:ext cx="8229600" cy="974725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ea typeface="Calisto MT" charset="0"/>
                <a:cs typeface="Calibri"/>
              </a:rPr>
              <a:t>Twin SNe</a:t>
            </a:r>
            <a:endParaRPr lang="en-US" sz="4000" dirty="0" smtClean="0">
              <a:solidFill>
                <a:srgbClr val="FFFFFF"/>
              </a:solidFill>
              <a:latin typeface="Calibri"/>
              <a:ea typeface="Calisto MT" charset="0"/>
              <a:cs typeface="Calibri"/>
            </a:endParaRPr>
          </a:p>
        </p:txBody>
      </p:sp>
      <p:sp>
        <p:nvSpPr>
          <p:cNvPr id="59395" name="TextBox 14"/>
          <p:cNvSpPr txBox="1">
            <a:spLocks noChangeArrowheads="1"/>
          </p:cNvSpPr>
          <p:nvPr/>
        </p:nvSpPr>
        <p:spPr bwMode="auto">
          <a:xfrm>
            <a:off x="6156325" y="6389688"/>
            <a:ext cx="2741095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 err="1">
                <a:solidFill>
                  <a:srgbClr val="FFFFFF"/>
                </a:solidFill>
                <a:latin typeface="Calibri" charset="0"/>
              </a:rPr>
              <a:t>Fakhouri</a:t>
            </a:r>
            <a:r>
              <a:rPr lang="en-US" dirty="0">
                <a:solidFill>
                  <a:srgbClr val="FFFFFF"/>
                </a:solidFill>
                <a:latin typeface="Calibri" charset="0"/>
              </a:rPr>
              <a:t> (SNfactory)</a:t>
            </a:r>
          </a:p>
        </p:txBody>
      </p:sp>
      <p:grpSp>
        <p:nvGrpSpPr>
          <p:cNvPr id="59396" name="Group 18"/>
          <p:cNvGrpSpPr>
            <a:grpSpLocks/>
          </p:cNvGrpSpPr>
          <p:nvPr/>
        </p:nvGrpSpPr>
        <p:grpSpPr bwMode="auto">
          <a:xfrm>
            <a:off x="115888" y="677863"/>
            <a:ext cx="9010650" cy="5711825"/>
            <a:chOff x="305753" y="995363"/>
            <a:chExt cx="8294116" cy="4618037"/>
          </a:xfrm>
        </p:grpSpPr>
        <p:pic>
          <p:nvPicPr>
            <p:cNvPr id="59397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5753" y="995363"/>
              <a:ext cx="28575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398" name="Picture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02293" y="3327400"/>
              <a:ext cx="28575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399" name="Picture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02293" y="995363"/>
              <a:ext cx="28575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0" name="Picture 1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0040" y="3327400"/>
              <a:ext cx="28575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1" name="Picture 16"/>
            <p:cNvPicPr>
              <a:picLocks noChangeAspect="1"/>
            </p:cNvPicPr>
            <p:nvPr/>
          </p:nvPicPr>
          <p:blipFill>
            <a:blip r:embed="rId6"/>
            <a:srcRect r="4320"/>
            <a:stretch>
              <a:fillRect/>
            </a:stretch>
          </p:blipFill>
          <p:spPr bwMode="auto">
            <a:xfrm>
              <a:off x="5865813" y="3327400"/>
              <a:ext cx="2734056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2" name="Picture 17"/>
            <p:cNvPicPr>
              <a:picLocks noChangeAspect="1"/>
            </p:cNvPicPr>
            <p:nvPr/>
          </p:nvPicPr>
          <p:blipFill>
            <a:blip r:embed="rId7"/>
            <a:srcRect r="2879"/>
            <a:stretch>
              <a:fillRect/>
            </a:stretch>
          </p:blipFill>
          <p:spPr bwMode="auto">
            <a:xfrm>
              <a:off x="5815013" y="995363"/>
              <a:ext cx="2775204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eltaM_atma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918" y="1069611"/>
            <a:ext cx="7078164" cy="5269573"/>
          </a:xfrm>
          <a:prstGeom prst="rect">
            <a:avLst/>
          </a:prstGeom>
        </p:spPr>
      </p:pic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57200" y="-123825"/>
            <a:ext cx="8229600" cy="974725"/>
          </a:xfrm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  <a:latin typeface="Calibri"/>
                <a:ea typeface="Calisto MT" charset="0"/>
                <a:cs typeface="Calibri"/>
              </a:rPr>
              <a:t>Twin SNe</a:t>
            </a:r>
            <a:endParaRPr lang="en-US" sz="4000" dirty="0" smtClean="0">
              <a:solidFill>
                <a:srgbClr val="FFFFFF"/>
              </a:solidFill>
              <a:latin typeface="Calibri"/>
              <a:ea typeface="Calisto MT" charset="0"/>
              <a:cs typeface="Calibri"/>
            </a:endParaRPr>
          </a:p>
        </p:txBody>
      </p:sp>
      <p:sp>
        <p:nvSpPr>
          <p:cNvPr id="59395" name="TextBox 14"/>
          <p:cNvSpPr txBox="1">
            <a:spLocks noChangeArrowheads="1"/>
          </p:cNvSpPr>
          <p:nvPr/>
        </p:nvSpPr>
        <p:spPr bwMode="auto">
          <a:xfrm>
            <a:off x="6156325" y="6389688"/>
            <a:ext cx="2741095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 err="1">
                <a:solidFill>
                  <a:srgbClr val="FFFFFF"/>
                </a:solidFill>
                <a:latin typeface="Calibri" charset="0"/>
              </a:rPr>
              <a:t>Fakhouri</a:t>
            </a:r>
            <a:r>
              <a:rPr lang="en-US" dirty="0">
                <a:solidFill>
                  <a:srgbClr val="FFFFFF"/>
                </a:solidFill>
                <a:latin typeface="Calibri" charset="0"/>
              </a:rPr>
              <a:t> (SNfactory)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78791" y="5032409"/>
            <a:ext cx="3424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Implies ~ 0.06 </a:t>
            </a:r>
            <a:r>
              <a:rPr lang="en-US" sz="2000" dirty="0" err="1" smtClean="0">
                <a:latin typeface="Calibri"/>
                <a:cs typeface="Calibri"/>
              </a:rPr>
              <a:t>mag</a:t>
            </a:r>
            <a:r>
              <a:rPr lang="en-US" sz="2000" dirty="0" smtClean="0">
                <a:latin typeface="Calibri"/>
                <a:cs typeface="Calibri"/>
              </a:rPr>
              <a:t> RMS per SN</a:t>
            </a:r>
            <a:endParaRPr lang="en-US" sz="2000" dirty="0">
              <a:latin typeface="Calibri"/>
              <a:cs typeface="Calibri"/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 bwMode="auto">
          <a:xfrm rot="10800000">
            <a:off x="3016349" y="4740214"/>
            <a:ext cx="462442" cy="4922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2014499" y="4704242"/>
            <a:ext cx="2804847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57200" y="1685925"/>
            <a:ext cx="8229600" cy="2801938"/>
          </a:xfrm>
        </p:spPr>
        <p:txBody>
          <a:bodyPr/>
          <a:lstStyle/>
          <a:p>
            <a: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  <a:t>SN Cosmology Use Case:</a:t>
            </a:r>
            <a:b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</a:br>
            <a: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  <a:t>the Dust Extinction Law &amp; </a:t>
            </a:r>
            <a:b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</a:br>
            <a: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  <a:t>Intrinsic SN Colors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2"/>
          <p:cNvSpPr>
            <a:spLocks noChangeArrowheads="1"/>
          </p:cNvSpPr>
          <p:nvPr/>
        </p:nvSpPr>
        <p:spPr bwMode="auto">
          <a:xfrm>
            <a:off x="1193800" y="2146300"/>
            <a:ext cx="6654800" cy="4102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3" name="Picture 1" descr="NicoPaperCCMfigure3aaa.png"/>
          <p:cNvPicPr>
            <a:picLocks/>
          </p:cNvPicPr>
          <p:nvPr/>
        </p:nvPicPr>
        <p:blipFill>
          <a:blip r:embed="rId2"/>
          <a:srcRect b="58040"/>
          <a:stretch>
            <a:fillRect/>
          </a:stretch>
        </p:blipFill>
        <p:spPr bwMode="auto">
          <a:xfrm>
            <a:off x="1179513" y="2160588"/>
            <a:ext cx="6669087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119063" y="358775"/>
            <a:ext cx="895350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66" tIns="44390" rIns="90366" bIns="44390" anchor="ctr">
            <a:prstTxWarp prst="textNoShape">
              <a:avLst/>
            </a:prstTxWarp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Calisto MT" charset="0"/>
                <a:ea typeface="Calisto MT" charset="0"/>
                <a:cs typeface="Calisto MT" charset="0"/>
              </a:rPr>
              <a:t>Spectral indicator distinguishes </a:t>
            </a:r>
            <a:br>
              <a:rPr lang="en-US" sz="3200" dirty="0">
                <a:solidFill>
                  <a:srgbClr val="FFFFFF"/>
                </a:solidFill>
                <a:latin typeface="Calisto MT" charset="0"/>
                <a:ea typeface="Calisto MT" charset="0"/>
                <a:cs typeface="Calisto MT" charset="0"/>
              </a:rPr>
            </a:br>
            <a:r>
              <a:rPr lang="en-US" sz="3200" dirty="0">
                <a:solidFill>
                  <a:srgbClr val="FFFFFF"/>
                </a:solidFill>
                <a:latin typeface="Calisto MT" charset="0"/>
                <a:ea typeface="Calisto MT" charset="0"/>
                <a:cs typeface="Calisto MT" charset="0"/>
              </a:rPr>
              <a:t>dust reddening from intrinsic SN color </a:t>
            </a:r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>
            <a:off x="1981200" y="4343400"/>
            <a:ext cx="27432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4724400" y="4343400"/>
            <a:ext cx="0" cy="9906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 rot="-5400000">
            <a:off x="-673893" y="3734594"/>
            <a:ext cx="3086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Comic Sans MS" charset="0"/>
                <a:ea typeface="Arial" charset="0"/>
                <a:cs typeface="Arial" charset="0"/>
              </a:rPr>
              <a:t>more dimming due to dust</a:t>
            </a:r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871538" y="1933575"/>
            <a:ext cx="0" cy="595313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stealth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1449" name="Group 16"/>
          <p:cNvGrpSpPr>
            <a:grpSpLocks/>
          </p:cNvGrpSpPr>
          <p:nvPr/>
        </p:nvGrpSpPr>
        <p:grpSpPr bwMode="auto">
          <a:xfrm>
            <a:off x="1828800" y="5754688"/>
            <a:ext cx="5743575" cy="369887"/>
            <a:chOff x="1828800" y="5754688"/>
            <a:chExt cx="5743575" cy="369332"/>
          </a:xfrm>
        </p:grpSpPr>
        <p:sp>
          <p:nvSpPr>
            <p:cNvPr id="61455" name="Text Box 8"/>
            <p:cNvSpPr txBox="1">
              <a:spLocks noChangeArrowheads="1"/>
            </p:cNvSpPr>
            <p:nvPr/>
          </p:nvSpPr>
          <p:spPr bwMode="auto">
            <a:xfrm>
              <a:off x="2286000" y="5754688"/>
              <a:ext cx="762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000000"/>
                  </a:solidFill>
                  <a:latin typeface="Comic Sans MS" charset="0"/>
                  <a:ea typeface="Arial" charset="0"/>
                  <a:cs typeface="Arial" charset="0"/>
                </a:rPr>
                <a:t>bluer</a:t>
              </a:r>
            </a:p>
          </p:txBody>
        </p:sp>
        <p:sp>
          <p:nvSpPr>
            <p:cNvPr id="61456" name="Text Box 9"/>
            <p:cNvSpPr txBox="1">
              <a:spLocks noChangeArrowheads="1"/>
            </p:cNvSpPr>
            <p:nvPr/>
          </p:nvSpPr>
          <p:spPr bwMode="auto">
            <a:xfrm>
              <a:off x="6172200" y="5754688"/>
              <a:ext cx="11430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>
                  <a:latin typeface="Comic Sans MS" charset="0"/>
                  <a:ea typeface="Arial" charset="0"/>
                  <a:cs typeface="Arial" charset="0"/>
                </a:rPr>
                <a:t>redder</a:t>
              </a:r>
            </a:p>
          </p:txBody>
        </p:sp>
        <p:sp>
          <p:nvSpPr>
            <p:cNvPr id="61457" name="Line 11"/>
            <p:cNvSpPr>
              <a:spLocks noChangeShapeType="1"/>
            </p:cNvSpPr>
            <p:nvPr/>
          </p:nvSpPr>
          <p:spPr bwMode="auto">
            <a:xfrm rot="16200000" flipV="1">
              <a:off x="2071688" y="5703887"/>
              <a:ext cx="0" cy="4857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8" name="Line 12"/>
            <p:cNvSpPr>
              <a:spLocks noChangeShapeType="1"/>
            </p:cNvSpPr>
            <p:nvPr/>
          </p:nvSpPr>
          <p:spPr bwMode="auto">
            <a:xfrm rot="5400000" flipH="1" flipV="1">
              <a:off x="7329488" y="5740400"/>
              <a:ext cx="0" cy="4857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1885" name="Text Box 13"/>
          <p:cNvSpPr txBox="1">
            <a:spLocks noChangeArrowheads="1"/>
          </p:cNvSpPr>
          <p:nvPr/>
        </p:nvSpPr>
        <p:spPr bwMode="auto">
          <a:xfrm>
            <a:off x="1933575" y="4205288"/>
            <a:ext cx="144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FF9900"/>
                </a:solidFill>
                <a:latin typeface="Century Gothic" charset="0"/>
                <a:ea typeface="Arial" charset="0"/>
                <a:cs typeface="Arial" charset="0"/>
              </a:rPr>
              <a:t>expected</a:t>
            </a: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2401888" y="2147888"/>
            <a:ext cx="1641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FF9900"/>
                </a:solidFill>
                <a:latin typeface="Century Gothic" charset="0"/>
                <a:ea typeface="Arial" charset="0"/>
                <a:cs typeface="Arial" charset="0"/>
              </a:rPr>
              <a:t>broadband</a:t>
            </a:r>
          </a:p>
          <a:p>
            <a:r>
              <a:rPr lang="en-US" sz="2000" b="1" i="1">
                <a:solidFill>
                  <a:srgbClr val="FF9900"/>
                </a:solidFill>
                <a:latin typeface="Century Gothic" charset="0"/>
                <a:ea typeface="Arial" charset="0"/>
                <a:cs typeface="Arial" charset="0"/>
              </a:rPr>
              <a:t>observed</a:t>
            </a:r>
          </a:p>
        </p:txBody>
      </p:sp>
      <p:sp>
        <p:nvSpPr>
          <p:cNvPr id="591887" name="Line 15"/>
          <p:cNvSpPr>
            <a:spLocks noChangeShapeType="1"/>
          </p:cNvSpPr>
          <p:nvPr/>
        </p:nvSpPr>
        <p:spPr bwMode="auto">
          <a:xfrm flipV="1">
            <a:off x="2286000" y="3810000"/>
            <a:ext cx="304800" cy="457200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/>
            <a:tailEnd type="stealth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1888" name="Line 16"/>
          <p:cNvSpPr>
            <a:spLocks noChangeShapeType="1"/>
          </p:cNvSpPr>
          <p:nvPr/>
        </p:nvSpPr>
        <p:spPr bwMode="auto">
          <a:xfrm flipV="1">
            <a:off x="2514600" y="2819400"/>
            <a:ext cx="304800" cy="457200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 type="triangle" w="med" len="med"/>
            <a:tailEnd type="none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4" name="Rectangle 18"/>
          <p:cNvSpPr>
            <a:spLocks noChangeArrowheads="1"/>
          </p:cNvSpPr>
          <p:nvPr/>
        </p:nvSpPr>
        <p:spPr bwMode="auto">
          <a:xfrm>
            <a:off x="5029200" y="2260600"/>
            <a:ext cx="2286000" cy="7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Comic Sans MS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85" grpId="0"/>
      <p:bldP spid="591886" grpId="0"/>
      <p:bldP spid="591887" grpId="0" animBg="1"/>
      <p:bldP spid="59188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7"/>
          <p:cNvSpPr>
            <a:spLocks noChangeArrowheads="1"/>
          </p:cNvSpPr>
          <p:nvPr/>
        </p:nvSpPr>
        <p:spPr bwMode="auto">
          <a:xfrm>
            <a:off x="1168400" y="2082800"/>
            <a:ext cx="6705600" cy="419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67" name="Picture 21" descr="NicoPaperCCMfigure3a.png"/>
          <p:cNvPicPr>
            <a:picLocks noChangeAspect="1"/>
          </p:cNvPicPr>
          <p:nvPr/>
        </p:nvPicPr>
        <p:blipFill>
          <a:blip r:embed="rId2"/>
          <a:srcRect b="60902"/>
          <a:stretch>
            <a:fillRect/>
          </a:stretch>
        </p:blipFill>
        <p:spPr bwMode="auto">
          <a:xfrm>
            <a:off x="1179513" y="2514600"/>
            <a:ext cx="6669087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441325" y="338138"/>
            <a:ext cx="82613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66" tIns="44390" rIns="90366" bIns="44390" anchor="ctr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FFFFFF"/>
                </a:solidFill>
                <a:latin typeface="Calisto MT" charset="0"/>
                <a:ea typeface="Calisto MT" charset="0"/>
                <a:cs typeface="Calisto MT" charset="0"/>
              </a:rPr>
              <a:t>If we assume that all the color variation is due to dust …</a:t>
            </a:r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 rot="-5400000">
            <a:off x="-694531" y="3855244"/>
            <a:ext cx="3086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Comic Sans MS" charset="0"/>
                <a:ea typeface="Arial" charset="0"/>
                <a:cs typeface="Arial" charset="0"/>
              </a:rPr>
              <a:t>more dimming due to dust</a:t>
            </a:r>
          </a:p>
        </p:txBody>
      </p:sp>
      <p:sp>
        <p:nvSpPr>
          <p:cNvPr id="62470" name="Line 10"/>
          <p:cNvSpPr>
            <a:spLocks noChangeShapeType="1"/>
          </p:cNvSpPr>
          <p:nvPr/>
        </p:nvSpPr>
        <p:spPr bwMode="auto">
          <a:xfrm flipV="1">
            <a:off x="850900" y="2052638"/>
            <a:ext cx="0" cy="595312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 type="stealth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1" name="Text Box 13"/>
          <p:cNvSpPr txBox="1">
            <a:spLocks noChangeArrowheads="1"/>
          </p:cNvSpPr>
          <p:nvPr/>
        </p:nvSpPr>
        <p:spPr bwMode="auto">
          <a:xfrm>
            <a:off x="1933575" y="4205288"/>
            <a:ext cx="144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FF9900"/>
                </a:solidFill>
                <a:latin typeface="Century Gothic" charset="0"/>
                <a:ea typeface="Arial" charset="0"/>
                <a:cs typeface="Arial" charset="0"/>
              </a:rPr>
              <a:t>expected</a:t>
            </a:r>
          </a:p>
        </p:txBody>
      </p:sp>
      <p:sp>
        <p:nvSpPr>
          <p:cNvPr id="62472" name="Line 15"/>
          <p:cNvSpPr>
            <a:spLocks noChangeShapeType="1"/>
          </p:cNvSpPr>
          <p:nvPr/>
        </p:nvSpPr>
        <p:spPr bwMode="auto">
          <a:xfrm flipV="1">
            <a:off x="2286000" y="3810000"/>
            <a:ext cx="304800" cy="457200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/>
            <a:tailEnd type="stealth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2473" name="Group 12"/>
          <p:cNvGrpSpPr>
            <a:grpSpLocks/>
          </p:cNvGrpSpPr>
          <p:nvPr/>
        </p:nvGrpSpPr>
        <p:grpSpPr bwMode="auto">
          <a:xfrm>
            <a:off x="1803400" y="5767388"/>
            <a:ext cx="5743575" cy="369887"/>
            <a:chOff x="1828800" y="5754688"/>
            <a:chExt cx="5743575" cy="369332"/>
          </a:xfrm>
        </p:grpSpPr>
        <p:sp>
          <p:nvSpPr>
            <p:cNvPr id="62474" name="Text Box 8"/>
            <p:cNvSpPr txBox="1">
              <a:spLocks noChangeArrowheads="1"/>
            </p:cNvSpPr>
            <p:nvPr/>
          </p:nvSpPr>
          <p:spPr bwMode="auto">
            <a:xfrm>
              <a:off x="2286000" y="5754688"/>
              <a:ext cx="762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000000"/>
                  </a:solidFill>
                  <a:latin typeface="Comic Sans MS" charset="0"/>
                  <a:ea typeface="Arial" charset="0"/>
                  <a:cs typeface="Arial" charset="0"/>
                </a:rPr>
                <a:t>bluer</a:t>
              </a:r>
            </a:p>
          </p:txBody>
        </p:sp>
        <p:sp>
          <p:nvSpPr>
            <p:cNvPr id="62475" name="Text Box 9"/>
            <p:cNvSpPr txBox="1">
              <a:spLocks noChangeArrowheads="1"/>
            </p:cNvSpPr>
            <p:nvPr/>
          </p:nvSpPr>
          <p:spPr bwMode="auto">
            <a:xfrm>
              <a:off x="6172200" y="5754688"/>
              <a:ext cx="11430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>
                  <a:latin typeface="Comic Sans MS" charset="0"/>
                  <a:ea typeface="Arial" charset="0"/>
                  <a:cs typeface="Arial" charset="0"/>
                </a:rPr>
                <a:t>redder</a:t>
              </a:r>
            </a:p>
          </p:txBody>
        </p:sp>
        <p:sp>
          <p:nvSpPr>
            <p:cNvPr id="62476" name="Line 11"/>
            <p:cNvSpPr>
              <a:spLocks noChangeShapeType="1"/>
            </p:cNvSpPr>
            <p:nvPr/>
          </p:nvSpPr>
          <p:spPr bwMode="auto">
            <a:xfrm rot="16200000" flipV="1">
              <a:off x="2071688" y="5703887"/>
              <a:ext cx="0" cy="4857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7" name="Line 12"/>
            <p:cNvSpPr>
              <a:spLocks noChangeShapeType="1"/>
            </p:cNvSpPr>
            <p:nvPr/>
          </p:nvSpPr>
          <p:spPr bwMode="auto">
            <a:xfrm rot="5400000" flipH="1" flipV="1">
              <a:off x="7329488" y="5740400"/>
              <a:ext cx="0" cy="4857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0"/>
          <p:cNvSpPr>
            <a:spLocks noChangeArrowheads="1"/>
          </p:cNvSpPr>
          <p:nvPr/>
        </p:nvSpPr>
        <p:spPr bwMode="auto">
          <a:xfrm>
            <a:off x="1130300" y="2070100"/>
            <a:ext cx="6731000" cy="42037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1" name="Picture 1" descr="NicoPaperCCMfigure3b.png"/>
          <p:cNvPicPr>
            <a:picLocks noChangeAspect="1"/>
          </p:cNvPicPr>
          <p:nvPr/>
        </p:nvPicPr>
        <p:blipFill>
          <a:blip r:embed="rId2"/>
          <a:srcRect b="59973"/>
          <a:stretch>
            <a:fillRect/>
          </a:stretch>
        </p:blipFill>
        <p:spPr bwMode="auto">
          <a:xfrm>
            <a:off x="1143000" y="2514600"/>
            <a:ext cx="6705600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496888" y="547688"/>
            <a:ext cx="8150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66" tIns="44390" rIns="90366" bIns="44390" anchor="ctr">
            <a:prstTxWarp prst="textNoShape">
              <a:avLst/>
            </a:prstTxWarp>
          </a:bodyPr>
          <a:lstStyle/>
          <a:p>
            <a:r>
              <a:rPr lang="en-US" sz="320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If we assume that all the color variation is due to dust … we </a:t>
            </a:r>
            <a:r>
              <a:rPr lang="en-US" sz="3200" i="1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don’t</a:t>
            </a:r>
            <a:r>
              <a:rPr lang="en-US" sz="3200">
                <a:solidFill>
                  <a:schemeClr val="bg1"/>
                </a:solidFill>
                <a:latin typeface="Calisto MT" charset="0"/>
                <a:ea typeface="Calisto MT" charset="0"/>
                <a:cs typeface="Calisto MT" charset="0"/>
              </a:rPr>
              <a:t> get Milky Way reddening:</a:t>
            </a:r>
          </a:p>
        </p:txBody>
      </p:sp>
      <p:sp>
        <p:nvSpPr>
          <p:cNvPr id="63493" name="Text Box 7"/>
          <p:cNvSpPr txBox="1">
            <a:spLocks noChangeArrowheads="1"/>
          </p:cNvSpPr>
          <p:nvPr/>
        </p:nvSpPr>
        <p:spPr bwMode="auto">
          <a:xfrm rot="-5400000">
            <a:off x="-723106" y="3863182"/>
            <a:ext cx="3086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>
                <a:solidFill>
                  <a:srgbClr val="FFFFFF"/>
                </a:solidFill>
                <a:latin typeface="Comic Sans MS" charset="0"/>
                <a:ea typeface="Arial" charset="0"/>
                <a:cs typeface="Arial" charset="0"/>
              </a:rPr>
              <a:t>more dimming due to dust</a:t>
            </a:r>
          </a:p>
        </p:txBody>
      </p:sp>
      <p:sp>
        <p:nvSpPr>
          <p:cNvPr id="63494" name="Line 10"/>
          <p:cNvSpPr>
            <a:spLocks noChangeShapeType="1"/>
          </p:cNvSpPr>
          <p:nvPr/>
        </p:nvSpPr>
        <p:spPr bwMode="auto">
          <a:xfrm flipV="1">
            <a:off x="822325" y="2060575"/>
            <a:ext cx="0" cy="595313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stealth" w="med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3495" name="Group 15"/>
          <p:cNvGrpSpPr>
            <a:grpSpLocks/>
          </p:cNvGrpSpPr>
          <p:nvPr/>
        </p:nvGrpSpPr>
        <p:grpSpPr bwMode="auto">
          <a:xfrm>
            <a:off x="1803400" y="5767388"/>
            <a:ext cx="5743575" cy="369887"/>
            <a:chOff x="1828800" y="5754688"/>
            <a:chExt cx="5743575" cy="369332"/>
          </a:xfrm>
        </p:grpSpPr>
        <p:sp>
          <p:nvSpPr>
            <p:cNvPr id="63496" name="Text Box 8"/>
            <p:cNvSpPr txBox="1">
              <a:spLocks noChangeArrowheads="1"/>
            </p:cNvSpPr>
            <p:nvPr/>
          </p:nvSpPr>
          <p:spPr bwMode="auto">
            <a:xfrm>
              <a:off x="2286000" y="5754688"/>
              <a:ext cx="762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000000"/>
                  </a:solidFill>
                  <a:latin typeface="Comic Sans MS" charset="0"/>
                  <a:ea typeface="Arial" charset="0"/>
                  <a:cs typeface="Arial" charset="0"/>
                </a:rPr>
                <a:t>bluer</a:t>
              </a:r>
            </a:p>
          </p:txBody>
        </p:sp>
        <p:sp>
          <p:nvSpPr>
            <p:cNvPr id="63497" name="Text Box 9"/>
            <p:cNvSpPr txBox="1">
              <a:spLocks noChangeArrowheads="1"/>
            </p:cNvSpPr>
            <p:nvPr/>
          </p:nvSpPr>
          <p:spPr bwMode="auto">
            <a:xfrm>
              <a:off x="6172200" y="5754688"/>
              <a:ext cx="11430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i="1">
                  <a:latin typeface="Comic Sans MS" charset="0"/>
                  <a:ea typeface="Arial" charset="0"/>
                  <a:cs typeface="Arial" charset="0"/>
                </a:rPr>
                <a:t>redder</a:t>
              </a:r>
            </a:p>
          </p:txBody>
        </p:sp>
        <p:sp>
          <p:nvSpPr>
            <p:cNvPr id="63498" name="Line 11"/>
            <p:cNvSpPr>
              <a:spLocks noChangeShapeType="1"/>
            </p:cNvSpPr>
            <p:nvPr/>
          </p:nvSpPr>
          <p:spPr bwMode="auto">
            <a:xfrm rot="16200000" flipV="1">
              <a:off x="2071688" y="5703887"/>
              <a:ext cx="0" cy="4857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99" name="Line 12"/>
            <p:cNvSpPr>
              <a:spLocks noChangeShapeType="1"/>
            </p:cNvSpPr>
            <p:nvPr/>
          </p:nvSpPr>
          <p:spPr bwMode="auto">
            <a:xfrm rot="5400000" flipH="1" flipV="1">
              <a:off x="7329488" y="5740400"/>
              <a:ext cx="0" cy="4857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FF"/>
                </a:solidFill>
                <a:latin typeface="Geneva" charset="0"/>
              </a:rPr>
              <a:t>Nearby Supernova Factory Search</a:t>
            </a:r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31747" name="Picture 3" descr="sky_coverage.png                                               0031C9E1 harddrive                      C12DA280:"/>
          <p:cNvPicPr>
            <a:picLocks noChangeAspect="1" noChangeArrowheads="1"/>
          </p:cNvPicPr>
          <p:nvPr/>
        </p:nvPicPr>
        <p:blipFill>
          <a:blip r:embed="rId2"/>
          <a:srcRect l="961" t="7869" r="18277"/>
          <a:stretch>
            <a:fillRect/>
          </a:stretch>
        </p:blipFill>
        <p:spPr bwMode="auto">
          <a:xfrm>
            <a:off x="142875" y="1524000"/>
            <a:ext cx="884872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278313"/>
            <a:ext cx="165417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905000" y="4752975"/>
            <a:ext cx="463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Symbol" charset="2"/>
              </a:rPr>
              <a:t>+</a:t>
            </a:r>
            <a:endParaRPr lang="en-US" sz="3600" b="1">
              <a:solidFill>
                <a:srgbClr val="FFFFFF"/>
              </a:solidFill>
              <a:latin typeface="Symbol" charset="2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027863" y="4754563"/>
            <a:ext cx="463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Symbol" charset="2"/>
              </a:rPr>
              <a:t>=</a:t>
            </a:r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 flipV="1">
            <a:off x="7467600" y="2373313"/>
            <a:ext cx="1371600" cy="2895600"/>
          </a:xfrm>
          <a:prstGeom prst="curvedLeftArrow">
            <a:avLst>
              <a:gd name="adj1" fmla="val 29194"/>
              <a:gd name="adj2" fmla="val 7141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/>
          <a:srcRect t="1268"/>
          <a:stretch>
            <a:fillRect/>
          </a:stretch>
        </p:blipFill>
        <p:spPr bwMode="auto">
          <a:xfrm>
            <a:off x="2317750" y="4248150"/>
            <a:ext cx="12065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hpwren_new05,pg.jpg                                            0007D4BA harddrive                      C12DA280:"/>
          <p:cNvPicPr>
            <a:picLocks noChangeAspect="1" noChangeArrowheads="1"/>
          </p:cNvPicPr>
          <p:nvPr/>
        </p:nvPicPr>
        <p:blipFill>
          <a:blip r:embed="rId5"/>
          <a:srcRect t="6575" b="20137"/>
          <a:stretch>
            <a:fillRect/>
          </a:stretch>
        </p:blipFill>
        <p:spPr bwMode="auto">
          <a:xfrm>
            <a:off x="3892550" y="4240213"/>
            <a:ext cx="1417638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3482975" y="4751388"/>
            <a:ext cx="463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Symbol" charset="2"/>
              </a:rPr>
              <a:t>+</a:t>
            </a:r>
            <a:endParaRPr lang="en-US" sz="3600" b="1">
              <a:solidFill>
                <a:srgbClr val="FFFFFF"/>
              </a:solidFill>
              <a:latin typeface="Symbol" charset="2"/>
            </a:endParaRP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95275" y="5791200"/>
            <a:ext cx="173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Rockwell" charset="0"/>
              </a:rPr>
              <a:t>QUEST Camera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092325" y="5786438"/>
            <a:ext cx="1730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Rockwell" charset="0"/>
              </a:rPr>
              <a:t>Oschin Schmidt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4060825" y="5786438"/>
            <a:ext cx="1044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Rockwell" charset="0"/>
              </a:rPr>
              <a:t>HPWREN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1758" name="Picture 14" descr="silo_sm.gif                                                    0031C9E1 harddrive                      C12DA280:"/>
          <p:cNvPicPr>
            <a:picLocks noChangeAspect="1" noChangeArrowheads="1"/>
          </p:cNvPicPr>
          <p:nvPr/>
        </p:nvPicPr>
        <p:blipFill>
          <a:blip r:embed="rId6"/>
          <a:srcRect l="5760" r="20160"/>
          <a:stretch>
            <a:fillRect/>
          </a:stretch>
        </p:blipFill>
        <p:spPr bwMode="auto">
          <a:xfrm>
            <a:off x="5715000" y="4240213"/>
            <a:ext cx="1354138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273675" y="4752975"/>
            <a:ext cx="463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Symbol" charset="2"/>
              </a:rPr>
              <a:t>+</a:t>
            </a:r>
            <a:endParaRPr lang="en-US" sz="3600" b="1">
              <a:solidFill>
                <a:srgbClr val="FFFFFF"/>
              </a:solidFill>
              <a:latin typeface="Symbol" charset="2"/>
            </a:endParaRP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5965825" y="5786438"/>
            <a:ext cx="1044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  <a:latin typeface="Rockwell" charset="0"/>
              </a:rPr>
              <a:t>NERSC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oPaperCCMfigure3b.png"/>
          <p:cNvPicPr>
            <a:picLocks noChangeAspect="1"/>
          </p:cNvPicPr>
          <p:nvPr/>
        </p:nvPicPr>
        <p:blipFill>
          <a:blip r:embed="rId2"/>
          <a:srcRect b="59177"/>
          <a:stretch>
            <a:fillRect/>
          </a:stretch>
        </p:blipFill>
        <p:spPr bwMode="auto">
          <a:xfrm>
            <a:off x="1143000" y="2514600"/>
            <a:ext cx="6705600" cy="38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icoPaperCCMfigure3b.png"/>
          <p:cNvPicPr>
            <a:picLocks noChangeAspect="1"/>
          </p:cNvPicPr>
          <p:nvPr/>
        </p:nvPicPr>
        <p:blipFill>
          <a:blip r:embed="rId2"/>
          <a:srcRect b="58888"/>
          <a:stretch>
            <a:fillRect/>
          </a:stretch>
        </p:blipFill>
        <p:spPr bwMode="auto">
          <a:xfrm>
            <a:off x="1143000" y="728663"/>
            <a:ext cx="6669088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95400" y="4495800"/>
            <a:ext cx="678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This is not surprising – we already know that there are spectral features associated with the “stretch” of the lightcurve timescale.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icoPaperCCMfigure3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175" y="728663"/>
            <a:ext cx="6931025" cy="590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Box 10"/>
          <p:cNvSpPr txBox="1">
            <a:spLocks noChangeArrowheads="1"/>
          </p:cNvSpPr>
          <p:nvPr/>
        </p:nvSpPr>
        <p:spPr bwMode="auto">
          <a:xfrm>
            <a:off x="381000" y="2100263"/>
            <a:ext cx="121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  <a:latin typeface="Comic Sans MS" charset="0"/>
              </a:rPr>
              <a:t>Spectral variation</a:t>
            </a:r>
          </a:p>
        </p:txBody>
      </p:sp>
      <p:sp>
        <p:nvSpPr>
          <p:cNvPr id="65540" name="TextBox 11"/>
          <p:cNvSpPr txBox="1">
            <a:spLocks noChangeArrowheads="1"/>
          </p:cNvSpPr>
          <p:nvPr/>
        </p:nvSpPr>
        <p:spPr bwMode="auto">
          <a:xfrm>
            <a:off x="2514600" y="2230438"/>
            <a:ext cx="164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  <a:latin typeface="Comic Sans MS" charset="0"/>
              </a:rPr>
              <a:t>1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</a:rPr>
              <a:t>st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component</a:t>
            </a:r>
          </a:p>
        </p:txBody>
      </p:sp>
      <p:sp>
        <p:nvSpPr>
          <p:cNvPr id="65541" name="TextBox 12"/>
          <p:cNvSpPr txBox="1">
            <a:spLocks noChangeArrowheads="1"/>
          </p:cNvSpPr>
          <p:nvPr/>
        </p:nvSpPr>
        <p:spPr bwMode="auto">
          <a:xfrm>
            <a:off x="1295400" y="4495800"/>
            <a:ext cx="6781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omic Sans MS" charset="0"/>
              </a:rPr>
              <a:t>This is not surprising – we already know that there are spectral features associated with the “stretch” of the SN lightcurve timescale.</a:t>
            </a:r>
          </a:p>
        </p:txBody>
      </p:sp>
      <p:sp>
        <p:nvSpPr>
          <p:cNvPr id="65542" name="TextBox 13"/>
          <p:cNvSpPr txBox="1">
            <a:spLocks noChangeArrowheads="1"/>
          </p:cNvSpPr>
          <p:nvPr/>
        </p:nvSpPr>
        <p:spPr bwMode="auto">
          <a:xfrm>
            <a:off x="1768475" y="3319463"/>
            <a:ext cx="3635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  <a:latin typeface="Comic Sans MS" charset="0"/>
              </a:rPr>
              <a:t>highly correlated with “stretch”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429000" y="2633663"/>
            <a:ext cx="0" cy="762000"/>
          </a:xfrm>
          <a:prstGeom prst="straightConnector1">
            <a:avLst/>
          </a:prstGeom>
          <a:ln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NicoPaperCCMfigure3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731838"/>
            <a:ext cx="6931025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rved Right Arrow 3"/>
          <p:cNvSpPr/>
          <p:nvPr/>
        </p:nvSpPr>
        <p:spPr>
          <a:xfrm>
            <a:off x="381000" y="1874838"/>
            <a:ext cx="990600" cy="1524000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564" name="TextBox 5"/>
          <p:cNvSpPr txBox="1">
            <a:spLocks noChangeArrowheads="1"/>
          </p:cNvSpPr>
          <p:nvPr/>
        </p:nvSpPr>
        <p:spPr bwMode="auto">
          <a:xfrm>
            <a:off x="3886200" y="2865438"/>
            <a:ext cx="350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rgbClr val="0000FF"/>
                </a:solidFill>
                <a:latin typeface="Comic Sans MS" charset="0"/>
              </a:rPr>
              <a:t>After removing 1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</a:rPr>
              <a:t>st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component of spectral variation</a:t>
            </a:r>
          </a:p>
        </p:txBody>
      </p:sp>
      <p:sp>
        <p:nvSpPr>
          <p:cNvPr id="66565" name="TextBox 6"/>
          <p:cNvSpPr txBox="1">
            <a:spLocks noChangeArrowheads="1"/>
          </p:cNvSpPr>
          <p:nvPr/>
        </p:nvSpPr>
        <p:spPr bwMode="auto">
          <a:xfrm>
            <a:off x="2514600" y="2233613"/>
            <a:ext cx="164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  <a:latin typeface="Comic Sans MS" charset="0"/>
              </a:rPr>
              <a:t>1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</a:rPr>
              <a:t>st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component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NicoPaperCCMfigure3f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63" y="731838"/>
            <a:ext cx="6942137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Box 4"/>
          <p:cNvSpPr txBox="1">
            <a:spLocks noChangeArrowheads="1"/>
          </p:cNvSpPr>
          <p:nvPr/>
        </p:nvSpPr>
        <p:spPr bwMode="auto">
          <a:xfrm>
            <a:off x="182563" y="3627438"/>
            <a:ext cx="121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  <a:latin typeface="Comic Sans MS" charset="0"/>
              </a:rPr>
              <a:t>Spectral variation</a:t>
            </a:r>
          </a:p>
        </p:txBody>
      </p:sp>
      <p:sp>
        <p:nvSpPr>
          <p:cNvPr id="67588" name="TextBox 5"/>
          <p:cNvSpPr txBox="1">
            <a:spLocks noChangeArrowheads="1"/>
          </p:cNvSpPr>
          <p:nvPr/>
        </p:nvSpPr>
        <p:spPr bwMode="auto">
          <a:xfrm>
            <a:off x="2789238" y="3790950"/>
            <a:ext cx="1706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  <a:latin typeface="Comic Sans MS" charset="0"/>
              </a:rPr>
              <a:t>2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</a:rPr>
              <a:t>nd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component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NicoPaperCCMfigure3CaII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63" y="731838"/>
            <a:ext cx="6942137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Box 4"/>
          <p:cNvSpPr txBox="1">
            <a:spLocks noChangeArrowheads="1"/>
          </p:cNvSpPr>
          <p:nvPr/>
        </p:nvSpPr>
        <p:spPr bwMode="auto">
          <a:xfrm>
            <a:off x="182563" y="3627438"/>
            <a:ext cx="121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  <a:latin typeface="Comic Sans MS" charset="0"/>
              </a:rPr>
              <a:t>Spectral variation</a:t>
            </a:r>
          </a:p>
        </p:txBody>
      </p:sp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2789238" y="3790950"/>
            <a:ext cx="1706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FF"/>
                </a:solidFill>
                <a:latin typeface="Comic Sans MS" charset="0"/>
              </a:rPr>
              <a:t>2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</a:rPr>
              <a:t>nd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component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NicoPaperCCMfigure3f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63" y="731838"/>
            <a:ext cx="6942137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1" descr="NicoPaperCCMfigure3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731838"/>
            <a:ext cx="6705600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rved Right Arrow 4"/>
          <p:cNvSpPr/>
          <p:nvPr/>
        </p:nvSpPr>
        <p:spPr>
          <a:xfrm>
            <a:off x="381000" y="3856038"/>
            <a:ext cx="990600" cy="1524000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2590800" y="4505325"/>
            <a:ext cx="472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rgbClr val="0000FF"/>
                </a:solidFill>
                <a:latin typeface="Comic Sans MS" charset="0"/>
              </a:rPr>
              <a:t>After removing 1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</a:rPr>
              <a:t>st 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and 2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</a:rPr>
              <a:t>nd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components </a:t>
            </a:r>
            <a:br>
              <a:rPr lang="en-US" sz="1800">
                <a:solidFill>
                  <a:srgbClr val="0000FF"/>
                </a:solidFill>
                <a:latin typeface="Comic Sans MS" charset="0"/>
              </a:rPr>
            </a:br>
            <a:r>
              <a:rPr lang="en-US" sz="1800">
                <a:solidFill>
                  <a:srgbClr val="0000FF"/>
                </a:solidFill>
                <a:latin typeface="Comic Sans MS" charset="0"/>
              </a:rPr>
              <a:t>of spectral variation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NicoPaperCCMfigure3f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5063" y="731838"/>
            <a:ext cx="6942137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1" descr="NicoPaperCCMfigure3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731838"/>
            <a:ext cx="6705600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rved Right Arrow 4"/>
          <p:cNvSpPr/>
          <p:nvPr/>
        </p:nvSpPr>
        <p:spPr>
          <a:xfrm>
            <a:off x="381000" y="3856038"/>
            <a:ext cx="990600" cy="1524000"/>
          </a:xfrm>
          <a:prstGeom prst="curv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2590800" y="4505325"/>
            <a:ext cx="472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rgbClr val="0000FF"/>
                </a:solidFill>
                <a:latin typeface="Comic Sans MS" charset="0"/>
              </a:rPr>
              <a:t>After removing 1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</a:rPr>
              <a:t>st 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and 2</a:t>
            </a:r>
            <a:r>
              <a:rPr lang="en-US" sz="1800" baseline="30000">
                <a:solidFill>
                  <a:srgbClr val="0000FF"/>
                </a:solidFill>
                <a:latin typeface="Comic Sans MS" charset="0"/>
              </a:rPr>
              <a:t>nd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components </a:t>
            </a:r>
            <a:br>
              <a:rPr lang="en-US" sz="1800">
                <a:solidFill>
                  <a:srgbClr val="0000FF"/>
                </a:solidFill>
                <a:latin typeface="Comic Sans MS" charset="0"/>
              </a:rPr>
            </a:br>
            <a:r>
              <a:rPr lang="en-US" sz="1800">
                <a:solidFill>
                  <a:srgbClr val="0000FF"/>
                </a:solidFill>
                <a:latin typeface="Comic Sans MS" charset="0"/>
              </a:rPr>
              <a:t>of spectral variation</a:t>
            </a:r>
          </a:p>
        </p:txBody>
      </p:sp>
      <p:sp>
        <p:nvSpPr>
          <p:cNvPr id="70662" name="TextBox 1"/>
          <p:cNvSpPr txBox="1">
            <a:spLocks noChangeArrowheads="1"/>
          </p:cNvSpPr>
          <p:nvPr/>
        </p:nvSpPr>
        <p:spPr bwMode="auto">
          <a:xfrm>
            <a:off x="1830388" y="379413"/>
            <a:ext cx="54848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Chotard</a:t>
            </a:r>
            <a:r>
              <a:rPr lang="en-US" sz="16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et al (A&amp;A, 2011)              </a:t>
            </a:r>
            <a:r>
              <a:rPr lang="en-US" sz="1600" b="1" dirty="0">
                <a:solidFill>
                  <a:srgbClr val="858585"/>
                </a:solidFill>
                <a:ea typeface="Times New Roman" charset="0"/>
                <a:cs typeface="Times New Roman" charset="0"/>
              </a:rPr>
              <a:t>Nearby Supernova Factory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1685925"/>
            <a:ext cx="8229600" cy="2801938"/>
          </a:xfrm>
        </p:spPr>
        <p:txBody>
          <a:bodyPr/>
          <a:lstStyle/>
          <a:p>
            <a: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  <a:t>SN Cosmology Use Case:</a:t>
            </a:r>
            <a:b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</a:br>
            <a: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  <a:t>redshift-dependent coverage of imaging lightcurves</a:t>
            </a:r>
            <a:b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</a:br>
            <a:r>
              <a:rPr lang="en-US" sz="4000" smtClean="0">
                <a:solidFill>
                  <a:srgbClr val="FFFFFF"/>
                </a:solidFill>
                <a:latin typeface="Calibri" charset="0"/>
                <a:ea typeface="Calisto MT" charset="0"/>
                <a:cs typeface="Calisto MT" charset="0"/>
              </a:rPr>
              <a:t>(aka K-corrections)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Screen shot 2012-02-14 at 9.23.27 AM.png"/>
          <p:cNvPicPr>
            <a:picLocks noChangeAspect="1"/>
          </p:cNvPicPr>
          <p:nvPr/>
        </p:nvPicPr>
        <p:blipFill>
          <a:blip r:embed="rId2"/>
          <a:srcRect t="4337" b="3253"/>
          <a:stretch>
            <a:fillRect/>
          </a:stretch>
        </p:blipFill>
        <p:spPr bwMode="auto">
          <a:xfrm>
            <a:off x="3352800" y="2338388"/>
            <a:ext cx="5045075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7"/>
          <p:cNvSpPr txBox="1">
            <a:spLocks noChangeArrowheads="1"/>
          </p:cNvSpPr>
          <p:nvPr/>
        </p:nvSpPr>
        <p:spPr bwMode="auto">
          <a:xfrm>
            <a:off x="1447800" y="304800"/>
            <a:ext cx="647700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>
                <a:solidFill>
                  <a:srgbClr val="FFFFFF"/>
                </a:solidFill>
                <a:latin typeface="Calisto MT" charset="0"/>
                <a:ea typeface="Calisto MT" charset="0"/>
                <a:cs typeface="Calisto MT" charset="0"/>
              </a:rPr>
              <a:t>SNe Ia do not all show the exact same spectral time series, so the K corrections are not identical.</a:t>
            </a:r>
          </a:p>
          <a:p>
            <a:pPr>
              <a:spcBef>
                <a:spcPct val="50000"/>
              </a:spcBef>
            </a:pPr>
            <a:r>
              <a:rPr lang="en-US" sz="2200">
                <a:solidFill>
                  <a:srgbClr val="FFFFFF"/>
                </a:solidFill>
                <a:latin typeface="Calisto MT" charset="0"/>
                <a:ea typeface="Calisto MT" charset="0"/>
                <a:cs typeface="Calisto MT" charset="0"/>
              </a:rPr>
              <a:t>Distance measurements should therefore be based on matched low- and high-redshift SNe, with matching spectral time series.</a:t>
            </a:r>
          </a:p>
        </p:txBody>
      </p:sp>
      <p:sp>
        <p:nvSpPr>
          <p:cNvPr id="72708" name="TextBox 2"/>
          <p:cNvSpPr txBox="1">
            <a:spLocks noChangeArrowheads="1"/>
          </p:cNvSpPr>
          <p:nvPr/>
        </p:nvSpPr>
        <p:spPr bwMode="auto">
          <a:xfrm>
            <a:off x="304800" y="3505200"/>
            <a:ext cx="277653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>
                <a:solidFill>
                  <a:srgbClr val="FFFFFF"/>
                </a:solidFill>
              </a:rPr>
              <a:t>Average error on K-correction</a:t>
            </a:r>
          </a:p>
          <a:p>
            <a:r>
              <a:rPr lang="en-US" sz="1400" i="1">
                <a:solidFill>
                  <a:srgbClr val="FFFFFF"/>
                </a:solidFill>
              </a:rPr>
              <a:t>using a single-parameter model for </a:t>
            </a:r>
            <a:br>
              <a:rPr lang="en-US" sz="1400" i="1">
                <a:solidFill>
                  <a:srgbClr val="FFFFFF"/>
                </a:solidFill>
              </a:rPr>
            </a:br>
            <a:r>
              <a:rPr lang="en-US" sz="1400" i="1">
                <a:solidFill>
                  <a:srgbClr val="FFFFFF"/>
                </a:solidFill>
              </a:rPr>
              <a:t>spectral time series template </a:t>
            </a:r>
          </a:p>
        </p:txBody>
      </p:sp>
      <p:sp>
        <p:nvSpPr>
          <p:cNvPr id="72709" name="TextBox 8"/>
          <p:cNvSpPr txBox="1">
            <a:spLocks noChangeArrowheads="1"/>
          </p:cNvSpPr>
          <p:nvPr/>
        </p:nvSpPr>
        <p:spPr bwMode="auto">
          <a:xfrm>
            <a:off x="304800" y="5486400"/>
            <a:ext cx="277653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i="1">
                <a:solidFill>
                  <a:srgbClr val="FFFFFF"/>
                </a:solidFill>
              </a:rPr>
              <a:t>Dispersion of K-correction</a:t>
            </a:r>
          </a:p>
          <a:p>
            <a:r>
              <a:rPr lang="en-US" sz="1400" i="1">
                <a:solidFill>
                  <a:srgbClr val="FFFFFF"/>
                </a:solidFill>
              </a:rPr>
              <a:t>using a single-parameter model for </a:t>
            </a:r>
            <a:br>
              <a:rPr lang="en-US" sz="1400" i="1">
                <a:solidFill>
                  <a:srgbClr val="FFFFFF"/>
                </a:solidFill>
              </a:rPr>
            </a:br>
            <a:r>
              <a:rPr lang="en-US" sz="1400" i="1">
                <a:solidFill>
                  <a:srgbClr val="FFFFFF"/>
                </a:solidFill>
              </a:rPr>
              <a:t>spectral time series template </a:t>
            </a:r>
          </a:p>
        </p:txBody>
      </p:sp>
      <p:sp>
        <p:nvSpPr>
          <p:cNvPr id="72710" name="TextBox 14"/>
          <p:cNvSpPr txBox="1">
            <a:spLocks noChangeArrowheads="1"/>
          </p:cNvSpPr>
          <p:nvPr/>
        </p:nvSpPr>
        <p:spPr bwMode="auto">
          <a:xfrm>
            <a:off x="5699125" y="5976938"/>
            <a:ext cx="2151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800">
                <a:solidFill>
                  <a:srgbClr val="000000"/>
                </a:solidFill>
                <a:latin typeface="Calibri" charset="0"/>
              </a:rPr>
              <a:t>Saunders (SNfactory)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SN Systematics – environment dependence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6316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SNfactory-I / PTF Data Transfer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Content Placeholder 3" descr="hpwren-2008032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8278" y="1454664"/>
            <a:ext cx="6503792" cy="4876800"/>
          </a:xfrm>
        </p:spPr>
      </p:pic>
      <p:sp>
        <p:nvSpPr>
          <p:cNvPr id="5" name="Donut 4"/>
          <p:cNvSpPr/>
          <p:nvPr/>
        </p:nvSpPr>
        <p:spPr bwMode="auto">
          <a:xfrm>
            <a:off x="3747942" y="3117991"/>
            <a:ext cx="505921" cy="516221"/>
          </a:xfrm>
          <a:prstGeom prst="donut">
            <a:avLst>
              <a:gd name="adj" fmla="val 10714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>
          <a:xfrm>
            <a:off x="466725" y="20638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Progenitor Environments</a:t>
            </a:r>
          </a:p>
        </p:txBody>
      </p:sp>
      <p:pic>
        <p:nvPicPr>
          <p:cNvPr id="74755" name="Picture 6" descr="logM11.7_SNF20080512-010_host_sdss.tif"/>
          <p:cNvPicPr>
            <a:picLocks noChangeAspect="1"/>
          </p:cNvPicPr>
          <p:nvPr/>
        </p:nvPicPr>
        <p:blipFill>
          <a:blip r:embed="rId2"/>
          <a:srcRect l="28799" t="46800" r="14400"/>
          <a:stretch>
            <a:fillRect/>
          </a:stretch>
        </p:blipFill>
        <p:spPr bwMode="auto">
          <a:xfrm>
            <a:off x="741363" y="1503363"/>
            <a:ext cx="57785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7" descr="logM11.2_SNF20070330-024_host_snifs.tif"/>
          <p:cNvPicPr>
            <a:picLocks noChangeAspect="1"/>
          </p:cNvPicPr>
          <p:nvPr/>
        </p:nvPicPr>
        <p:blipFill>
          <a:blip r:embed="rId3"/>
          <a:srcRect l="32401" t="25200" r="10800" b="21600"/>
          <a:stretch>
            <a:fillRect/>
          </a:stretch>
        </p:blipFill>
        <p:spPr bwMode="auto">
          <a:xfrm>
            <a:off x="750888" y="2051050"/>
            <a:ext cx="576262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8" descr="logM08.7_SNF20080909-030_host_sdss.tif"/>
          <p:cNvPicPr>
            <a:picLocks noChangeAspect="1"/>
          </p:cNvPicPr>
          <p:nvPr/>
        </p:nvPicPr>
        <p:blipFill>
          <a:blip r:embed="rId4"/>
          <a:srcRect l="14400" t="25200" r="28799" b="25200"/>
          <a:stretch>
            <a:fillRect/>
          </a:stretch>
        </p:blipFill>
        <p:spPr bwMode="auto">
          <a:xfrm>
            <a:off x="736600" y="3170238"/>
            <a:ext cx="5778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9" descr="logM10.2_SNF20060907-000_host_snifs.tif"/>
          <p:cNvPicPr>
            <a:picLocks noChangeAspect="1"/>
          </p:cNvPicPr>
          <p:nvPr/>
        </p:nvPicPr>
        <p:blipFill>
          <a:blip r:embed="rId5"/>
          <a:srcRect l="21600" t="25200" r="21600" b="21600"/>
          <a:stretch>
            <a:fillRect/>
          </a:stretch>
        </p:blipFill>
        <p:spPr bwMode="auto">
          <a:xfrm>
            <a:off x="741363" y="2606675"/>
            <a:ext cx="5778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1697038" y="2214563"/>
            <a:ext cx="3454400" cy="15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06563" y="2366963"/>
            <a:ext cx="3454400" cy="15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1" name="TextBox 13"/>
          <p:cNvSpPr txBox="1">
            <a:spLocks noChangeArrowheads="1"/>
          </p:cNvSpPr>
          <p:nvPr/>
        </p:nvSpPr>
        <p:spPr bwMode="auto">
          <a:xfrm>
            <a:off x="5688013" y="1620838"/>
            <a:ext cx="26352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T</a:t>
            </a:r>
            <a:r>
              <a:rPr lang="en-US" sz="1800" dirty="0" smtClean="0">
                <a:solidFill>
                  <a:srgbClr val="FFFFFF"/>
                </a:solidFill>
                <a:latin typeface="Calibri" charset="0"/>
              </a:rPr>
              <a:t>here is a </a:t>
            </a:r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step in </a:t>
            </a:r>
            <a:r>
              <a:rPr lang="en-US" sz="1800" i="1" dirty="0">
                <a:solidFill>
                  <a:srgbClr val="FFFFFF"/>
                </a:solidFill>
                <a:latin typeface="Calibri" charset="0"/>
              </a:rPr>
              <a:t>corrected</a:t>
            </a:r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 SN luminosity </a:t>
            </a:r>
            <a:r>
              <a:rPr lang="en-US" sz="1800" dirty="0" err="1">
                <a:solidFill>
                  <a:srgbClr val="FFFFFF"/>
                </a:solidFill>
                <a:latin typeface="Calibri" charset="0"/>
              </a:rPr>
              <a:t>w</a:t>
            </a:r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/ host </a:t>
            </a:r>
            <a:r>
              <a:rPr lang="en-US" sz="1800" dirty="0" smtClean="0">
                <a:solidFill>
                  <a:srgbClr val="FFFFFF"/>
                </a:solidFill>
                <a:latin typeface="Calibri" charset="0"/>
              </a:rPr>
              <a:t>mass.</a:t>
            </a:r>
          </a:p>
          <a:p>
            <a:endParaRPr lang="en-US" sz="1800" dirty="0">
              <a:solidFill>
                <a:srgbClr val="FFFFFF"/>
              </a:solidFill>
              <a:latin typeface="Calibri" charset="0"/>
            </a:endParaRPr>
          </a:p>
          <a:p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Is </a:t>
            </a:r>
            <a:r>
              <a:rPr lang="en-US" sz="1800" dirty="0" err="1">
                <a:solidFill>
                  <a:srgbClr val="FFFFFF"/>
                </a:solidFill>
                <a:latin typeface="Calibri" charset="0"/>
              </a:rPr>
              <a:t>metallicity</a:t>
            </a:r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, or age, the driver?</a:t>
            </a:r>
          </a:p>
        </p:txBody>
      </p:sp>
      <p:sp>
        <p:nvSpPr>
          <p:cNvPr id="74762" name="TextBox 14"/>
          <p:cNvSpPr txBox="1">
            <a:spLocks noChangeArrowheads="1"/>
          </p:cNvSpPr>
          <p:nvPr/>
        </p:nvSpPr>
        <p:spPr bwMode="auto">
          <a:xfrm>
            <a:off x="5151438" y="2081213"/>
            <a:ext cx="892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Kelly 2010</a:t>
            </a:r>
          </a:p>
        </p:txBody>
      </p:sp>
      <p:sp>
        <p:nvSpPr>
          <p:cNvPr id="74763" name="TextBox 15"/>
          <p:cNvSpPr txBox="1">
            <a:spLocks noChangeArrowheads="1"/>
          </p:cNvSpPr>
          <p:nvPr/>
        </p:nvSpPr>
        <p:spPr bwMode="auto">
          <a:xfrm>
            <a:off x="5140325" y="2203450"/>
            <a:ext cx="9604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SNLS 2010</a:t>
            </a:r>
          </a:p>
        </p:txBody>
      </p:sp>
      <p:sp>
        <p:nvSpPr>
          <p:cNvPr id="74764" name="TextBox 16"/>
          <p:cNvSpPr txBox="1">
            <a:spLocks noChangeArrowheads="1"/>
          </p:cNvSpPr>
          <p:nvPr/>
        </p:nvSpPr>
        <p:spPr bwMode="auto">
          <a:xfrm>
            <a:off x="466725" y="4697413"/>
            <a:ext cx="339681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Calibri" charset="0"/>
              </a:rPr>
              <a:t>SNfactory: M. Childress</a:t>
            </a:r>
            <a:r>
              <a:rPr lang="en-US" sz="1800" dirty="0" smtClean="0">
                <a:solidFill>
                  <a:srgbClr val="FFFFFF"/>
                </a:solidFill>
                <a:latin typeface="Calibri" charset="0"/>
              </a:rPr>
              <a:t> PhD thesis</a:t>
            </a:r>
            <a:endParaRPr lang="en-US" sz="18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4765" name="TextBox 17"/>
          <p:cNvSpPr txBox="1">
            <a:spLocks noChangeArrowheads="1"/>
          </p:cNvSpPr>
          <p:nvPr/>
        </p:nvSpPr>
        <p:spPr bwMode="auto">
          <a:xfrm>
            <a:off x="265113" y="5557838"/>
            <a:ext cx="453231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Other host studies:</a:t>
            </a:r>
          </a:p>
          <a:p>
            <a:pPr>
              <a:buFont typeface="Wingdings" charset="2"/>
              <a:buChar char="²"/>
            </a:pP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 Age constraint on SN Ia </a:t>
            </a:r>
            <a:r>
              <a:rPr lang="en-US" sz="1400" dirty="0" err="1">
                <a:solidFill>
                  <a:srgbClr val="FFFFFF"/>
                </a:solidFill>
                <a:latin typeface="Calibri" charset="0"/>
              </a:rPr>
              <a:t>w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/ CSM interaction (Aldering ‘06)</a:t>
            </a:r>
          </a:p>
          <a:p>
            <a:pPr>
              <a:buFont typeface="Wingdings" charset="2"/>
              <a:buChar char="²"/>
            </a:pP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 Examined Super-C SNe host properties 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(Childress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‘</a:t>
            </a:r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11)</a:t>
            </a:r>
            <a:endParaRPr lang="en-US" sz="14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4766" name="TextBox 15"/>
          <p:cNvSpPr txBox="1">
            <a:spLocks noChangeArrowheads="1"/>
          </p:cNvSpPr>
          <p:nvPr/>
        </p:nvSpPr>
        <p:spPr bwMode="auto">
          <a:xfrm>
            <a:off x="2906713" y="1676400"/>
            <a:ext cx="13081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Arial" charset="0"/>
                <a:cs typeface="Arial" charset="0"/>
              </a:rPr>
              <a:t>SNe overcorrected?</a:t>
            </a:r>
          </a:p>
        </p:txBody>
      </p:sp>
      <p:sp>
        <p:nvSpPr>
          <p:cNvPr id="74767" name="TextBox 16"/>
          <p:cNvSpPr txBox="1">
            <a:spLocks noChangeArrowheads="1"/>
          </p:cNvSpPr>
          <p:nvPr/>
        </p:nvSpPr>
        <p:spPr bwMode="auto">
          <a:xfrm>
            <a:off x="3079750" y="3255963"/>
            <a:ext cx="1384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5" tIns="45718" rIns="91435" bIns="45718">
            <a:prstTxWarp prst="textNoShape">
              <a:avLst/>
            </a:prstTxWarp>
            <a:spAutoFit/>
          </a:bodyPr>
          <a:lstStyle/>
          <a:p>
            <a:r>
              <a:rPr lang="en-US" sz="1000">
                <a:ea typeface="Arial" charset="0"/>
                <a:cs typeface="Arial" charset="0"/>
              </a:rPr>
              <a:t>SNe undercorrected?</a:t>
            </a:r>
          </a:p>
        </p:txBody>
      </p:sp>
      <p:pic>
        <p:nvPicPr>
          <p:cNvPr id="74768" name="Picture 17" descr="Screen shot 2012-09-04 at 11.10.21 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2388" y="1498600"/>
            <a:ext cx="39116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9" name="Picture 17" descr="snfactory_host_metal_vs_z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3775" y="3557588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" descr="Screen shot 2012-07-20 at 12.14.26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750" y="1708150"/>
            <a:ext cx="4429125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Box 5"/>
          <p:cNvSpPr txBox="1">
            <a:spLocks noChangeArrowheads="1"/>
          </p:cNvSpPr>
          <p:nvPr/>
        </p:nvSpPr>
        <p:spPr bwMode="auto">
          <a:xfrm>
            <a:off x="1536700" y="227013"/>
            <a:ext cx="60706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SNfactory</a:t>
            </a:r>
            <a:r>
              <a:rPr lang="en-US" sz="36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host galaxy metallicity dependencies</a:t>
            </a:r>
          </a:p>
          <a:p>
            <a:endParaRPr lang="en-US" sz="2800" i="1"/>
          </a:p>
        </p:txBody>
      </p:sp>
      <p:sp>
        <p:nvSpPr>
          <p:cNvPr id="75780" name="TextBox 15"/>
          <p:cNvSpPr txBox="1">
            <a:spLocks noChangeArrowheads="1"/>
          </p:cNvSpPr>
          <p:nvPr/>
        </p:nvSpPr>
        <p:spPr bwMode="auto">
          <a:xfrm>
            <a:off x="704850" y="5543550"/>
            <a:ext cx="7815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Metallicity might affect color, and hence standardized magnitude.</a:t>
            </a:r>
          </a:p>
          <a:p>
            <a:pPr>
              <a:buFont typeface="Arial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Metallicty might affect Ni</a:t>
            </a:r>
            <a:r>
              <a:rPr lang="en-US" sz="1800" baseline="3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56</a:t>
            </a: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production and hence standardized magnitude.</a:t>
            </a:r>
          </a:p>
        </p:txBody>
      </p:sp>
      <p:pic>
        <p:nvPicPr>
          <p:cNvPr id="8" name="Picture 7" descr="Screen shot 2012-01-30 at 9.30.2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1684338"/>
            <a:ext cx="4008438" cy="344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600700" y="3060700"/>
            <a:ext cx="2454518" cy="4462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chemeClr val="tx1">
                    <a:alpha val="15000"/>
                  </a:schemeClr>
                </a:solidFill>
                <a:latin typeface="Charlemagne Std Bold"/>
                <a:ea typeface="华文宋体"/>
                <a:cs typeface="Charlemagne Std Bold"/>
              </a:rPr>
              <a:t>PRELIMINARY</a:t>
            </a:r>
          </a:p>
        </p:txBody>
      </p:sp>
      <p:sp>
        <p:nvSpPr>
          <p:cNvPr id="75783" name="Text Box 5"/>
          <p:cNvSpPr txBox="1">
            <a:spLocks noChangeArrowheads="1"/>
          </p:cNvSpPr>
          <p:nvPr/>
        </p:nvSpPr>
        <p:spPr bwMode="auto">
          <a:xfrm>
            <a:off x="4657725" y="6456363"/>
            <a:ext cx="45608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Childress et al. 2012 (</a:t>
            </a:r>
            <a:r>
              <a:rPr lang="en-US" sz="1600" i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</a:t>
            </a:r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submitted)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8400" y="3340100"/>
            <a:ext cx="2454518" cy="4462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chemeClr val="tx1">
                    <a:alpha val="15000"/>
                  </a:schemeClr>
                </a:solidFill>
                <a:latin typeface="Charlemagne Std Bold"/>
                <a:ea typeface="华文宋体"/>
                <a:cs typeface="Charlemagne Std Bold"/>
              </a:rPr>
              <a:t>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Cosmology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 shot 2012-09-15 at 3.25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333971"/>
            <a:ext cx="7529830" cy="3345815"/>
          </a:xfrm>
          <a:prstGeom prst="rect">
            <a:avLst/>
          </a:prstGeom>
        </p:spPr>
      </p:pic>
      <p:pic>
        <p:nvPicPr>
          <p:cNvPr id="26" name="Picture 25" descr="Screen shot 2012-09-15 at 3.26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1" y="1340398"/>
            <a:ext cx="7522845" cy="3436620"/>
          </a:xfrm>
          <a:prstGeom prst="rect">
            <a:avLst/>
          </a:prstGeom>
        </p:spPr>
      </p:pic>
      <p:pic>
        <p:nvPicPr>
          <p:cNvPr id="25" name="Picture 24" descr="Screen shot 2012-09-15 at 3.27.0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1335025"/>
            <a:ext cx="7529830" cy="3436620"/>
          </a:xfrm>
          <a:prstGeom prst="rect">
            <a:avLst/>
          </a:prstGeom>
        </p:spPr>
      </p:pic>
      <p:pic>
        <p:nvPicPr>
          <p:cNvPr id="22" name="Picture 21" descr="Screen shot 2012-09-15 at 3.27.2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93" y="1331533"/>
            <a:ext cx="7536815" cy="3443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r>
              <a:rPr lang="en-US" dirty="0" smtClean="0">
                <a:solidFill>
                  <a:srgbClr val="FFFFFF"/>
                </a:solidFill>
              </a:rPr>
              <a:t> Range &amp; Cosmological Weight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7472" y="5102074"/>
            <a:ext cx="343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 Random velocity statistical error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17472" y="5471406"/>
            <a:ext cx="379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 Correlated motions systematic error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7472" y="5840738"/>
            <a:ext cx="2960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 Insensitivity to dark energy</a:t>
            </a:r>
          </a:p>
        </p:txBody>
      </p:sp>
      <p:grpSp>
        <p:nvGrpSpPr>
          <p:cNvPr id="3" name="Group 27"/>
          <p:cNvGrpSpPr/>
          <p:nvPr/>
        </p:nvGrpSpPr>
        <p:grpSpPr>
          <a:xfrm>
            <a:off x="828993" y="4244201"/>
            <a:ext cx="7535486" cy="527150"/>
            <a:chOff x="828993" y="4244201"/>
            <a:chExt cx="7535486" cy="527150"/>
          </a:xfrm>
        </p:grpSpPr>
        <p:sp>
          <p:nvSpPr>
            <p:cNvPr id="11" name="TextBox 10"/>
            <p:cNvSpPr txBox="1"/>
            <p:nvPr/>
          </p:nvSpPr>
          <p:spPr>
            <a:xfrm>
              <a:off x="828993" y="4345539"/>
              <a:ext cx="7535486" cy="4258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25554" y="4244201"/>
              <a:ext cx="4575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0.01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89612" y="4244201"/>
              <a:ext cx="4575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0.10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88420" y="4244201"/>
              <a:ext cx="4575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1.00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93368" y="4432797"/>
              <a:ext cx="8643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Redshift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07855" y="4244201"/>
              <a:ext cx="4575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0.03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05187" y="4244201"/>
              <a:ext cx="4575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0.30</a:t>
              </a: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287963" y="3082925"/>
            <a:ext cx="3151187" cy="3054350"/>
            <a:chOff x="5234277" y="3339623"/>
            <a:chExt cx="3152129" cy="3053611"/>
          </a:xfrm>
        </p:grpSpPr>
        <p:grpSp>
          <p:nvGrpSpPr>
            <p:cNvPr id="77841" name="Group 27"/>
            <p:cNvGrpSpPr>
              <a:grpSpLocks/>
            </p:cNvGrpSpPr>
            <p:nvPr/>
          </p:nvGrpSpPr>
          <p:grpSpPr bwMode="auto">
            <a:xfrm>
              <a:off x="5234277" y="3339623"/>
              <a:ext cx="3152129" cy="3053611"/>
              <a:chOff x="5986987" y="1812818"/>
              <a:chExt cx="3152129" cy="3053611"/>
            </a:xfrm>
          </p:grpSpPr>
          <p:pic>
            <p:nvPicPr>
              <p:cNvPr id="11" name="Picture 10" descr="w0-wa_2.1_blind.pdf"/>
              <p:cNvPicPr>
                <a:picLocks noChangeAspect="1"/>
              </p:cNvPicPr>
              <p:nvPr/>
            </p:nvPicPr>
            <p:blipFill>
              <a:blip r:embed="rId2"/>
              <a:srcRect l="15294" t="25455" r="9412" b="18182"/>
              <a:stretch>
                <a:fillRect/>
              </a:stretch>
            </p:blipFill>
            <p:spPr bwMode="auto">
              <a:xfrm>
                <a:off x="5986987" y="1812818"/>
                <a:ext cx="3152129" cy="3053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92100" dist="139700" dir="2700000" rotWithShape="0">
                  <a:srgbClr val="000000">
                    <a:alpha val="62999"/>
                  </a:srgbClr>
                </a:outerShdw>
              </a:effectLst>
            </p:spPr>
          </p:pic>
          <p:grpSp>
            <p:nvGrpSpPr>
              <p:cNvPr id="77844" name="Group 22"/>
              <p:cNvGrpSpPr>
                <a:grpSpLocks/>
              </p:cNvGrpSpPr>
              <p:nvPr/>
            </p:nvGrpSpPr>
            <p:grpSpPr bwMode="auto">
              <a:xfrm>
                <a:off x="6409096" y="2119320"/>
                <a:ext cx="2423583" cy="2404802"/>
                <a:chOff x="6409096" y="2119320"/>
                <a:chExt cx="2423583" cy="2404802"/>
              </a:xfrm>
            </p:grpSpPr>
            <p:cxnSp>
              <p:nvCxnSpPr>
                <p:cNvPr id="77845" name="Straight Connector 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410439" y="3320927"/>
                  <a:ext cx="2404802" cy="15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7846" name="Straight Connector 10"/>
                <p:cNvCxnSpPr>
                  <a:cxnSpLocks noChangeShapeType="1"/>
                </p:cNvCxnSpPr>
                <p:nvPr/>
              </p:nvCxnSpPr>
              <p:spPr bwMode="auto">
                <a:xfrm>
                  <a:off x="6409096" y="2718975"/>
                  <a:ext cx="2423583" cy="15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</p:cxnSp>
          </p:grpSp>
        </p:grpSp>
        <p:sp>
          <p:nvSpPr>
            <p:cNvPr id="77842" name="TextBox 30"/>
            <p:cNvSpPr txBox="1">
              <a:spLocks noChangeArrowheads="1"/>
            </p:cNvSpPr>
            <p:nvPr/>
          </p:nvSpPr>
          <p:spPr bwMode="auto">
            <a:xfrm>
              <a:off x="6854283" y="5641664"/>
              <a:ext cx="129700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i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Union 2.1</a:t>
              </a:r>
              <a:endParaRPr lang="en-US" sz="20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7827" name="TextBox 5"/>
          <p:cNvSpPr txBox="1">
            <a:spLocks noChangeArrowheads="1"/>
          </p:cNvSpPr>
          <p:nvPr/>
        </p:nvSpPr>
        <p:spPr bwMode="auto">
          <a:xfrm>
            <a:off x="1003300" y="125413"/>
            <a:ext cx="7137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SNfactory </a:t>
            </a:r>
            <a:r>
              <a:rPr lang="en-US" sz="36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Cosmology Constraints</a:t>
            </a:r>
          </a:p>
        </p:txBody>
      </p:sp>
      <p:sp>
        <p:nvSpPr>
          <p:cNvPr id="77828" name="TextBox 6"/>
          <p:cNvSpPr txBox="1">
            <a:spLocks noChangeArrowheads="1"/>
          </p:cNvSpPr>
          <p:nvPr/>
        </p:nvSpPr>
        <p:spPr bwMode="auto">
          <a:xfrm>
            <a:off x="720725" y="958850"/>
            <a:ext cx="7966075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²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Cosmological parameters using ~100 SNe Ia from existing processing</a:t>
            </a:r>
          </a:p>
          <a:p>
            <a:pPr>
              <a:spcAft>
                <a:spcPts val="600"/>
              </a:spcAft>
              <a:buFont typeface="Wingdings" charset="2"/>
              <a:buChar char="²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Standard stars scatter by 2.4% - achromatic (colors &lt; 1%)</a:t>
            </a:r>
          </a:p>
          <a:p>
            <a:pPr>
              <a:spcAft>
                <a:spcPts val="600"/>
              </a:spcAft>
              <a:buFont typeface="Wingdings" charset="2"/>
              <a:buChar char="²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Comparison to literature photometry for overlapping SNe shows bias                       	below 1.5% - except for u-band, where we think our calibration is 	the better choice</a:t>
            </a:r>
          </a:p>
          <a:p>
            <a:pPr>
              <a:spcAft>
                <a:spcPts val="600"/>
              </a:spcAft>
              <a:buFont typeface="Wingdings" charset="2"/>
              <a:buChar char="²"/>
            </a:pPr>
            <a:endParaRPr lang="en-US"/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76250" y="3081338"/>
            <a:ext cx="4503738" cy="3054350"/>
            <a:chOff x="476414" y="3339623"/>
            <a:chExt cx="4503929" cy="3054096"/>
          </a:xfrm>
        </p:grpSpPr>
        <p:pic>
          <p:nvPicPr>
            <p:cNvPr id="9" name="Picture 8" descr="Screen shot 2011-08-13 at 9.13.18 PM.png"/>
            <p:cNvPicPr>
              <a:picLocks noChangeAspect="1"/>
            </p:cNvPicPr>
            <p:nvPr/>
          </p:nvPicPr>
          <p:blipFill>
            <a:blip r:embed="rId3"/>
            <a:srcRect l="9695" t="8612" r="2585" b="3445"/>
            <a:stretch>
              <a:fillRect/>
            </a:stretch>
          </p:blipFill>
          <p:spPr>
            <a:xfrm>
              <a:off x="476414" y="3339623"/>
              <a:ext cx="4503929" cy="3054096"/>
            </a:xfrm>
            <a:prstGeom prst="rect">
              <a:avLst/>
            </a:prstGeom>
            <a:effectLst>
              <a:outerShdw blurRad="292100" dist="139700" dir="2700000">
                <a:srgbClr val="000000">
                  <a:alpha val="63000"/>
                </a:srgbClr>
              </a:outerShdw>
            </a:effectLst>
          </p:spPr>
        </p:pic>
        <p:sp>
          <p:nvSpPr>
            <p:cNvPr id="77840" name="TextBox 9"/>
            <p:cNvSpPr txBox="1">
              <a:spLocks noChangeArrowheads="1"/>
            </p:cNvSpPr>
            <p:nvPr/>
          </p:nvSpPr>
          <p:spPr bwMode="auto">
            <a:xfrm>
              <a:off x="2640411" y="4703233"/>
              <a:ext cx="2045889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SNfactory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 Mark-I, before and after standardization</a:t>
              </a: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5287963" y="3068638"/>
            <a:ext cx="3151187" cy="3054350"/>
            <a:chOff x="2082148" y="743051"/>
            <a:chExt cx="3152129" cy="3053645"/>
          </a:xfrm>
        </p:grpSpPr>
        <p:grpSp>
          <p:nvGrpSpPr>
            <p:cNvPr id="77833" name="Group 26"/>
            <p:cNvGrpSpPr>
              <a:grpSpLocks/>
            </p:cNvGrpSpPr>
            <p:nvPr/>
          </p:nvGrpSpPr>
          <p:grpSpPr bwMode="auto">
            <a:xfrm>
              <a:off x="2082148" y="743051"/>
              <a:ext cx="3152129" cy="3053645"/>
              <a:chOff x="4977135" y="3144167"/>
              <a:chExt cx="3152129" cy="3053645"/>
            </a:xfrm>
          </p:grpSpPr>
          <p:pic>
            <p:nvPicPr>
              <p:cNvPr id="77835" name="Picture 11" descr="w0-wa_2.1+snf_blind.pdf"/>
              <p:cNvPicPr>
                <a:picLocks noChangeAspect="1"/>
              </p:cNvPicPr>
              <p:nvPr/>
            </p:nvPicPr>
            <p:blipFill>
              <a:blip r:embed="rId4"/>
              <a:srcRect l="15294" t="25455" r="9412" b="18182"/>
              <a:stretch>
                <a:fillRect/>
              </a:stretch>
            </p:blipFill>
            <p:spPr bwMode="auto">
              <a:xfrm>
                <a:off x="4977135" y="3144167"/>
                <a:ext cx="3152129" cy="30536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7836" name="Group 23"/>
              <p:cNvGrpSpPr>
                <a:grpSpLocks/>
              </p:cNvGrpSpPr>
              <p:nvPr/>
            </p:nvGrpSpPr>
            <p:grpSpPr bwMode="auto">
              <a:xfrm>
                <a:off x="5394323" y="3463538"/>
                <a:ext cx="2423583" cy="2404802"/>
                <a:chOff x="6409096" y="2119320"/>
                <a:chExt cx="2423583" cy="2404802"/>
              </a:xfrm>
            </p:grpSpPr>
            <p:cxnSp>
              <p:nvCxnSpPr>
                <p:cNvPr id="77837" name="Straight Connector 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410439" y="3320927"/>
                  <a:ext cx="2404802" cy="15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7838" name="Straight Connector 10"/>
                <p:cNvCxnSpPr>
                  <a:cxnSpLocks noChangeShapeType="1"/>
                </p:cNvCxnSpPr>
                <p:nvPr/>
              </p:nvCxnSpPr>
              <p:spPr bwMode="auto">
                <a:xfrm>
                  <a:off x="6409096" y="2718975"/>
                  <a:ext cx="2423583" cy="15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</p:cxnSp>
          </p:grpSp>
        </p:grpSp>
        <p:sp>
          <p:nvSpPr>
            <p:cNvPr id="77834" name="TextBox 29"/>
            <p:cNvSpPr txBox="1">
              <a:spLocks noChangeArrowheads="1"/>
            </p:cNvSpPr>
            <p:nvPr/>
          </p:nvSpPr>
          <p:spPr bwMode="auto">
            <a:xfrm>
              <a:off x="3702286" y="2785219"/>
              <a:ext cx="122063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SNfactory</a:t>
              </a:r>
              <a:r>
                <a: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</a:p>
            <a:p>
              <a:r>
                <a:rPr lang="en-US" sz="180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Mark-I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816100" y="3898900"/>
            <a:ext cx="2454518" cy="4462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chemeClr val="tx1">
                    <a:alpha val="15000"/>
                  </a:schemeClr>
                </a:solidFill>
                <a:latin typeface="Charlemagne Std Bold"/>
                <a:ea typeface="华文宋体"/>
                <a:cs typeface="Charlemagne Std Bold"/>
              </a:rPr>
              <a:t>PRELIMINARY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02300" y="3949700"/>
            <a:ext cx="2454518" cy="4462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300" dirty="0">
                <a:solidFill>
                  <a:schemeClr val="tx1">
                    <a:alpha val="15000"/>
                  </a:schemeClr>
                </a:solidFill>
                <a:latin typeface="Charlemagne Std Bold"/>
                <a:ea typeface="华文宋体"/>
                <a:cs typeface="Charlemagne Std Bold"/>
              </a:rPr>
              <a:t>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749300" y="1612900"/>
            <a:ext cx="7721600" cy="46863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47" name="Picture 10" descr="Screen shot 2012-08-12 at 10.46.06 PM.png"/>
          <p:cNvPicPr>
            <a:picLocks noChangeAspect="1"/>
          </p:cNvPicPr>
          <p:nvPr/>
        </p:nvPicPr>
        <p:blipFill>
          <a:blip r:embed="rId3"/>
          <a:srcRect b="27615"/>
          <a:stretch>
            <a:fillRect/>
          </a:stretch>
        </p:blipFill>
        <p:spPr bwMode="auto">
          <a:xfrm>
            <a:off x="771525" y="1711325"/>
            <a:ext cx="38131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9" descr="Screen shot 2012-08-12 at 10.46.21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6913" y="1619250"/>
            <a:ext cx="39751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2295525" y="393700"/>
            <a:ext cx="4552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Calisto MT" charset="0"/>
                <a:ea typeface="Calisto MT" charset="0"/>
                <a:cs typeface="Calisto MT" charset="0"/>
              </a:rPr>
              <a:t>The Optimistic Future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ChangeArrowheads="1"/>
          </p:cNvSpPr>
          <p:nvPr/>
        </p:nvSpPr>
        <p:spPr bwMode="auto">
          <a:xfrm>
            <a:off x="1104900" y="2057400"/>
            <a:ext cx="6731000" cy="42418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795" name="Picture 7" descr="Screen shot 2012-02-13 at 5.19.02 PM.png"/>
          <p:cNvPicPr>
            <a:picLocks noChangeAspect="1"/>
          </p:cNvPicPr>
          <p:nvPr/>
        </p:nvPicPr>
        <p:blipFill>
          <a:blip r:embed="rId3"/>
          <a:srcRect l="8952" t="23592" r="3751" b="5437"/>
          <a:stretch>
            <a:fillRect/>
          </a:stretch>
        </p:blipFill>
        <p:spPr bwMode="auto">
          <a:xfrm>
            <a:off x="1638300" y="990600"/>
            <a:ext cx="57531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Screen shot 2012-02-13 at 4.20.10 PM.png"/>
          <p:cNvPicPr>
            <a:picLocks noChangeAspect="1"/>
          </p:cNvPicPr>
          <p:nvPr/>
        </p:nvPicPr>
        <p:blipFill>
          <a:blip r:embed="rId4"/>
          <a:srcRect l="13992" r="75578" b="27827"/>
          <a:stretch>
            <a:fillRect/>
          </a:stretch>
        </p:blipFill>
        <p:spPr bwMode="auto">
          <a:xfrm>
            <a:off x="7315200" y="990600"/>
            <a:ext cx="52387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4368800" y="3663950"/>
            <a:ext cx="3898900" cy="585788"/>
          </a:xfrm>
          <a:custGeom>
            <a:avLst/>
            <a:gdLst>
              <a:gd name="connsiteX0" fmla="*/ 0 w 3898900"/>
              <a:gd name="connsiteY0" fmla="*/ 0 h 585419"/>
              <a:gd name="connsiteX1" fmla="*/ 336550 w 3898900"/>
              <a:gd name="connsiteY1" fmla="*/ 260350 h 585419"/>
              <a:gd name="connsiteX2" fmla="*/ 641350 w 3898900"/>
              <a:gd name="connsiteY2" fmla="*/ 406400 h 585419"/>
              <a:gd name="connsiteX3" fmla="*/ 971550 w 3898900"/>
              <a:gd name="connsiteY3" fmla="*/ 488950 h 585419"/>
              <a:gd name="connsiteX4" fmla="*/ 1308100 w 3898900"/>
              <a:gd name="connsiteY4" fmla="*/ 546100 h 585419"/>
              <a:gd name="connsiteX5" fmla="*/ 1638300 w 3898900"/>
              <a:gd name="connsiteY5" fmla="*/ 584200 h 585419"/>
              <a:gd name="connsiteX6" fmla="*/ 1955800 w 3898900"/>
              <a:gd name="connsiteY6" fmla="*/ 571500 h 585419"/>
              <a:gd name="connsiteX7" fmla="*/ 2292350 w 3898900"/>
              <a:gd name="connsiteY7" fmla="*/ 527050 h 585419"/>
              <a:gd name="connsiteX8" fmla="*/ 2609850 w 3898900"/>
              <a:gd name="connsiteY8" fmla="*/ 514350 h 585419"/>
              <a:gd name="connsiteX9" fmla="*/ 2933700 w 3898900"/>
              <a:gd name="connsiteY9" fmla="*/ 469900 h 585419"/>
              <a:gd name="connsiteX10" fmla="*/ 3276600 w 3898900"/>
              <a:gd name="connsiteY10" fmla="*/ 393700 h 585419"/>
              <a:gd name="connsiteX11" fmla="*/ 3600450 w 3898900"/>
              <a:gd name="connsiteY11" fmla="*/ 279400 h 585419"/>
              <a:gd name="connsiteX12" fmla="*/ 3898900 w 3898900"/>
              <a:gd name="connsiteY12" fmla="*/ 0 h 5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98900" h="585419">
                <a:moveTo>
                  <a:pt x="0" y="0"/>
                </a:moveTo>
                <a:cubicBezTo>
                  <a:pt x="114829" y="96308"/>
                  <a:pt x="229658" y="192617"/>
                  <a:pt x="336550" y="260350"/>
                </a:cubicBezTo>
                <a:cubicBezTo>
                  <a:pt x="443442" y="328083"/>
                  <a:pt x="535517" y="368300"/>
                  <a:pt x="641350" y="406400"/>
                </a:cubicBezTo>
                <a:cubicBezTo>
                  <a:pt x="747183" y="444500"/>
                  <a:pt x="860425" y="465667"/>
                  <a:pt x="971550" y="488950"/>
                </a:cubicBezTo>
                <a:cubicBezTo>
                  <a:pt x="1082675" y="512233"/>
                  <a:pt x="1196975" y="530225"/>
                  <a:pt x="1308100" y="546100"/>
                </a:cubicBezTo>
                <a:cubicBezTo>
                  <a:pt x="1419225" y="561975"/>
                  <a:pt x="1530350" y="579967"/>
                  <a:pt x="1638300" y="584200"/>
                </a:cubicBezTo>
                <a:cubicBezTo>
                  <a:pt x="1746250" y="588433"/>
                  <a:pt x="1846792" y="581025"/>
                  <a:pt x="1955800" y="571500"/>
                </a:cubicBezTo>
                <a:cubicBezTo>
                  <a:pt x="2064808" y="561975"/>
                  <a:pt x="2183342" y="536575"/>
                  <a:pt x="2292350" y="527050"/>
                </a:cubicBezTo>
                <a:cubicBezTo>
                  <a:pt x="2401358" y="517525"/>
                  <a:pt x="2502958" y="523875"/>
                  <a:pt x="2609850" y="514350"/>
                </a:cubicBezTo>
                <a:cubicBezTo>
                  <a:pt x="2716742" y="504825"/>
                  <a:pt x="2822575" y="490008"/>
                  <a:pt x="2933700" y="469900"/>
                </a:cubicBezTo>
                <a:cubicBezTo>
                  <a:pt x="3044825" y="449792"/>
                  <a:pt x="3165475" y="425450"/>
                  <a:pt x="3276600" y="393700"/>
                </a:cubicBezTo>
                <a:cubicBezTo>
                  <a:pt x="3387725" y="361950"/>
                  <a:pt x="3496733" y="345017"/>
                  <a:pt x="3600450" y="279400"/>
                </a:cubicBezTo>
                <a:cubicBezTo>
                  <a:pt x="3704167" y="213783"/>
                  <a:pt x="3898900" y="0"/>
                  <a:pt x="389890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noFill/>
            </a:endParaRPr>
          </a:p>
        </p:txBody>
      </p:sp>
      <p:pic>
        <p:nvPicPr>
          <p:cNvPr id="33798" name="Picture 8" descr="Screen shot 2012-02-13 at 5.47.20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4843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9" descr="Screen shot 2012-02-13 at 5.19.02 PM.png"/>
          <p:cNvPicPr>
            <a:picLocks noChangeAspect="1"/>
          </p:cNvPicPr>
          <p:nvPr/>
        </p:nvPicPr>
        <p:blipFill>
          <a:blip r:embed="rId3"/>
          <a:srcRect l="3174" t="21718" r="91199" b="30286"/>
          <a:stretch>
            <a:fillRect/>
          </a:stretch>
        </p:blipFill>
        <p:spPr bwMode="auto">
          <a:xfrm>
            <a:off x="1104900" y="2057400"/>
            <a:ext cx="5715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0" descr="Screen shot 2012-02-13 at 4.20.10 PM.png"/>
          <p:cNvPicPr>
            <a:picLocks noChangeAspect="1"/>
          </p:cNvPicPr>
          <p:nvPr/>
        </p:nvPicPr>
        <p:blipFill>
          <a:blip r:embed="rId4"/>
          <a:srcRect l="6670" t="23392" r="85754" b="54417"/>
          <a:stretch>
            <a:fillRect/>
          </a:stretch>
        </p:blipFill>
        <p:spPr bwMode="auto">
          <a:xfrm>
            <a:off x="6870700" y="1079500"/>
            <a:ext cx="3810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315200" y="3048000"/>
            <a:ext cx="533400" cy="381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802" name="TextBox 3"/>
          <p:cNvSpPr txBox="1">
            <a:spLocks noChangeArrowheads="1"/>
          </p:cNvSpPr>
          <p:nvPr/>
        </p:nvSpPr>
        <p:spPr bwMode="auto">
          <a:xfrm>
            <a:off x="7896225" y="3200400"/>
            <a:ext cx="1209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WFIRST BAO</a:t>
            </a:r>
            <a:br>
              <a:rPr lang="en-US" sz="1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(optimistic)</a:t>
            </a:r>
          </a:p>
        </p:txBody>
      </p:sp>
      <p:sp>
        <p:nvSpPr>
          <p:cNvPr id="33803" name="TextBox 12"/>
          <p:cNvSpPr txBox="1">
            <a:spLocks noChangeArrowheads="1"/>
          </p:cNvSpPr>
          <p:nvPr/>
        </p:nvSpPr>
        <p:spPr bwMode="auto">
          <a:xfrm>
            <a:off x="2295525" y="393700"/>
            <a:ext cx="4552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FFFF"/>
                </a:solidFill>
                <a:latin typeface="Calisto MT" charset="0"/>
                <a:ea typeface="Calisto MT" charset="0"/>
                <a:cs typeface="Calisto MT" charset="0"/>
              </a:rPr>
              <a:t>The Optimistic Future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Rosetta Stone SNe</a:t>
            </a:r>
            <a:endParaRPr lang="en-US" dirty="0" smtClean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31403"/>
            <a:ext cx="8229600" cy="108108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a typeface="Geneva" charset="0"/>
                <a:cs typeface="Geneva" charset="0"/>
              </a:rPr>
              <a:t>SN2011fe</a:t>
            </a:r>
            <a:endParaRPr lang="en-US" sz="4000" dirty="0" smtClean="0">
              <a:solidFill>
                <a:srgbClr val="FFFFFF"/>
              </a:solidFill>
              <a:ea typeface="Geneva" charset="0"/>
              <a:cs typeface="Geneva" charset="0"/>
            </a:endParaRPr>
          </a:p>
        </p:txBody>
      </p:sp>
      <p:pic>
        <p:nvPicPr>
          <p:cNvPr id="9" name="Picture 8" descr="Screen shot 2012-01-04 at 8.33.4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482" y="1225892"/>
            <a:ext cx="3489679" cy="2030555"/>
          </a:xfrm>
          <a:prstGeom prst="rect">
            <a:avLst/>
          </a:prstGeom>
        </p:spPr>
      </p:pic>
      <p:pic>
        <p:nvPicPr>
          <p:cNvPr id="10" name="PTF11kly_TE.avi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7077" y="1593270"/>
            <a:ext cx="4305735" cy="32541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41455" y="3371276"/>
            <a:ext cx="3883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Calibri"/>
                <a:cs typeface="Calibri"/>
              </a:rPr>
              <a:t>Roepke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 et al 2012 (</a:t>
            </a: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SNfactory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211" y="4932170"/>
            <a:ext cx="321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Pereira et al (</a:t>
            </a:r>
            <a:r>
              <a:rPr lang="en-US" i="1" dirty="0" smtClean="0">
                <a:solidFill>
                  <a:srgbClr val="FFFFFF"/>
                </a:solidFill>
                <a:latin typeface="Calibri"/>
                <a:cs typeface="Calibri"/>
              </a:rPr>
              <a:t>SNfactory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4" name="Picture 13" descr="Screen shot 2012-10-25 at 10.55.0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825" y="3974554"/>
            <a:ext cx="3675508" cy="2630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rPr>
              <a:t>A Super-Chandrasekhar SN Ia</a:t>
            </a:r>
          </a:p>
        </p:txBody>
      </p:sp>
      <p:pic>
        <p:nvPicPr>
          <p:cNvPr id="48131" name="Picture 4" descr="vsi.eps"/>
          <p:cNvPicPr>
            <a:picLocks noChangeAspect="1"/>
          </p:cNvPicPr>
          <p:nvPr/>
        </p:nvPicPr>
        <p:blipFill>
          <a:blip r:embed="rId2"/>
          <a:srcRect t="24545"/>
          <a:stretch>
            <a:fillRect/>
          </a:stretch>
        </p:blipFill>
        <p:spPr bwMode="auto">
          <a:xfrm>
            <a:off x="2763838" y="4595813"/>
            <a:ext cx="19208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6" descr="2007if-spectra-binned2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35363"/>
            <a:ext cx="22637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cont_env.eps"/>
          <p:cNvPicPr>
            <a:picLocks noChangeAspect="1"/>
          </p:cNvPicPr>
          <p:nvPr/>
        </p:nvPicPr>
        <p:blipFill>
          <a:blip r:embed="rId4"/>
          <a:srcRect r="52060"/>
          <a:stretch>
            <a:fillRect/>
          </a:stretch>
        </p:blipFill>
        <p:spPr bwMode="auto">
          <a:xfrm>
            <a:off x="4784725" y="1422400"/>
            <a:ext cx="197961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8"/>
          <p:cNvSpPr txBox="1">
            <a:spLocks noChangeArrowheads="1"/>
          </p:cNvSpPr>
          <p:nvPr/>
        </p:nvSpPr>
        <p:spPr bwMode="auto">
          <a:xfrm>
            <a:off x="457200" y="1625600"/>
            <a:ext cx="4064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SNF20070825-001/SN2007if 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Most luminous SN Ia ever: M</a:t>
            </a:r>
            <a:r>
              <a:rPr lang="en-US" sz="1600" baseline="-250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V</a:t>
            </a:r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= -20.4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First total mass measurement clearly  	beyond Chandrasekhar limit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First Super-C with age and 	metallicity determination</a:t>
            </a:r>
          </a:p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8135" name="TextBox 9"/>
          <p:cNvSpPr txBox="1">
            <a:spLocks noChangeArrowheads="1"/>
          </p:cNvSpPr>
          <p:nvPr/>
        </p:nvSpPr>
        <p:spPr bwMode="auto">
          <a:xfrm>
            <a:off x="2873375" y="3721100"/>
            <a:ext cx="20272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Slow, unchanging photospheric velocity</a:t>
            </a:r>
          </a:p>
        </p:txBody>
      </p:sp>
      <p:cxnSp>
        <p:nvCxnSpPr>
          <p:cNvPr id="12" name="Straight Arrow Connector 11"/>
          <p:cNvCxnSpPr>
            <a:stCxn id="48135" idx="1"/>
          </p:cNvCxnSpPr>
          <p:nvPr/>
        </p:nvCxnSpPr>
        <p:spPr>
          <a:xfrm rot="10800000" flipV="1">
            <a:off x="1981200" y="4137025"/>
            <a:ext cx="892175" cy="3190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3431382" y="5118894"/>
            <a:ext cx="919162" cy="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38" name="TextBox 18"/>
          <p:cNvSpPr txBox="1">
            <a:spLocks noChangeArrowheads="1"/>
          </p:cNvSpPr>
          <p:nvPr/>
        </p:nvSpPr>
        <p:spPr bwMode="auto">
          <a:xfrm>
            <a:off x="5578475" y="4384675"/>
            <a:ext cx="3095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M</a:t>
            </a:r>
            <a:r>
              <a:rPr lang="en-US" sz="1800" baseline="-250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tot</a:t>
            </a:r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&gt; 2.05 M</a:t>
            </a:r>
            <a:r>
              <a:rPr lang="en-US" sz="1800" baseline="-250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sun</a:t>
            </a:r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  99% CL</a:t>
            </a:r>
          </a:p>
          <a:p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whereas Chandrasekhar mass is 1.4 M</a:t>
            </a:r>
            <a:r>
              <a:rPr lang="en-US" sz="1800" baseline="-250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sun</a:t>
            </a:r>
          </a:p>
        </p:txBody>
      </p:sp>
      <p:sp>
        <p:nvSpPr>
          <p:cNvPr id="48139" name="TextBox 21"/>
          <p:cNvSpPr txBox="1">
            <a:spLocks noChangeArrowheads="1"/>
          </p:cNvSpPr>
          <p:nvPr/>
        </p:nvSpPr>
        <p:spPr bwMode="auto">
          <a:xfrm>
            <a:off x="5011738" y="5857875"/>
            <a:ext cx="3959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Scalzo </a:t>
            </a:r>
            <a:r>
              <a:rPr lang="en-US" sz="1800" i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et al.</a:t>
            </a:r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, 2010 (</a:t>
            </a:r>
            <a:r>
              <a:rPr lang="en-US" sz="1800" i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</a:t>
            </a:r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)</a:t>
            </a:r>
          </a:p>
          <a:p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Childress </a:t>
            </a:r>
            <a:r>
              <a:rPr lang="en-US" sz="1800" i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et al</a:t>
            </a:r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, 2011 (</a:t>
            </a:r>
            <a:r>
              <a:rPr lang="en-US" sz="1800" i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</a:t>
            </a:r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)</a:t>
            </a:r>
            <a:endParaRPr lang="en-US" sz="1800" i="1">
              <a:solidFill>
                <a:srgbClr val="FFFFFF"/>
              </a:solidFill>
              <a:latin typeface="Geneva" charset="0"/>
              <a:ea typeface="Geneva" charset="0"/>
              <a:cs typeface="Geneva" charset="0"/>
            </a:endParaRPr>
          </a:p>
        </p:txBody>
      </p:sp>
      <p:pic>
        <p:nvPicPr>
          <p:cNvPr id="48140" name="Picture 12" descr="Screen shot 2011-04-14 at 3.26.41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9750" y="1431925"/>
            <a:ext cx="18351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Picture 14" descr="Screen shot 2011-04-14 at 3.29.04 A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8163" y="2870200"/>
            <a:ext cx="18399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/Users/alg/Talks/110425.scitheather/Final/Slide23Twinkle_v2_5Xfaster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79" fill="hold"/>
                                        <p:tgtEl>
                                          <p:spTgt spid="4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Calibri"/>
                <a:ea typeface="Geneva" charset="0"/>
                <a:cs typeface="Calibri"/>
              </a:rPr>
              <a:t>More Super-Chandrasekhar SNe Ia</a:t>
            </a:r>
          </a:p>
        </p:txBody>
      </p:sp>
      <p:sp>
        <p:nvSpPr>
          <p:cNvPr id="25603" name="TextBox 21"/>
          <p:cNvSpPr txBox="1">
            <a:spLocks noChangeArrowheads="1"/>
          </p:cNvSpPr>
          <p:nvPr/>
        </p:nvSpPr>
        <p:spPr bwMode="auto">
          <a:xfrm>
            <a:off x="5408613" y="6424613"/>
            <a:ext cx="3697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Scalzo </a:t>
            </a:r>
            <a:r>
              <a:rPr lang="en-US" sz="1800" i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et al.</a:t>
            </a:r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, 2012 (</a:t>
            </a:r>
            <a:r>
              <a:rPr lang="en-US" sz="1800" i="1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</a:t>
            </a:r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)</a:t>
            </a:r>
          </a:p>
        </p:txBody>
      </p:sp>
      <p:pic>
        <p:nvPicPr>
          <p:cNvPr id="25604" name="Picture 12" descr="Screen shot 2012-07-19 at 8.36.26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1231900"/>
            <a:ext cx="2182812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4" descr="Screen shot 2012-07-19 at 8.39.0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3413" y="2387600"/>
            <a:ext cx="258762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5" descr="Screen shot 2012-07-19 at 8.40.45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1575" y="3797300"/>
            <a:ext cx="252412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6" descr="Screen shot 2012-07-19 at 8.41.56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3000" y="1416050"/>
            <a:ext cx="2560638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Box 17"/>
          <p:cNvSpPr txBox="1">
            <a:spLocks noChangeArrowheads="1"/>
          </p:cNvSpPr>
          <p:nvPr/>
        </p:nvSpPr>
        <p:spPr bwMode="auto">
          <a:xfrm>
            <a:off x="368300" y="5067300"/>
            <a:ext cx="43783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5 new candidates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3 definitely SC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2 probably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 New 91T-like fraction: 2.3 </a:t>
            </a:r>
            <a:r>
              <a:rPr lang="en-US" baseline="30000" dirty="0">
                <a:solidFill>
                  <a:srgbClr val="FFFFFF"/>
                </a:solidFill>
                <a:latin typeface="Calibri"/>
                <a:cs typeface="Calibri"/>
              </a:rPr>
              <a:t>+1.2 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</a:p>
        </p:txBody>
      </p:sp>
      <p:sp>
        <p:nvSpPr>
          <p:cNvPr id="25609" name="TextBox 18"/>
          <p:cNvSpPr txBox="1">
            <a:spLocks noChangeArrowheads="1"/>
          </p:cNvSpPr>
          <p:nvPr/>
        </p:nvSpPr>
        <p:spPr bwMode="auto">
          <a:xfrm>
            <a:off x="3740588" y="6291985"/>
            <a:ext cx="561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aseline="30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baseline="-25000" dirty="0">
                <a:solidFill>
                  <a:srgbClr val="FFFFFF"/>
                </a:solidFill>
                <a:latin typeface="Calibri"/>
                <a:cs typeface="Calibri"/>
              </a:rPr>
              <a:t>-0.6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88900"/>
            <a:ext cx="8204200" cy="1143000"/>
          </a:xfrm>
        </p:spPr>
        <p:txBody>
          <a:bodyPr/>
          <a:lstStyle/>
          <a:p>
            <a:r>
              <a:rPr lang="en-US" sz="320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Unburned Carbon Discovery </a:t>
            </a:r>
            <a:r>
              <a:rPr lang="en-US" sz="3600" smtClean="0">
                <a:solidFill>
                  <a:srgbClr val="FFFFFF"/>
                </a:solidFill>
                <a:latin typeface="Helvetica" charset="0"/>
              </a:rPr>
              <a:t/>
            </a:r>
            <a:br>
              <a:rPr lang="en-US" sz="3600" smtClean="0">
                <a:solidFill>
                  <a:srgbClr val="FFFFFF"/>
                </a:solidFill>
                <a:latin typeface="Helvetica" charset="0"/>
              </a:rPr>
            </a:br>
            <a:r>
              <a:rPr lang="en-US" sz="180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Constrains Explosion Mechanism</a:t>
            </a:r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255588" y="5956300"/>
            <a:ext cx="4075112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6084" name="Picture 3" descr="06D.wmf                                                        000E8D00 harddrive                      C12DA280: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5902" b="-8034"/>
              <a:stretch>
                <a:fillRect/>
              </a:stretch>
            </p:blipFill>
          </mc:Choice>
          <mc:Fallback>
            <p:blipFill>
              <a:blip r:embed="rId3"/>
              <a:srcRect r="5902" b="-8034"/>
              <a:stretch>
                <a:fillRect/>
              </a:stretch>
            </p:blipFill>
          </mc:Fallback>
        </mc:AlternateContent>
        <p:spPr bwMode="auto">
          <a:xfrm>
            <a:off x="254000" y="2933700"/>
            <a:ext cx="4081463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238125" y="1727200"/>
            <a:ext cx="48037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SNfactory spectrum of SN2006D shows first clear evidence for unburned material - Carbon at photospheric velocity. </a:t>
            </a: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1279525" y="6373813"/>
            <a:ext cx="2146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Thomas et al. 2007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/>
          <a:srcRect r="48000"/>
          <a:stretch>
            <a:fillRect/>
          </a:stretch>
        </p:blipFill>
        <p:spPr bwMode="auto">
          <a:xfrm>
            <a:off x="5445125" y="1689100"/>
            <a:ext cx="2838450" cy="477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1244600"/>
            <a:ext cx="48133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8775" y="3746500"/>
            <a:ext cx="3273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5254625" y="1574800"/>
            <a:ext cx="381317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Carbon seen in 22</a:t>
            </a:r>
            <a:r>
              <a:rPr lang="en-US" sz="1800" baseline="3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+10 </a:t>
            </a: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% of cases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Present </a:t>
            </a:r>
            <a:r>
              <a:rPr lang="en-US" sz="1800" u="sng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early</a:t>
            </a: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 then fades (dilution)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u="sng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Symmetry</a:t>
            </a: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more likely than blobs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18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Low stretch </a:t>
            </a: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8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Blue</a:t>
            </a: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7378700" y="1676400"/>
            <a:ext cx="698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aseline="-25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-6</a:t>
            </a: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5562600" y="6375400"/>
            <a:ext cx="3375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Thomas et al, 2011 (</a:t>
            </a:r>
            <a:r>
              <a:rPr lang="en-US" sz="1800" i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SNfactory</a:t>
            </a:r>
            <a:r>
              <a:rPr lang="en-US" sz="1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23559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88900"/>
            <a:ext cx="8204200" cy="1143000"/>
          </a:xfrm>
        </p:spPr>
        <p:txBody>
          <a:bodyPr/>
          <a:lstStyle/>
          <a:p>
            <a:r>
              <a:rPr lang="en-US" sz="320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New Unburned Carbon Discoveries </a:t>
            </a:r>
            <a:r>
              <a:rPr lang="en-US" sz="3600" smtClean="0">
                <a:solidFill>
                  <a:srgbClr val="FFFFFF"/>
                </a:solidFill>
                <a:latin typeface="Helvetica" charset="0"/>
              </a:rPr>
              <a:t/>
            </a:r>
            <a:br>
              <a:rPr lang="en-US" sz="3600" smtClean="0">
                <a:solidFill>
                  <a:srgbClr val="FFFFFF"/>
                </a:solidFill>
                <a:latin typeface="Helvetica" charset="0"/>
              </a:rPr>
            </a:br>
            <a:r>
              <a:rPr lang="en-US" sz="1800" smtClean="0">
                <a:solidFill>
                  <a:srgbClr val="FFFFFF"/>
                </a:solidFill>
                <a:latin typeface="Geneva" charset="0"/>
                <a:ea typeface="Geneva" charset="0"/>
                <a:cs typeface="Geneva" charset="0"/>
              </a:rPr>
              <a:t>Constrains Explosion Mechanism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MG_0085.JPG                                                   00053BF3 harddrive                      C12DA280:"/>
          <p:cNvPicPr>
            <a:picLocks noChangeArrowheads="1"/>
          </p:cNvPicPr>
          <p:nvPr/>
        </p:nvPicPr>
        <p:blipFill>
          <a:blip r:embed="rId2"/>
          <a:srcRect b="18591"/>
          <a:stretch>
            <a:fillRect/>
          </a:stretch>
        </p:blipFill>
        <p:spPr bwMode="auto">
          <a:xfrm>
            <a:off x="3175" y="-26988"/>
            <a:ext cx="9140825" cy="6884988"/>
          </a:xfrm>
          <a:prstGeom prst="rect">
            <a:avLst/>
          </a:prstGeom>
          <a:noFill/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489627" y="2907100"/>
            <a:ext cx="7772400" cy="6858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Geneva" pitchFamily="1" charset="0"/>
              </a:rPr>
              <a:t>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/Users/alg/Talks/120621.doe_review/PTF11kly_TE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5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13834" y="1135687"/>
            <a:ext cx="6662335" cy="52206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5416485" y="1280231"/>
            <a:ext cx="1827510" cy="459436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1517764" y="1280230"/>
            <a:ext cx="1693286" cy="45943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3376247" y="1280231"/>
            <a:ext cx="1827510" cy="45943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22500" y="1526968"/>
            <a:ext cx="1496359" cy="6297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6325" y="1652829"/>
            <a:ext cx="81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Search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72637" y="2632915"/>
            <a:ext cx="1404188" cy="578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6152" y="2717863"/>
            <a:ext cx="104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Selection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72637" y="3621588"/>
            <a:ext cx="1404188" cy="578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4852" y="3727184"/>
            <a:ext cx="120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Scheduling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2" name="Shape 11"/>
          <p:cNvCxnSpPr>
            <a:stCxn id="5" idx="2"/>
            <a:endCxn id="7" idx="0"/>
          </p:cNvCxnSpPr>
          <p:nvPr/>
        </p:nvCxnSpPr>
        <p:spPr>
          <a:xfrm rot="16200000" flipH="1">
            <a:off x="2134627" y="2392810"/>
            <a:ext cx="476157" cy="4051"/>
          </a:xfrm>
          <a:prstGeom prst="bentConnector3">
            <a:avLst>
              <a:gd name="adj1" fmla="val 50000"/>
            </a:avLst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2"/>
            <a:endCxn id="10" idx="0"/>
          </p:cNvCxnSpPr>
          <p:nvPr/>
        </p:nvCxnSpPr>
        <p:spPr>
          <a:xfrm rot="5400000">
            <a:off x="2169479" y="3416335"/>
            <a:ext cx="410505" cy="1588"/>
          </a:xfrm>
          <a:prstGeom prst="line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1" name="Group 24"/>
          <p:cNvGrpSpPr/>
          <p:nvPr/>
        </p:nvGrpSpPr>
        <p:grpSpPr>
          <a:xfrm>
            <a:off x="3581048" y="1521796"/>
            <a:ext cx="1404188" cy="584776"/>
            <a:chOff x="3410898" y="1521796"/>
            <a:chExt cx="1404188" cy="584776"/>
          </a:xfrm>
        </p:grpSpPr>
        <p:sp>
          <p:nvSpPr>
            <p:cNvPr id="16" name="Rounded Rectangle 15"/>
            <p:cNvSpPr/>
            <p:nvPr/>
          </p:nvSpPr>
          <p:spPr>
            <a:xfrm>
              <a:off x="3410898" y="1528015"/>
              <a:ext cx="1404188" cy="57816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58105" y="1521796"/>
              <a:ext cx="130977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US0: Daytime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Calibration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23"/>
          <p:cNvGrpSpPr/>
          <p:nvPr/>
        </p:nvGrpSpPr>
        <p:grpSpPr>
          <a:xfrm>
            <a:off x="3581048" y="2665329"/>
            <a:ext cx="1404188" cy="595505"/>
            <a:chOff x="3410898" y="2500145"/>
            <a:chExt cx="1404188" cy="595505"/>
          </a:xfrm>
        </p:grpSpPr>
        <p:sp>
          <p:nvSpPr>
            <p:cNvPr id="18" name="Rounded Rectangle 17"/>
            <p:cNvSpPr/>
            <p:nvPr/>
          </p:nvSpPr>
          <p:spPr>
            <a:xfrm>
              <a:off x="3410898" y="2517482"/>
              <a:ext cx="1404188" cy="57816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81349" y="2500145"/>
              <a:ext cx="126328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US0: Evening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Setup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22"/>
          <p:cNvGrpSpPr/>
          <p:nvPr/>
        </p:nvGrpSpPr>
        <p:grpSpPr>
          <a:xfrm>
            <a:off x="3581048" y="3813804"/>
            <a:ext cx="1404188" cy="596163"/>
            <a:chOff x="3441449" y="3431816"/>
            <a:chExt cx="1404188" cy="596163"/>
          </a:xfrm>
        </p:grpSpPr>
        <p:sp>
          <p:nvSpPr>
            <p:cNvPr id="21" name="Rounded Rectangle 20"/>
            <p:cNvSpPr/>
            <p:nvPr/>
          </p:nvSpPr>
          <p:spPr>
            <a:xfrm>
              <a:off x="3441449" y="3449811"/>
              <a:ext cx="1404188" cy="57816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09821" y="3431816"/>
              <a:ext cx="125256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FR1+2: Night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Operations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629623" y="4976361"/>
            <a:ext cx="1404188" cy="578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4003764" y="2385950"/>
            <a:ext cx="558757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002175" y="3539419"/>
            <a:ext cx="558757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hape 33"/>
          <p:cNvCxnSpPr/>
          <p:nvPr/>
        </p:nvCxnSpPr>
        <p:spPr>
          <a:xfrm flipV="1">
            <a:off x="3076825" y="3568700"/>
            <a:ext cx="1203075" cy="354672"/>
          </a:xfrm>
          <a:prstGeom prst="bentConnector3">
            <a:avLst>
              <a:gd name="adj1" fmla="val 33110"/>
            </a:avLst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hape 35"/>
          <p:cNvCxnSpPr>
            <a:endCxn id="10" idx="1"/>
          </p:cNvCxnSpPr>
          <p:nvPr/>
        </p:nvCxnSpPr>
        <p:spPr>
          <a:xfrm rot="5400000" flipH="1" flipV="1">
            <a:off x="935643" y="4541153"/>
            <a:ext cx="1367475" cy="106514"/>
          </a:xfrm>
          <a:prstGeom prst="bentConnector2">
            <a:avLst/>
          </a:prstGeom>
          <a:ln w="25400" cap="flat" cmpd="sng" algn="ctr">
            <a:solidFill>
              <a:srgbClr val="77933C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36"/>
          <p:cNvGrpSpPr/>
          <p:nvPr/>
        </p:nvGrpSpPr>
        <p:grpSpPr>
          <a:xfrm>
            <a:off x="5628146" y="4380198"/>
            <a:ext cx="1404188" cy="578168"/>
            <a:chOff x="3441449" y="3449811"/>
            <a:chExt cx="1404188" cy="578168"/>
          </a:xfrm>
        </p:grpSpPr>
        <p:sp>
          <p:nvSpPr>
            <p:cNvPr id="38" name="Rounded Rectangle 37"/>
            <p:cNvSpPr/>
            <p:nvPr/>
          </p:nvSpPr>
          <p:spPr>
            <a:xfrm>
              <a:off x="3441449" y="3449811"/>
              <a:ext cx="1404188" cy="57816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91940" y="3545380"/>
              <a:ext cx="1288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Data Transfer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 rot="10800000">
            <a:off x="4279170" y="4669282"/>
            <a:ext cx="1348976" cy="158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triangl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44"/>
          <p:cNvGrpSpPr/>
          <p:nvPr/>
        </p:nvGrpSpPr>
        <p:grpSpPr>
          <a:xfrm>
            <a:off x="5597708" y="3421480"/>
            <a:ext cx="1465065" cy="578168"/>
            <a:chOff x="3403577" y="3346571"/>
            <a:chExt cx="1465065" cy="578168"/>
          </a:xfrm>
        </p:grpSpPr>
        <p:sp>
          <p:nvSpPr>
            <p:cNvPr id="46" name="Rounded Rectangle 45"/>
            <p:cNvSpPr/>
            <p:nvPr/>
          </p:nvSpPr>
          <p:spPr>
            <a:xfrm>
              <a:off x="3431124" y="3346571"/>
              <a:ext cx="1404188" cy="57816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403577" y="3442140"/>
              <a:ext cx="1465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FFFFFF"/>
                  </a:solidFill>
                  <a:latin typeface="Calibri"/>
                </a:rPr>
                <a:t>DB Registration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 rot="16200000" flipH="1">
            <a:off x="6138519" y="4188477"/>
            <a:ext cx="380550" cy="2891"/>
          </a:xfrm>
          <a:prstGeom prst="line">
            <a:avLst/>
          </a:prstGeom>
          <a:ln>
            <a:solidFill>
              <a:srgbClr val="604A7B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53"/>
          <p:cNvGrpSpPr/>
          <p:nvPr/>
        </p:nvGrpSpPr>
        <p:grpSpPr>
          <a:xfrm>
            <a:off x="7103169" y="345868"/>
            <a:ext cx="1724464" cy="629790"/>
            <a:chOff x="6204894" y="345868"/>
            <a:chExt cx="1724464" cy="629790"/>
          </a:xfrm>
        </p:grpSpPr>
        <p:sp>
          <p:nvSpPr>
            <p:cNvPr id="52" name="Rounded Rectangle 51"/>
            <p:cNvSpPr/>
            <p:nvPr/>
          </p:nvSpPr>
          <p:spPr>
            <a:xfrm>
              <a:off x="6204894" y="345868"/>
              <a:ext cx="1661243" cy="62979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230681" y="370234"/>
              <a:ext cx="169867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Calibri (Body)"/>
                  <a:cs typeface="Calibri (Body)"/>
                </a:rPr>
                <a:t>Ancillary Data: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60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Calibri (Body)"/>
                  <a:cs typeface="Calibri (Body)"/>
                </a:rPr>
                <a:t>weather, </a:t>
              </a:r>
              <a:r>
                <a:rPr lang="en-US" sz="1200" dirty="0" err="1">
                  <a:solidFill>
                    <a:prstClr val="black"/>
                  </a:solidFill>
                  <a:latin typeface="Calibri (Body)"/>
                  <a:cs typeface="Calibri (Body)"/>
                </a:rPr>
                <a:t>Skyprobe</a:t>
              </a:r>
              <a:r>
                <a:rPr lang="en-US" sz="1200" dirty="0">
                  <a:solidFill>
                    <a:prstClr val="black"/>
                  </a:solidFill>
                  <a:latin typeface="Calibri (Body)"/>
                  <a:cs typeface="Calibri (Body)"/>
                </a:rPr>
                <a:t>, …</a:t>
              </a:r>
              <a:endParaRPr lang="en-US" sz="1200" dirty="0">
                <a:solidFill>
                  <a:prstClr val="black"/>
                </a:solidFill>
                <a:latin typeface="Calibri (Body)"/>
                <a:cs typeface="Calibri (Body)"/>
              </a:endParaRPr>
            </a:p>
          </p:txBody>
        </p:sp>
      </p:grpSp>
      <p:grpSp>
        <p:nvGrpSpPr>
          <p:cNvPr id="25" name="Group 54"/>
          <p:cNvGrpSpPr/>
          <p:nvPr/>
        </p:nvGrpSpPr>
        <p:grpSpPr>
          <a:xfrm>
            <a:off x="5531324" y="2458837"/>
            <a:ext cx="1501433" cy="578168"/>
            <a:chOff x="3375065" y="3449811"/>
            <a:chExt cx="1501433" cy="578168"/>
          </a:xfrm>
        </p:grpSpPr>
        <p:sp>
          <p:nvSpPr>
            <p:cNvPr id="56" name="Rounded Rectangle 55"/>
            <p:cNvSpPr/>
            <p:nvPr/>
          </p:nvSpPr>
          <p:spPr>
            <a:xfrm>
              <a:off x="3441449" y="3449811"/>
              <a:ext cx="1404188" cy="57816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75065" y="3545380"/>
              <a:ext cx="1501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Data Processing</a:t>
              </a:r>
            </a:p>
          </p:txBody>
        </p:sp>
      </p:grpSp>
      <p:cxnSp>
        <p:nvCxnSpPr>
          <p:cNvPr id="58" name="Straight Connector 57"/>
          <p:cNvCxnSpPr/>
          <p:nvPr/>
        </p:nvCxnSpPr>
        <p:spPr>
          <a:xfrm rot="16200000" flipH="1">
            <a:off x="6135628" y="3229760"/>
            <a:ext cx="380550" cy="2891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hape 59"/>
          <p:cNvCxnSpPr/>
          <p:nvPr/>
        </p:nvCxnSpPr>
        <p:spPr>
          <a:xfrm rot="5400000">
            <a:off x="6137786" y="1890321"/>
            <a:ext cx="2710668" cy="881343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3547183" y="5400640"/>
            <a:ext cx="1405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SNIFS+telescope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0" name="Shape 69"/>
          <p:cNvCxnSpPr/>
          <p:nvPr/>
        </p:nvCxnSpPr>
        <p:spPr>
          <a:xfrm rot="5400000">
            <a:off x="3230738" y="4213041"/>
            <a:ext cx="855478" cy="1249331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5400000">
            <a:off x="4000586" y="4687489"/>
            <a:ext cx="558757" cy="158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815886" y="4563178"/>
            <a:ext cx="122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 err="1">
                <a:solidFill>
                  <a:prstClr val="black"/>
                </a:solidFill>
                <a:latin typeface="Calibri"/>
              </a:rPr>
              <a:t>SNwarehouse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597708" y="1521796"/>
            <a:ext cx="1528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prstClr val="black"/>
                </a:solidFill>
                <a:latin typeface="Calibri"/>
              </a:rPr>
              <a:t>CCIN2P3 &amp; NERSC</a:t>
            </a:r>
            <a:endParaRPr lang="en-US" sz="1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560686" y="5965981"/>
            <a:ext cx="131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solidFill>
                  <a:srgbClr val="FFFFFF"/>
                </a:solidFill>
                <a:latin typeface="Calibri"/>
              </a:rPr>
              <a:t>SNfactory-</a:t>
            </a:r>
            <a:r>
              <a:rPr lang="en-US" sz="1800" b="1" i="1" dirty="0" smtClean="0">
                <a:solidFill>
                  <a:srgbClr val="FFFFFF"/>
                </a:solidFill>
                <a:latin typeface="Calibri"/>
              </a:rPr>
              <a:t>I</a:t>
            </a:r>
            <a:endParaRPr lang="en-US" sz="1800" b="1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457200" y="371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rgbClr val="0F6FC6"/>
                </a:solidFill>
                <a:latin typeface="Calibri"/>
              </a:rPr>
              <a:t>SNF-</a:t>
            </a:r>
            <a:r>
              <a:rPr lang="en-US" sz="4400" dirty="0" smtClean="0">
                <a:solidFill>
                  <a:srgbClr val="0F6FC6"/>
                </a:solidFill>
                <a:latin typeface="Calibri"/>
              </a:rPr>
              <a:t>I </a:t>
            </a:r>
            <a:r>
              <a:rPr lang="en-US" sz="4400" dirty="0">
                <a:solidFill>
                  <a:srgbClr val="0F6FC6"/>
                </a:solidFill>
                <a:latin typeface="Calibri"/>
              </a:rPr>
              <a:t>Operations</a:t>
            </a:r>
            <a:endParaRPr lang="en-US" sz="4400" dirty="0">
              <a:solidFill>
                <a:srgbClr val="0F6FC6"/>
              </a:solidFill>
              <a:latin typeface="Calibri"/>
            </a:endParaRPr>
          </a:p>
        </p:txBody>
      </p:sp>
      <p:cxnSp>
        <p:nvCxnSpPr>
          <p:cNvPr id="81" name="Shape 80"/>
          <p:cNvCxnSpPr>
            <a:stCxn id="38" idx="2"/>
          </p:cNvCxnSpPr>
          <p:nvPr/>
        </p:nvCxnSpPr>
        <p:spPr>
          <a:xfrm rot="5400000">
            <a:off x="3827171" y="3462911"/>
            <a:ext cx="1007615" cy="3998524"/>
          </a:xfrm>
          <a:prstGeom prst="bentConnector2">
            <a:avLst/>
          </a:prstGeom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27" idx="2"/>
          </p:cNvCxnSpPr>
          <p:nvPr/>
        </p:nvCxnSpPr>
        <p:spPr>
          <a:xfrm rot="5400000">
            <a:off x="2125991" y="5760255"/>
            <a:ext cx="411452" cy="1"/>
          </a:xfrm>
          <a:prstGeom prst="line">
            <a:avLst/>
          </a:prstGeom>
          <a:ln>
            <a:solidFill>
              <a:srgbClr val="604A7B"/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ounded Rectangle 89"/>
          <p:cNvSpPr/>
          <p:nvPr/>
        </p:nvSpPr>
        <p:spPr>
          <a:xfrm>
            <a:off x="77987" y="5908017"/>
            <a:ext cx="949550" cy="48175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3423" y="5954841"/>
            <a:ext cx="103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w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ebpage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8" name="Elbow Connector 87"/>
          <p:cNvCxnSpPr>
            <a:stCxn id="27" idx="1"/>
            <a:endCxn id="91" idx="0"/>
          </p:cNvCxnSpPr>
          <p:nvPr/>
        </p:nvCxnSpPr>
        <p:spPr>
          <a:xfrm rot="10800000" flipV="1">
            <a:off x="552031" y="5265445"/>
            <a:ext cx="1077593" cy="689396"/>
          </a:xfrm>
          <a:prstGeom prst="bentConnector2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1696338" y="4958365"/>
            <a:ext cx="12930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Postmortem: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QA &amp; Classify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685800"/>
          </a:xfrm>
        </p:spPr>
        <p:txBody>
          <a:bodyPr/>
          <a:lstStyle/>
          <a:p>
            <a:r>
              <a:rPr lang="en-US" sz="3600">
                <a:solidFill>
                  <a:srgbClr val="FFFFFF"/>
                </a:solidFill>
                <a:latin typeface="Geneva" charset="0"/>
              </a:rPr>
              <a:t>Schematic SNIFS Layout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1066800"/>
            <a:ext cx="38115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572000" y="1431925"/>
            <a:ext cx="41910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 sz="1800">
                <a:latin typeface="Geneva" charset="0"/>
              </a:rPr>
              <a:t> Spectroscopy Channels: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MLA 6 x 6 arcsec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0.4 arcsec/spaxel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Blue 320-520 nm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Red 510-1000 nm</a:t>
            </a:r>
          </a:p>
          <a:p>
            <a:pPr>
              <a:buFont typeface="Times" charset="0"/>
              <a:buChar char="•"/>
            </a:pPr>
            <a:r>
              <a:rPr lang="en-US" sz="1800">
                <a:latin typeface="Geneva" charset="0"/>
              </a:rPr>
              <a:t> Calibration Unit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arcs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continuum</a:t>
            </a:r>
          </a:p>
          <a:p>
            <a:pPr>
              <a:buFont typeface="Times" charset="0"/>
              <a:buChar char="•"/>
            </a:pPr>
            <a:r>
              <a:rPr lang="en-US" sz="1800">
                <a:latin typeface="Geneva" charset="0"/>
              </a:rPr>
              <a:t> Photometric Channel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9 x 9 arcmin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0.14 arcsec/pixel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8 slot filter wheel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acquisition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guiding (left)</a:t>
            </a:r>
          </a:p>
          <a:p>
            <a:pPr lvl="1">
              <a:buFont typeface="Times" charset="0"/>
              <a:buChar char="•"/>
            </a:pPr>
            <a:r>
              <a:rPr lang="en-US" sz="1800">
                <a:latin typeface="Geneva" charset="0"/>
              </a:rPr>
              <a:t> </a:t>
            </a:r>
            <a:r>
              <a:rPr lang="en-US" sz="1800" i="1">
                <a:latin typeface="Geneva" charset="0"/>
              </a:rPr>
              <a:t>parallel extinction monitoring</a:t>
            </a:r>
            <a:r>
              <a:rPr lang="en-US"/>
              <a:t> 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 t="346"/>
          <a:stretch>
            <a:fillRect/>
          </a:stretch>
        </p:blipFill>
        <p:spPr bwMode="auto">
          <a:xfrm>
            <a:off x="4495800" y="1395413"/>
            <a:ext cx="4441825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4502150" y="1384300"/>
            <a:ext cx="4419600" cy="4724400"/>
          </a:xfrm>
          <a:prstGeom prst="rect">
            <a:avLst/>
          </a:prstGeom>
          <a:noFill/>
          <a:ln w="28575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587837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8587837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26" descr="FirstSNfLibrarySpectra3"/>
          <p:cNvPicPr>
            <a:picLocks noChangeAspect="1" noChangeArrowheads="1"/>
          </p:cNvPicPr>
          <p:nvPr/>
        </p:nvPicPr>
        <p:blipFill>
          <a:blip r:embed="rId2"/>
          <a:srcRect l="78165" b="66937"/>
          <a:stretch>
            <a:fillRect/>
          </a:stretch>
        </p:blipFill>
        <p:spPr bwMode="auto">
          <a:xfrm>
            <a:off x="6858000" y="1720850"/>
            <a:ext cx="1809750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FFFFFF"/>
                </a:solidFill>
                <a:latin typeface="Geneva" charset="0"/>
              </a:rPr>
              <a:t>SNfactory Follow-up Method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45060" name="Picture 1028" descr="DDT_status_2008-09-2#31D24F.png                                0031C9E1 harddrive                      C12DA280:"/>
          <p:cNvPicPr>
            <a:picLocks noChangeAspect="1" noChangeArrowheads="1"/>
          </p:cNvPicPr>
          <p:nvPr/>
        </p:nvPicPr>
        <p:blipFill>
          <a:blip r:embed="rId3"/>
          <a:srcRect l="16167" t="33623" r="22633" b="5309"/>
          <a:stretch>
            <a:fillRect/>
          </a:stretch>
        </p:blipFill>
        <p:spPr bwMode="auto">
          <a:xfrm>
            <a:off x="503238" y="1874838"/>
            <a:ext cx="3462337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29" descr="DDT_status_2008-09-2#31D250.png                                0031C9E1 harddrive                      C12DA280:"/>
          <p:cNvPicPr>
            <a:picLocks noChangeAspect="1" noChangeArrowheads="1"/>
          </p:cNvPicPr>
          <p:nvPr/>
        </p:nvPicPr>
        <p:blipFill>
          <a:blip r:embed="rId4"/>
          <a:srcRect l="17719" t="10414" r="21008" b="11064"/>
          <a:stretch>
            <a:fillRect/>
          </a:stretch>
        </p:blipFill>
        <p:spPr bwMode="auto">
          <a:xfrm>
            <a:off x="4572000" y="4640263"/>
            <a:ext cx="1846263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030" descr="DDT_status_2008-09-2#31D251.png                                0031C9E1 harddrive                      C12DA280:"/>
          <p:cNvPicPr>
            <a:picLocks noChangeAspect="1" noChangeArrowheads="1"/>
          </p:cNvPicPr>
          <p:nvPr/>
        </p:nvPicPr>
        <p:blipFill>
          <a:blip r:embed="rId5"/>
          <a:srcRect l="18257" t="9892" r="18257" b="9293"/>
          <a:stretch>
            <a:fillRect/>
          </a:stretch>
        </p:blipFill>
        <p:spPr bwMode="auto">
          <a:xfrm>
            <a:off x="2209800" y="4648200"/>
            <a:ext cx="18367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1031"/>
          <p:cNvSpPr>
            <a:spLocks noChangeArrowheads="1"/>
          </p:cNvSpPr>
          <p:nvPr/>
        </p:nvSpPr>
        <p:spPr bwMode="auto">
          <a:xfrm>
            <a:off x="914400" y="3576638"/>
            <a:ext cx="814388" cy="8096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4" name="Line 1032"/>
          <p:cNvSpPr>
            <a:spLocks noChangeShapeType="1"/>
          </p:cNvSpPr>
          <p:nvPr/>
        </p:nvSpPr>
        <p:spPr bwMode="auto">
          <a:xfrm>
            <a:off x="1752600" y="3581400"/>
            <a:ext cx="2295525" cy="1101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5" name="Line 1033"/>
          <p:cNvSpPr>
            <a:spLocks noChangeShapeType="1"/>
          </p:cNvSpPr>
          <p:nvPr/>
        </p:nvSpPr>
        <p:spPr bwMode="auto">
          <a:xfrm>
            <a:off x="912813" y="4375150"/>
            <a:ext cx="1304925" cy="2079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6" name="Text Box 1034"/>
          <p:cNvSpPr txBox="1">
            <a:spLocks noChangeArrowheads="1"/>
          </p:cNvSpPr>
          <p:nvPr/>
        </p:nvSpPr>
        <p:spPr bwMode="auto">
          <a:xfrm>
            <a:off x="4070350" y="5203825"/>
            <a:ext cx="441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Symbol" charset="2"/>
              </a:rPr>
              <a:t>-</a:t>
            </a:r>
            <a:endParaRPr lang="en-US" sz="3600" b="1">
              <a:solidFill>
                <a:srgbClr val="FFFFFF"/>
              </a:solidFill>
              <a:latin typeface="Symbol" charset="2"/>
            </a:endParaRPr>
          </a:p>
        </p:txBody>
      </p:sp>
      <p:sp>
        <p:nvSpPr>
          <p:cNvPr id="45067" name="Text Box 1035"/>
          <p:cNvSpPr txBox="1">
            <a:spLocks noChangeArrowheads="1"/>
          </p:cNvSpPr>
          <p:nvPr/>
        </p:nvSpPr>
        <p:spPr bwMode="auto">
          <a:xfrm>
            <a:off x="6443663" y="5205413"/>
            <a:ext cx="463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FFFF"/>
                </a:solidFill>
                <a:latin typeface="Symbol" charset="2"/>
              </a:rPr>
              <a:t>=</a:t>
            </a:r>
          </a:p>
        </p:txBody>
      </p:sp>
      <p:pic>
        <p:nvPicPr>
          <p:cNvPr id="45068" name="Picture 1036" descr="DDT_status_2008-09-2#31D253.png                                0031C9E1 harddrive                      C12DA280:"/>
          <p:cNvPicPr>
            <a:picLocks noChangeAspect="1" noChangeArrowheads="1"/>
          </p:cNvPicPr>
          <p:nvPr/>
        </p:nvPicPr>
        <p:blipFill>
          <a:blip r:embed="rId6"/>
          <a:srcRect l="14041" t="2997" r="2592" b="7610"/>
          <a:stretch>
            <a:fillRect/>
          </a:stretch>
        </p:blipFill>
        <p:spPr bwMode="auto">
          <a:xfrm>
            <a:off x="6956425" y="4648200"/>
            <a:ext cx="18065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9" name="Rectangle 1037"/>
          <p:cNvSpPr>
            <a:spLocks noChangeArrowheads="1"/>
          </p:cNvSpPr>
          <p:nvPr/>
        </p:nvSpPr>
        <p:spPr bwMode="auto">
          <a:xfrm>
            <a:off x="6956425" y="4649788"/>
            <a:ext cx="1812925" cy="1827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70" name="Picture 1038" descr="SNF20070810-004_07_2#31D9B4.png                                0031C9E1 harddrive                      C12DA280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4800" y="1631950"/>
            <a:ext cx="2843213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AutoShape 1039"/>
          <p:cNvSpPr>
            <a:spLocks noChangeArrowheads="1"/>
          </p:cNvSpPr>
          <p:nvPr/>
        </p:nvSpPr>
        <p:spPr bwMode="auto">
          <a:xfrm rot="19294751" flipV="1">
            <a:off x="6862763" y="582613"/>
            <a:ext cx="1884362" cy="3733800"/>
          </a:xfrm>
          <a:prstGeom prst="curvedLeftArrow">
            <a:avLst>
              <a:gd name="adj1" fmla="val 14411"/>
              <a:gd name="adj2" fmla="val 59270"/>
              <a:gd name="adj3" fmla="val 3999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458200" cy="762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Geneva" charset="0"/>
              </a:rPr>
              <a:t>SNfactory-</a:t>
            </a:r>
            <a:r>
              <a:rPr lang="en-US" sz="3600" dirty="0" smtClean="0">
                <a:solidFill>
                  <a:schemeClr val="bg1"/>
                </a:solidFill>
                <a:latin typeface="Geneva" charset="0"/>
              </a:rPr>
              <a:t>I</a:t>
            </a:r>
            <a:r>
              <a:rPr lang="en-US" sz="3600" dirty="0" smtClean="0">
                <a:solidFill>
                  <a:schemeClr val="bg1"/>
                </a:solidFill>
                <a:latin typeface="Geneva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Geneva" charset="0"/>
              </a:rPr>
              <a:t>Search Results</a:t>
            </a:r>
            <a:endParaRPr 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317500" y="820738"/>
          <a:ext cx="4102100" cy="2874962"/>
        </p:xfrm>
        <a:graphic>
          <a:graphicData uri="http://schemas.openxmlformats.org/presentationml/2006/ole">
            <p:oleObj spid="_x0000_s47106" name="Chart" r:id="rId3" imgW="8432800" imgH="5422900" progId="MSGraph.Chart.8">
              <p:embed followColorScheme="full"/>
            </p:oleObj>
          </a:graphicData>
        </a:graphic>
      </p:graphicFrame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546600" y="812800"/>
          <a:ext cx="4165600" cy="2882900"/>
        </p:xfrm>
        <a:graphic>
          <a:graphicData uri="http://schemas.openxmlformats.org/presentationml/2006/ole">
            <p:oleObj spid="_x0000_s47107" name="Chart" r:id="rId4" imgW="8432800" imgH="5422900" progId="MSGraph.Chart.8">
              <p:embed followColorScheme="full"/>
            </p:oleObj>
          </a:graphicData>
        </a:graphic>
      </p:graphicFrame>
      <p:grpSp>
        <p:nvGrpSpPr>
          <p:cNvPr id="47109" name="Group 9"/>
          <p:cNvGrpSpPr>
            <a:grpSpLocks/>
          </p:cNvGrpSpPr>
          <p:nvPr/>
        </p:nvGrpSpPr>
        <p:grpSpPr bwMode="auto">
          <a:xfrm>
            <a:off x="342900" y="3830638"/>
            <a:ext cx="4076700" cy="2857500"/>
            <a:chOff x="2540000" y="3835400"/>
            <a:chExt cx="4076700" cy="2857499"/>
          </a:xfrm>
        </p:grpSpPr>
        <p:sp>
          <p:nvSpPr>
            <p:cNvPr id="6" name="Rectangle 5"/>
            <p:cNvSpPr/>
            <p:nvPr/>
          </p:nvSpPr>
          <p:spPr bwMode="auto">
            <a:xfrm>
              <a:off x="2540000" y="3835400"/>
              <a:ext cx="4076700" cy="285749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7115" name="Picture 6" descr="snhist.linz_notsummed.wmf                                      0036F589 harddrive                      C12DA280: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rcRect r="3223"/>
                <a:stretch>
                  <a:fillRect/>
                </a:stretch>
              </p:blipFill>
            </mc:Choice>
            <mc:Fallback>
              <p:blipFill>
                <a:blip r:embed="rId6"/>
                <a:srcRect r="3223"/>
                <a:stretch>
                  <a:fillRect/>
                </a:stretch>
              </p:blipFill>
            </mc:Fallback>
          </mc:AlternateContent>
          <p:spPr bwMode="auto">
            <a:xfrm>
              <a:off x="2596087" y="3867207"/>
              <a:ext cx="3914775" cy="2808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110" name="TextBox 6"/>
          <p:cNvSpPr txBox="1">
            <a:spLocks noChangeArrowheads="1"/>
          </p:cNvSpPr>
          <p:nvPr/>
        </p:nvSpPr>
        <p:spPr bwMode="auto">
          <a:xfrm>
            <a:off x="5905500" y="952500"/>
            <a:ext cx="147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Spectroscopic</a:t>
            </a:r>
          </a:p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Sample</a:t>
            </a:r>
          </a:p>
        </p:txBody>
      </p:sp>
      <p:grpSp>
        <p:nvGrpSpPr>
          <p:cNvPr id="47111" name="Group 10"/>
          <p:cNvGrpSpPr>
            <a:grpSpLocks/>
          </p:cNvGrpSpPr>
          <p:nvPr/>
        </p:nvGrpSpPr>
        <p:grpSpPr bwMode="auto">
          <a:xfrm>
            <a:off x="4546600" y="3830638"/>
            <a:ext cx="4076700" cy="2857500"/>
            <a:chOff x="4584700" y="3848100"/>
            <a:chExt cx="4076700" cy="2857500"/>
          </a:xfrm>
        </p:grpSpPr>
        <p:sp>
          <p:nvSpPr>
            <p:cNvPr id="9" name="Rectangle 8"/>
            <p:cNvSpPr/>
            <p:nvPr/>
          </p:nvSpPr>
          <p:spPr bwMode="auto">
            <a:xfrm>
              <a:off x="4584700" y="3848100"/>
              <a:ext cx="4076700" cy="28575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47113" name="Picture 5" descr="zhist_logz_notsummed_mod.wmf                                   0036F589 harddrive                      C12DA280: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64075" y="3912046"/>
              <a:ext cx="3819525" cy="2793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16948</TotalTime>
  <Words>1514</Words>
  <Application>Microsoft Macintosh PowerPoint</Application>
  <PresentationFormat>On-screen Show (4:3)</PresentationFormat>
  <Paragraphs>366</Paragraphs>
  <Slides>54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Design Template</vt:lpstr>
      </vt:variant>
      <vt:variant>
        <vt:i4>10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83" baseType="lpstr">
      <vt:lpstr>Times</vt:lpstr>
      <vt:lpstr>ＭＳ Ｐゴシック</vt:lpstr>
      <vt:lpstr>Arial</vt:lpstr>
      <vt:lpstr>Kozuka Gothic Pro L</vt:lpstr>
      <vt:lpstr>Calibri</vt:lpstr>
      <vt:lpstr>Helvetica Neue</vt:lpstr>
      <vt:lpstr>Geneva</vt:lpstr>
      <vt:lpstr>Symbol</vt:lpstr>
      <vt:lpstr>Calisto MT</vt:lpstr>
      <vt:lpstr>Lucida Calligraphy</vt:lpstr>
      <vt:lpstr>Adobe Caslon Pro</vt:lpstr>
      <vt:lpstr>Wingdings</vt:lpstr>
      <vt:lpstr>Monotype Corsiva</vt:lpstr>
      <vt:lpstr>Comic Sans MS</vt:lpstr>
      <vt:lpstr>Century Gothic</vt:lpstr>
      <vt:lpstr>Times New Roman</vt:lpstr>
      <vt:lpstr>Blank Presentation</vt:lpstr>
      <vt:lpstr>Office Theme</vt:lpstr>
      <vt:lpstr>1_Office Theme</vt:lpstr>
      <vt:lpstr>2_Office Theme</vt:lpstr>
      <vt:lpstr>3_Office Theme</vt:lpstr>
      <vt:lpstr>1_Blank Presentation</vt:lpstr>
      <vt:lpstr>2_Blank Presentation</vt:lpstr>
      <vt:lpstr>3_Blank Presentation</vt:lpstr>
      <vt:lpstr>4_Blank Presentation</vt:lpstr>
      <vt:lpstr>5_Blank Presentation</vt:lpstr>
      <vt:lpstr>Photo Microsoft Photo Editor 3.0</vt:lpstr>
      <vt:lpstr>Microsoft Excel Chart</vt:lpstr>
      <vt:lpstr>Microsoft Graph Chart</vt:lpstr>
      <vt:lpstr>Slide 1</vt:lpstr>
      <vt:lpstr>Slide 2</vt:lpstr>
      <vt:lpstr>Nearby Supernova Factory Search</vt:lpstr>
      <vt:lpstr>SNfactory-I / PTF Data Transfer</vt:lpstr>
      <vt:lpstr>Slide 5</vt:lpstr>
      <vt:lpstr>Slide 6</vt:lpstr>
      <vt:lpstr>Schematic SNIFS Layout</vt:lpstr>
      <vt:lpstr>SNfactory Follow-up Method</vt:lpstr>
      <vt:lpstr>SNfactory-I Search Results</vt:lpstr>
      <vt:lpstr>Slide 10</vt:lpstr>
      <vt:lpstr>Slide 11</vt:lpstr>
      <vt:lpstr>SNfactory Sample</vt:lpstr>
      <vt:lpstr>A few words about Techniques</vt:lpstr>
      <vt:lpstr>New Mauna Kea Extinction Curve</vt:lpstr>
      <vt:lpstr>Extinction Parameter Correlations</vt:lpstr>
      <vt:lpstr>Extinction Parameter Covariance</vt:lpstr>
      <vt:lpstr>Slide 17</vt:lpstr>
      <vt:lpstr>Standardization</vt:lpstr>
      <vt:lpstr>Unstandardized</vt:lpstr>
      <vt:lpstr>Lightcurve Standardization</vt:lpstr>
      <vt:lpstr>Spectral Flux Ratio Standardization</vt:lpstr>
      <vt:lpstr>EWSi, EWCa &amp; Color</vt:lpstr>
      <vt:lpstr>Gaussian Process Standardization</vt:lpstr>
      <vt:lpstr>Twin SNe</vt:lpstr>
      <vt:lpstr>Twin SNe</vt:lpstr>
      <vt:lpstr>SN Cosmology Use Case: the Dust Extinction Law &amp;  Intrinsic SN Colors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SN Cosmology Use Case: redshift-dependent coverage of imaging lightcurves (aka K-corrections)</vt:lpstr>
      <vt:lpstr>Slide 38</vt:lpstr>
      <vt:lpstr>SN Systematics – environment dependence</vt:lpstr>
      <vt:lpstr>Progenitor Environments</vt:lpstr>
      <vt:lpstr>Slide 41</vt:lpstr>
      <vt:lpstr>Cosmology</vt:lpstr>
      <vt:lpstr>Redshift Range &amp; Cosmological Weight</vt:lpstr>
      <vt:lpstr>Slide 44</vt:lpstr>
      <vt:lpstr>Slide 45</vt:lpstr>
      <vt:lpstr>Slide 46</vt:lpstr>
      <vt:lpstr>Rosetta Stone SNe</vt:lpstr>
      <vt:lpstr>SN2011fe</vt:lpstr>
      <vt:lpstr>A Super-Chandrasekhar SN Ia</vt:lpstr>
      <vt:lpstr>More Super-Chandrasekhar SNe Ia</vt:lpstr>
      <vt:lpstr>Unburned Carbon Discovery  Constrains Explosion Mechanism</vt:lpstr>
      <vt:lpstr>New Unburned Carbon Discoveries  Constrains Explosion Mechanism</vt:lpstr>
      <vt:lpstr>Thank You</vt:lpstr>
      <vt:lpstr>Slide 54</vt:lpstr>
    </vt:vector>
  </TitlesOfParts>
  <Company>Lawrence Berkeley National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Trial User</dc:creator>
  <cp:lastModifiedBy>Greg Aldering</cp:lastModifiedBy>
  <cp:revision>314</cp:revision>
  <cp:lastPrinted>2012-10-26T15:52:37Z</cp:lastPrinted>
  <dcterms:created xsi:type="dcterms:W3CDTF">2012-10-25T05:32:39Z</dcterms:created>
  <dcterms:modified xsi:type="dcterms:W3CDTF">2012-10-26T15:52:54Z</dcterms:modified>
</cp:coreProperties>
</file>